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60" r:id="rId2"/>
    <p:sldId id="285" r:id="rId3"/>
    <p:sldId id="284" r:id="rId4"/>
    <p:sldId id="283" r:id="rId5"/>
    <p:sldId id="286" r:id="rId6"/>
    <p:sldId id="281" r:id="rId7"/>
  </p:sldIdLst>
  <p:sldSz cx="9601200" cy="128016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0932" autoAdjust="0"/>
  </p:normalViewPr>
  <p:slideViewPr>
    <p:cSldViewPr snapToGrid="0">
      <p:cViewPr varScale="1">
        <p:scale>
          <a:sx n="53" d="100"/>
          <a:sy n="53" d="100"/>
        </p:scale>
        <p:origin x="343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FAD37-93EC-4236-B9D4-A06CEDEF1202}" type="datetimeFigureOut">
              <a:rPr kumimoji="1" lang="ja-JP" altLang="en-US" smtClean="0"/>
              <a:t>2024/4/27</a:t>
            </a:fld>
            <a:endParaRPr kumimoji="1" lang="ja-JP" altLang="en-US"/>
          </a:p>
        </p:txBody>
      </p:sp>
      <p:sp>
        <p:nvSpPr>
          <p:cNvPr id="4" name="スライド イメージ プレースホルダー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15497E-13B8-4E20-BFBC-35C49805C50D}" type="slidenum">
              <a:rPr kumimoji="1" lang="ja-JP" altLang="en-US" smtClean="0"/>
              <a:t>‹#›</a:t>
            </a:fld>
            <a:endParaRPr kumimoji="1" lang="ja-JP" altLang="en-US"/>
          </a:p>
        </p:txBody>
      </p:sp>
    </p:spTree>
    <p:extLst>
      <p:ext uri="{BB962C8B-B14F-4D97-AF65-F5344CB8AC3E}">
        <p14:creationId xmlns:p14="http://schemas.microsoft.com/office/powerpoint/2010/main" val="99915691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Supplementary Figure 1</a:t>
            </a:r>
          </a:p>
          <a:p>
            <a:r>
              <a:rPr kumimoji="1" lang="en-US" altLang="ja-JP" dirty="0"/>
              <a:t>DNA methylation pattern of chorionic plates</a:t>
            </a:r>
          </a:p>
          <a:p>
            <a:pPr marL="228600" indent="-228600">
              <a:buAutoNum type="alphaLcParenBoth"/>
            </a:pPr>
            <a:r>
              <a:rPr kumimoji="1" lang="en-US" altLang="ja-JP" dirty="0"/>
              <a:t>Distribution of beta values of chorionic plates and chorionic villi in the identical placenta of three individuals measured by 450K. Median beta values were shown in the dot lines. Comparison of beta values between four tissues were done using mean beta values of three chorionic plates, three chorionic villi, and 47 cord blood cells. </a:t>
            </a:r>
          </a:p>
          <a:p>
            <a:pPr marL="228600" indent="-228600">
              <a:buAutoNum type="alphaLcParenBoth"/>
            </a:pPr>
            <a:r>
              <a:rPr kumimoji="1" lang="en-US" altLang="ja-JP" dirty="0"/>
              <a:t>Clustering of 136 chorionic plates based on the beta values of 754,101 probes.</a:t>
            </a:r>
          </a:p>
          <a:p>
            <a:pPr marL="228600" indent="-228600">
              <a:buAutoNum type="alphaLcParenBoth"/>
            </a:pPr>
            <a:r>
              <a:rPr kumimoji="1" lang="en-US" altLang="ja-JP" dirty="0"/>
              <a:t>Unsupervised clustering of 136 chorionic plates based on the beta values of the top 1,000 </a:t>
            </a:r>
            <a:r>
              <a:rPr lang="en-US" altLang="ja-JP" sz="1800" dirty="0">
                <a:effectLst/>
                <a:latin typeface="Times New Roman" panose="02020603050405020304" pitchFamily="18" charset="0"/>
                <a:ea typeface="ＭＳ 明朝" panose="02020609040205080304" pitchFamily="17" charset="-128"/>
              </a:rPr>
              <a:t>probes that showed most variable methylation values between samples. Red lines on the row dendrogram indicates the probes which showed uniform DNA methylation pattern in two major sample clusters.</a:t>
            </a:r>
            <a:endParaRPr kumimoji="1" lang="ja-JP" altLang="en-US" dirty="0"/>
          </a:p>
        </p:txBody>
      </p:sp>
      <p:sp>
        <p:nvSpPr>
          <p:cNvPr id="4" name="スライド番号プレースホルダー 3"/>
          <p:cNvSpPr>
            <a:spLocks noGrp="1"/>
          </p:cNvSpPr>
          <p:nvPr>
            <p:ph type="sldNum" sz="quarter" idx="5"/>
          </p:nvPr>
        </p:nvSpPr>
        <p:spPr/>
        <p:txBody>
          <a:bodyPr/>
          <a:lstStyle/>
          <a:p>
            <a:fld id="{4115497E-13B8-4E20-BFBC-35C49805C50D}" type="slidenum">
              <a:rPr kumimoji="1" lang="ja-JP" altLang="en-US" smtClean="0"/>
              <a:t>1</a:t>
            </a:fld>
            <a:endParaRPr kumimoji="1" lang="ja-JP" altLang="en-US"/>
          </a:p>
        </p:txBody>
      </p:sp>
    </p:spTree>
    <p:extLst>
      <p:ext uri="{BB962C8B-B14F-4D97-AF65-F5344CB8AC3E}">
        <p14:creationId xmlns:p14="http://schemas.microsoft.com/office/powerpoint/2010/main" val="295351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ja-JP" altLang="en-US"/>
              <a:t>マスター タイトルの書式設定</a:t>
            </a:r>
            <a:endParaRPr lang="en-US" dirty="0"/>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4157894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1872354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2419673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292731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ja-JP" altLang="en-US"/>
              <a:t>マスター テキストの書式設定</a:t>
            </a:r>
          </a:p>
        </p:txBody>
      </p:sp>
      <p:sp>
        <p:nvSpPr>
          <p:cNvPr id="4" name="Content Placeholder 3"/>
          <p:cNvSpPr>
            <a:spLocks noGrp="1"/>
          </p:cNvSpPr>
          <p:nvPr>
            <p:ph sz="half" idx="2"/>
          </p:nvPr>
        </p:nvSpPr>
        <p:spPr>
          <a:xfrm>
            <a:off x="661334" y="4676140"/>
            <a:ext cx="4061757" cy="68778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ja-JP" altLang="en-US"/>
              <a:t>マスター テキストの書式設定</a:t>
            </a:r>
          </a:p>
        </p:txBody>
      </p:sp>
      <p:sp>
        <p:nvSpPr>
          <p:cNvPr id="6" name="Content Placeholder 5"/>
          <p:cNvSpPr>
            <a:spLocks noGrp="1"/>
          </p:cNvSpPr>
          <p:nvPr>
            <p:ph sz="quarter" idx="4"/>
          </p:nvPr>
        </p:nvSpPr>
        <p:spPr>
          <a:xfrm>
            <a:off x="4860608" y="4676140"/>
            <a:ext cx="4081761" cy="68778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139306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4285189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1569883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ja-JP" altLang="en-US"/>
              <a:t>マスター タイトルの書式設定</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1664803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2055113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3936731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B78C933-E794-4D4C-9DB3-1CABDDE37007}" type="datetimeFigureOut">
              <a:rPr kumimoji="1" lang="ja-JP" altLang="en-US" smtClean="0"/>
              <a:t>2024/4/27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114064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FB78C933-E794-4D4C-9DB3-1CABDDE37007}" type="datetimeFigureOut">
              <a:rPr kumimoji="1" lang="ja-JP" altLang="en-US" smtClean="0"/>
              <a:t>2024/4/27</a:t>
            </a:fld>
            <a:endParaRPr kumimoji="1" lang="ja-JP" altLang="en-US"/>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F5AC6250-BCA0-44C5-8ECA-18EA23D9B41C}" type="slidenum">
              <a:rPr kumimoji="1" lang="ja-JP" altLang="en-US" smtClean="0"/>
              <a:t>‹#›</a:t>
            </a:fld>
            <a:endParaRPr kumimoji="1" lang="ja-JP" altLang="en-US"/>
          </a:p>
        </p:txBody>
      </p:sp>
    </p:spTree>
    <p:extLst>
      <p:ext uri="{BB962C8B-B14F-4D97-AF65-F5344CB8AC3E}">
        <p14:creationId xmlns:p14="http://schemas.microsoft.com/office/powerpoint/2010/main" val="28611805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60120" rtl="0" eaLnBrk="1" latinLnBrk="0" hangingPunct="1">
        <a:lnSpc>
          <a:spcPct val="90000"/>
        </a:lnSpc>
        <a:spcBef>
          <a:spcPct val="0"/>
        </a:spcBef>
        <a:buNone/>
        <a:defRPr kumimoji="1"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kumimoji="1"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kumimoji="1"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kumimoji="1"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9pPr>
    </p:bodyStyle>
    <p:otherStyle>
      <a:defPPr>
        <a:defRPr lang="en-US"/>
      </a:defPPr>
      <a:lvl1pPr marL="0" algn="l" defTabSz="960120" rtl="0" eaLnBrk="1" latinLnBrk="0" hangingPunct="1">
        <a:defRPr kumimoji="1" sz="1890" kern="1200">
          <a:solidFill>
            <a:schemeClr val="tx1"/>
          </a:solidFill>
          <a:latin typeface="+mn-lt"/>
          <a:ea typeface="+mn-ea"/>
          <a:cs typeface="+mn-cs"/>
        </a:defRPr>
      </a:lvl1pPr>
      <a:lvl2pPr marL="480060" algn="l" defTabSz="960120" rtl="0" eaLnBrk="1" latinLnBrk="0" hangingPunct="1">
        <a:defRPr kumimoji="1" sz="1890" kern="1200">
          <a:solidFill>
            <a:schemeClr val="tx1"/>
          </a:solidFill>
          <a:latin typeface="+mn-lt"/>
          <a:ea typeface="+mn-ea"/>
          <a:cs typeface="+mn-cs"/>
        </a:defRPr>
      </a:lvl2pPr>
      <a:lvl3pPr marL="960120" algn="l" defTabSz="960120" rtl="0" eaLnBrk="1" latinLnBrk="0" hangingPunct="1">
        <a:defRPr kumimoji="1" sz="1890" kern="1200">
          <a:solidFill>
            <a:schemeClr val="tx1"/>
          </a:solidFill>
          <a:latin typeface="+mn-lt"/>
          <a:ea typeface="+mn-ea"/>
          <a:cs typeface="+mn-cs"/>
        </a:defRPr>
      </a:lvl3pPr>
      <a:lvl4pPr marL="1440180" algn="l" defTabSz="960120" rtl="0" eaLnBrk="1" latinLnBrk="0" hangingPunct="1">
        <a:defRPr kumimoji="1" sz="1890" kern="1200">
          <a:solidFill>
            <a:schemeClr val="tx1"/>
          </a:solidFill>
          <a:latin typeface="+mn-lt"/>
          <a:ea typeface="+mn-ea"/>
          <a:cs typeface="+mn-cs"/>
        </a:defRPr>
      </a:lvl4pPr>
      <a:lvl5pPr marL="1920240" algn="l" defTabSz="960120" rtl="0" eaLnBrk="1" latinLnBrk="0" hangingPunct="1">
        <a:defRPr kumimoji="1" sz="1890" kern="1200">
          <a:solidFill>
            <a:schemeClr val="tx1"/>
          </a:solidFill>
          <a:latin typeface="+mn-lt"/>
          <a:ea typeface="+mn-ea"/>
          <a:cs typeface="+mn-cs"/>
        </a:defRPr>
      </a:lvl5pPr>
      <a:lvl6pPr marL="2400300" algn="l" defTabSz="960120" rtl="0" eaLnBrk="1" latinLnBrk="0" hangingPunct="1">
        <a:defRPr kumimoji="1" sz="1890" kern="1200">
          <a:solidFill>
            <a:schemeClr val="tx1"/>
          </a:solidFill>
          <a:latin typeface="+mn-lt"/>
          <a:ea typeface="+mn-ea"/>
          <a:cs typeface="+mn-cs"/>
        </a:defRPr>
      </a:lvl6pPr>
      <a:lvl7pPr marL="2880360" algn="l" defTabSz="960120" rtl="0" eaLnBrk="1" latinLnBrk="0" hangingPunct="1">
        <a:defRPr kumimoji="1" sz="1890" kern="1200">
          <a:solidFill>
            <a:schemeClr val="tx1"/>
          </a:solidFill>
          <a:latin typeface="+mn-lt"/>
          <a:ea typeface="+mn-ea"/>
          <a:cs typeface="+mn-cs"/>
        </a:defRPr>
      </a:lvl7pPr>
      <a:lvl8pPr marL="3360420" algn="l" defTabSz="960120" rtl="0" eaLnBrk="1" latinLnBrk="0" hangingPunct="1">
        <a:defRPr kumimoji="1" sz="1890" kern="1200">
          <a:solidFill>
            <a:schemeClr val="tx1"/>
          </a:solidFill>
          <a:latin typeface="+mn-lt"/>
          <a:ea typeface="+mn-ea"/>
          <a:cs typeface="+mn-cs"/>
        </a:defRPr>
      </a:lvl8pPr>
      <a:lvl9pPr marL="3840480" algn="l" defTabSz="960120" rtl="0" eaLnBrk="1" latinLnBrk="0" hangingPunct="1">
        <a:defRPr kumimoji="1"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F3A8B99-C27D-3663-F67B-D2628D87C357}"/>
              </a:ext>
            </a:extLst>
          </p:cNvPr>
          <p:cNvSpPr txBox="1"/>
          <p:nvPr/>
        </p:nvSpPr>
        <p:spPr>
          <a:xfrm>
            <a:off x="8437305" y="92012"/>
            <a:ext cx="1027845" cy="480131"/>
          </a:xfrm>
          <a:prstGeom prst="rect">
            <a:avLst/>
          </a:prstGeom>
          <a:noFill/>
          <a:ln>
            <a:solidFill>
              <a:schemeClr val="accent1"/>
            </a:solidFill>
          </a:ln>
        </p:spPr>
        <p:txBody>
          <a:bodyPr wrap="none" rtlCol="0">
            <a:spAutoFit/>
          </a:bodyPr>
          <a:lstStyle/>
          <a:p>
            <a:r>
              <a:rPr kumimoji="1" lang="en-US" altLang="ja-JP" sz="2520" dirty="0">
                <a:solidFill>
                  <a:srgbClr val="0070C0"/>
                </a:solidFill>
              </a:rPr>
              <a:t>Fig. S1</a:t>
            </a:r>
            <a:endParaRPr kumimoji="1" lang="ja-JP" altLang="en-US" sz="2520" dirty="0">
              <a:solidFill>
                <a:srgbClr val="0070C0"/>
              </a:solidFill>
            </a:endParaRPr>
          </a:p>
        </p:txBody>
      </p:sp>
      <p:sp>
        <p:nvSpPr>
          <p:cNvPr id="6" name="テキスト ボックス 5">
            <a:extLst>
              <a:ext uri="{FF2B5EF4-FFF2-40B4-BE49-F238E27FC236}">
                <a16:creationId xmlns:a16="http://schemas.microsoft.com/office/drawing/2014/main" id="{D1EC89C5-96D8-B995-D803-AB8C24835650}"/>
              </a:ext>
            </a:extLst>
          </p:cNvPr>
          <p:cNvSpPr txBox="1"/>
          <p:nvPr/>
        </p:nvSpPr>
        <p:spPr>
          <a:xfrm>
            <a:off x="96432" y="6015020"/>
            <a:ext cx="356188" cy="480131"/>
          </a:xfrm>
          <a:prstGeom prst="rect">
            <a:avLst/>
          </a:prstGeom>
          <a:noFill/>
        </p:spPr>
        <p:txBody>
          <a:bodyPr wrap="none" rtlCol="0">
            <a:spAutoFit/>
          </a:bodyPr>
          <a:lstStyle/>
          <a:p>
            <a:r>
              <a:rPr kumimoji="1" lang="en-US" altLang="ja-JP" sz="2520" dirty="0"/>
              <a:t>C</a:t>
            </a:r>
            <a:endParaRPr kumimoji="1" lang="ja-JP" altLang="en-US" sz="2520" dirty="0"/>
          </a:p>
        </p:txBody>
      </p:sp>
      <p:pic>
        <p:nvPicPr>
          <p:cNvPr id="13" name="図 12">
            <a:extLst>
              <a:ext uri="{FF2B5EF4-FFF2-40B4-BE49-F238E27FC236}">
                <a16:creationId xmlns:a16="http://schemas.microsoft.com/office/drawing/2014/main" id="{AF3CB9A0-587E-47E6-A3A5-651AA452AA0F}"/>
              </a:ext>
            </a:extLst>
          </p:cNvPr>
          <p:cNvPicPr>
            <a:picLocks noChangeAspect="1"/>
          </p:cNvPicPr>
          <p:nvPr/>
        </p:nvPicPr>
        <p:blipFill>
          <a:blip r:embed="rId3"/>
          <a:stretch>
            <a:fillRect/>
          </a:stretch>
        </p:blipFill>
        <p:spPr>
          <a:xfrm>
            <a:off x="1010449" y="6261763"/>
            <a:ext cx="7064125" cy="6212054"/>
          </a:xfrm>
          <a:prstGeom prst="rect">
            <a:avLst/>
          </a:prstGeom>
        </p:spPr>
      </p:pic>
      <p:sp>
        <p:nvSpPr>
          <p:cNvPr id="8" name="テキスト ボックス 7">
            <a:extLst>
              <a:ext uri="{FF2B5EF4-FFF2-40B4-BE49-F238E27FC236}">
                <a16:creationId xmlns:a16="http://schemas.microsoft.com/office/drawing/2014/main" id="{3BAC1407-8CB7-C76C-C02F-FF2F17AA07FB}"/>
              </a:ext>
            </a:extLst>
          </p:cNvPr>
          <p:cNvSpPr txBox="1"/>
          <p:nvPr/>
        </p:nvSpPr>
        <p:spPr>
          <a:xfrm>
            <a:off x="94090" y="9775"/>
            <a:ext cx="372218" cy="480131"/>
          </a:xfrm>
          <a:prstGeom prst="rect">
            <a:avLst/>
          </a:prstGeom>
          <a:noFill/>
        </p:spPr>
        <p:txBody>
          <a:bodyPr wrap="none" rtlCol="0">
            <a:spAutoFit/>
          </a:bodyPr>
          <a:lstStyle/>
          <a:p>
            <a:r>
              <a:rPr kumimoji="1" lang="en-US" altLang="ja-JP" sz="2520" dirty="0"/>
              <a:t>A</a:t>
            </a:r>
            <a:endParaRPr kumimoji="1" lang="ja-JP" altLang="en-US" sz="2520" dirty="0"/>
          </a:p>
        </p:txBody>
      </p:sp>
      <p:pic>
        <p:nvPicPr>
          <p:cNvPr id="25" name="図 24">
            <a:extLst>
              <a:ext uri="{FF2B5EF4-FFF2-40B4-BE49-F238E27FC236}">
                <a16:creationId xmlns:a16="http://schemas.microsoft.com/office/drawing/2014/main" id="{64A16531-140D-4DC7-95A2-403CE114AF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30086"/>
            <a:ext cx="9601200" cy="1920240"/>
          </a:xfrm>
          <a:prstGeom prst="rect">
            <a:avLst/>
          </a:prstGeom>
        </p:spPr>
      </p:pic>
      <p:cxnSp>
        <p:nvCxnSpPr>
          <p:cNvPr id="15" name="直線コネクタ 14">
            <a:extLst>
              <a:ext uri="{FF2B5EF4-FFF2-40B4-BE49-F238E27FC236}">
                <a16:creationId xmlns:a16="http://schemas.microsoft.com/office/drawing/2014/main" id="{5D3A677E-A6EA-7C1A-24F4-59276E44CD1F}"/>
              </a:ext>
            </a:extLst>
          </p:cNvPr>
          <p:cNvCxnSpPr/>
          <p:nvPr/>
        </p:nvCxnSpPr>
        <p:spPr>
          <a:xfrm>
            <a:off x="3528441" y="9871234"/>
            <a:ext cx="11401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41D4BF25-EA1F-4808-5B77-B9451CA8C86F}"/>
              </a:ext>
            </a:extLst>
          </p:cNvPr>
          <p:cNvCxnSpPr>
            <a:cxnSpLocks/>
          </p:cNvCxnSpPr>
          <p:nvPr/>
        </p:nvCxnSpPr>
        <p:spPr>
          <a:xfrm>
            <a:off x="3636455" y="9673209"/>
            <a:ext cx="1417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E17BDB8D-717F-DC20-39D8-55A00398E361}"/>
              </a:ext>
            </a:extLst>
          </p:cNvPr>
          <p:cNvCxnSpPr>
            <a:cxnSpLocks/>
          </p:cNvCxnSpPr>
          <p:nvPr/>
        </p:nvCxnSpPr>
        <p:spPr>
          <a:xfrm>
            <a:off x="3642455" y="10051256"/>
            <a:ext cx="1984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7F98DB8D-C9B4-631C-B8FA-13E8C6367A73}"/>
              </a:ext>
            </a:extLst>
          </p:cNvPr>
          <p:cNvSpPr txBox="1"/>
          <p:nvPr/>
        </p:nvSpPr>
        <p:spPr>
          <a:xfrm>
            <a:off x="3467291" y="9673209"/>
            <a:ext cx="274434" cy="310534"/>
          </a:xfrm>
          <a:prstGeom prst="rect">
            <a:avLst/>
          </a:prstGeom>
          <a:noFill/>
        </p:spPr>
        <p:txBody>
          <a:bodyPr wrap="none" rtlCol="0">
            <a:spAutoFit/>
          </a:bodyPr>
          <a:lstStyle/>
          <a:p>
            <a:r>
              <a:rPr kumimoji="1" lang="en-US" altLang="ja-JP" sz="1418" dirty="0">
                <a:solidFill>
                  <a:srgbClr val="FF0000"/>
                </a:solidFill>
              </a:rPr>
              <a:t>*</a:t>
            </a:r>
            <a:endParaRPr kumimoji="1" lang="ja-JP" altLang="en-US" sz="1418" dirty="0">
              <a:solidFill>
                <a:srgbClr val="FF0000"/>
              </a:solidFill>
            </a:endParaRPr>
          </a:p>
        </p:txBody>
      </p:sp>
      <p:cxnSp>
        <p:nvCxnSpPr>
          <p:cNvPr id="20" name="直線コネクタ 19">
            <a:extLst>
              <a:ext uri="{FF2B5EF4-FFF2-40B4-BE49-F238E27FC236}">
                <a16:creationId xmlns:a16="http://schemas.microsoft.com/office/drawing/2014/main" id="{BA681EE7-3342-9261-1611-7FD5633A79FF}"/>
              </a:ext>
            </a:extLst>
          </p:cNvPr>
          <p:cNvCxnSpPr>
            <a:cxnSpLocks/>
          </p:cNvCxnSpPr>
          <p:nvPr/>
        </p:nvCxnSpPr>
        <p:spPr>
          <a:xfrm>
            <a:off x="3078385" y="11257407"/>
            <a:ext cx="5386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F3788CF6-E733-BF62-5DCF-0EA12958D5E6}"/>
              </a:ext>
            </a:extLst>
          </p:cNvPr>
          <p:cNvSpPr txBox="1"/>
          <p:nvPr/>
        </p:nvSpPr>
        <p:spPr>
          <a:xfrm>
            <a:off x="3227976" y="11073512"/>
            <a:ext cx="274434" cy="310534"/>
          </a:xfrm>
          <a:prstGeom prst="rect">
            <a:avLst/>
          </a:prstGeom>
          <a:noFill/>
        </p:spPr>
        <p:txBody>
          <a:bodyPr wrap="none" rtlCol="0">
            <a:spAutoFit/>
          </a:bodyPr>
          <a:lstStyle/>
          <a:p>
            <a:r>
              <a:rPr kumimoji="1" lang="en-US" altLang="ja-JP" sz="1418" dirty="0">
                <a:solidFill>
                  <a:srgbClr val="FF0000"/>
                </a:solidFill>
              </a:rPr>
              <a:t>*</a:t>
            </a:r>
            <a:endParaRPr kumimoji="1" lang="ja-JP" altLang="en-US" sz="1418" dirty="0">
              <a:solidFill>
                <a:srgbClr val="FF0000"/>
              </a:solidFill>
            </a:endParaRPr>
          </a:p>
        </p:txBody>
      </p:sp>
      <p:cxnSp>
        <p:nvCxnSpPr>
          <p:cNvPr id="24" name="直線コネクタ 23">
            <a:extLst>
              <a:ext uri="{FF2B5EF4-FFF2-40B4-BE49-F238E27FC236}">
                <a16:creationId xmlns:a16="http://schemas.microsoft.com/office/drawing/2014/main" id="{5E8CB1F8-388A-928A-247C-A147991F0878}"/>
              </a:ext>
            </a:extLst>
          </p:cNvPr>
          <p:cNvCxnSpPr>
            <a:cxnSpLocks/>
          </p:cNvCxnSpPr>
          <p:nvPr/>
        </p:nvCxnSpPr>
        <p:spPr>
          <a:xfrm>
            <a:off x="3613594" y="10987373"/>
            <a:ext cx="1701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A5E89543-72BC-F42F-82FC-85F3F27F987D}"/>
              </a:ext>
            </a:extLst>
          </p:cNvPr>
          <p:cNvCxnSpPr>
            <a:cxnSpLocks/>
          </p:cNvCxnSpPr>
          <p:nvPr/>
        </p:nvCxnSpPr>
        <p:spPr>
          <a:xfrm>
            <a:off x="3622280" y="11527441"/>
            <a:ext cx="2268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4740D62D-59E4-C6C8-A815-0C9BE0883C3C}"/>
              </a:ext>
            </a:extLst>
          </p:cNvPr>
          <p:cNvCxnSpPr>
            <a:cxnSpLocks/>
          </p:cNvCxnSpPr>
          <p:nvPr/>
        </p:nvCxnSpPr>
        <p:spPr>
          <a:xfrm>
            <a:off x="3652803" y="12355544"/>
            <a:ext cx="1984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D8BFEB93-1BC3-7723-636F-4F8E03D547C5}"/>
              </a:ext>
            </a:extLst>
          </p:cNvPr>
          <p:cNvCxnSpPr>
            <a:cxnSpLocks/>
          </p:cNvCxnSpPr>
          <p:nvPr/>
        </p:nvCxnSpPr>
        <p:spPr>
          <a:xfrm>
            <a:off x="3692643" y="12187523"/>
            <a:ext cx="1417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2B4B4271-E686-79D2-910F-DF0F87AC7D65}"/>
              </a:ext>
            </a:extLst>
          </p:cNvPr>
          <p:cNvSpPr txBox="1"/>
          <p:nvPr/>
        </p:nvSpPr>
        <p:spPr>
          <a:xfrm>
            <a:off x="3665537" y="12010689"/>
            <a:ext cx="274434" cy="310534"/>
          </a:xfrm>
          <a:prstGeom prst="rect">
            <a:avLst/>
          </a:prstGeom>
          <a:noFill/>
        </p:spPr>
        <p:txBody>
          <a:bodyPr wrap="none" rtlCol="0">
            <a:spAutoFit/>
          </a:bodyPr>
          <a:lstStyle/>
          <a:p>
            <a:r>
              <a:rPr kumimoji="1" lang="en-US" altLang="ja-JP" sz="1418" dirty="0">
                <a:solidFill>
                  <a:srgbClr val="FF0000"/>
                </a:solidFill>
              </a:rPr>
              <a:t>*</a:t>
            </a:r>
            <a:endParaRPr kumimoji="1" lang="ja-JP" altLang="en-US" sz="1418" dirty="0">
              <a:solidFill>
                <a:srgbClr val="FF0000"/>
              </a:solidFill>
            </a:endParaRPr>
          </a:p>
        </p:txBody>
      </p:sp>
      <p:sp>
        <p:nvSpPr>
          <p:cNvPr id="30" name="テキスト ボックス 29">
            <a:extLst>
              <a:ext uri="{FF2B5EF4-FFF2-40B4-BE49-F238E27FC236}">
                <a16:creationId xmlns:a16="http://schemas.microsoft.com/office/drawing/2014/main" id="{9E8CE45B-AD5C-0428-D8F0-9A98305D8A74}"/>
              </a:ext>
            </a:extLst>
          </p:cNvPr>
          <p:cNvSpPr txBox="1"/>
          <p:nvPr/>
        </p:nvSpPr>
        <p:spPr>
          <a:xfrm>
            <a:off x="3642455" y="12189156"/>
            <a:ext cx="274434" cy="310534"/>
          </a:xfrm>
          <a:prstGeom prst="rect">
            <a:avLst/>
          </a:prstGeom>
          <a:noFill/>
        </p:spPr>
        <p:txBody>
          <a:bodyPr wrap="none" rtlCol="0">
            <a:spAutoFit/>
          </a:bodyPr>
          <a:lstStyle/>
          <a:p>
            <a:r>
              <a:rPr kumimoji="1" lang="en-US" altLang="ja-JP" sz="1418" dirty="0">
                <a:solidFill>
                  <a:srgbClr val="FF0000"/>
                </a:solidFill>
              </a:rPr>
              <a:t>*</a:t>
            </a:r>
            <a:endParaRPr kumimoji="1" lang="ja-JP" altLang="en-US" sz="1418" dirty="0">
              <a:solidFill>
                <a:srgbClr val="FF0000"/>
              </a:solidFill>
            </a:endParaRPr>
          </a:p>
        </p:txBody>
      </p:sp>
      <p:cxnSp>
        <p:nvCxnSpPr>
          <p:cNvPr id="32" name="直線コネクタ 31">
            <a:extLst>
              <a:ext uri="{FF2B5EF4-FFF2-40B4-BE49-F238E27FC236}">
                <a16:creationId xmlns:a16="http://schemas.microsoft.com/office/drawing/2014/main" id="{EAB27455-A37C-16BF-F637-241B50093FD1}"/>
              </a:ext>
            </a:extLst>
          </p:cNvPr>
          <p:cNvCxnSpPr/>
          <p:nvPr/>
        </p:nvCxnSpPr>
        <p:spPr>
          <a:xfrm>
            <a:off x="3716646" y="9427179"/>
            <a:ext cx="0" cy="3093277"/>
          </a:xfrm>
          <a:prstGeom prst="line">
            <a:avLst/>
          </a:prstGeom>
        </p:spPr>
        <p:style>
          <a:lnRef idx="1">
            <a:schemeClr val="accent1"/>
          </a:lnRef>
          <a:fillRef idx="0">
            <a:schemeClr val="accent1"/>
          </a:fillRef>
          <a:effectRef idx="0">
            <a:schemeClr val="accent1"/>
          </a:effectRef>
          <a:fontRef idx="minor">
            <a:schemeClr val="tx1"/>
          </a:fontRef>
        </p:style>
      </p:cxnSp>
      <p:pic>
        <p:nvPicPr>
          <p:cNvPr id="34" name="図 33">
            <a:extLst>
              <a:ext uri="{FF2B5EF4-FFF2-40B4-BE49-F238E27FC236}">
                <a16:creationId xmlns:a16="http://schemas.microsoft.com/office/drawing/2014/main" id="{2284FA6B-CF26-EF69-8582-CD462628FF0E}"/>
              </a:ext>
            </a:extLst>
          </p:cNvPr>
          <p:cNvPicPr>
            <a:picLocks noChangeAspect="1"/>
          </p:cNvPicPr>
          <p:nvPr/>
        </p:nvPicPr>
        <p:blipFill>
          <a:blip r:embed="rId5"/>
          <a:stretch>
            <a:fillRect/>
          </a:stretch>
        </p:blipFill>
        <p:spPr>
          <a:xfrm>
            <a:off x="957169" y="6505493"/>
            <a:ext cx="1138915" cy="554028"/>
          </a:xfrm>
          <a:prstGeom prst="rect">
            <a:avLst/>
          </a:prstGeom>
        </p:spPr>
      </p:pic>
      <p:sp>
        <p:nvSpPr>
          <p:cNvPr id="35" name="テキスト ボックス 34">
            <a:extLst>
              <a:ext uri="{FF2B5EF4-FFF2-40B4-BE49-F238E27FC236}">
                <a16:creationId xmlns:a16="http://schemas.microsoft.com/office/drawing/2014/main" id="{216C596A-4884-6592-9BED-462D7FC96CAF}"/>
              </a:ext>
            </a:extLst>
          </p:cNvPr>
          <p:cNvSpPr txBox="1"/>
          <p:nvPr/>
        </p:nvSpPr>
        <p:spPr>
          <a:xfrm>
            <a:off x="823231" y="6939689"/>
            <a:ext cx="308098" cy="383182"/>
          </a:xfrm>
          <a:prstGeom prst="rect">
            <a:avLst/>
          </a:prstGeom>
          <a:noFill/>
        </p:spPr>
        <p:txBody>
          <a:bodyPr wrap="none" rtlCol="0">
            <a:spAutoFit/>
          </a:bodyPr>
          <a:lstStyle/>
          <a:p>
            <a:r>
              <a:rPr kumimoji="1" lang="en-US" altLang="ja-JP" sz="1890" dirty="0"/>
              <a:t>0</a:t>
            </a:r>
            <a:endParaRPr kumimoji="1" lang="ja-JP" altLang="en-US" sz="1890" dirty="0"/>
          </a:p>
        </p:txBody>
      </p:sp>
      <p:sp>
        <p:nvSpPr>
          <p:cNvPr id="36" name="テキスト ボックス 35">
            <a:extLst>
              <a:ext uri="{FF2B5EF4-FFF2-40B4-BE49-F238E27FC236}">
                <a16:creationId xmlns:a16="http://schemas.microsoft.com/office/drawing/2014/main" id="{D76CD2E6-D969-6597-8A83-3B30EF5DA412}"/>
              </a:ext>
            </a:extLst>
          </p:cNvPr>
          <p:cNvSpPr txBox="1"/>
          <p:nvPr/>
        </p:nvSpPr>
        <p:spPr>
          <a:xfrm>
            <a:off x="1938918" y="6939689"/>
            <a:ext cx="308098" cy="383182"/>
          </a:xfrm>
          <a:prstGeom prst="rect">
            <a:avLst/>
          </a:prstGeom>
          <a:noFill/>
        </p:spPr>
        <p:txBody>
          <a:bodyPr wrap="none" rtlCol="0">
            <a:spAutoFit/>
          </a:bodyPr>
          <a:lstStyle/>
          <a:p>
            <a:r>
              <a:rPr kumimoji="1" lang="en-US" altLang="ja-JP" sz="1890" dirty="0"/>
              <a:t>1</a:t>
            </a:r>
            <a:endParaRPr kumimoji="1" lang="ja-JP" altLang="en-US" sz="1890" dirty="0"/>
          </a:p>
        </p:txBody>
      </p:sp>
      <p:sp>
        <p:nvSpPr>
          <p:cNvPr id="37" name="テキスト ボックス 36">
            <a:extLst>
              <a:ext uri="{FF2B5EF4-FFF2-40B4-BE49-F238E27FC236}">
                <a16:creationId xmlns:a16="http://schemas.microsoft.com/office/drawing/2014/main" id="{0056ED5C-5DF1-E98F-614B-C28845057D68}"/>
              </a:ext>
            </a:extLst>
          </p:cNvPr>
          <p:cNvSpPr txBox="1"/>
          <p:nvPr/>
        </p:nvSpPr>
        <p:spPr>
          <a:xfrm>
            <a:off x="1068664" y="6256868"/>
            <a:ext cx="953018" cy="310534"/>
          </a:xfrm>
          <a:prstGeom prst="rect">
            <a:avLst/>
          </a:prstGeom>
          <a:noFill/>
        </p:spPr>
        <p:txBody>
          <a:bodyPr wrap="none" rtlCol="0">
            <a:spAutoFit/>
          </a:bodyPr>
          <a:lstStyle/>
          <a:p>
            <a:r>
              <a:rPr kumimoji="1" lang="en-US" altLang="ja-JP" sz="1418" dirty="0"/>
              <a:t>Beta value</a:t>
            </a:r>
            <a:endParaRPr kumimoji="1" lang="ja-JP" altLang="en-US" sz="1418" dirty="0"/>
          </a:p>
        </p:txBody>
      </p:sp>
      <p:pic>
        <p:nvPicPr>
          <p:cNvPr id="51" name="図 50">
            <a:extLst>
              <a:ext uri="{FF2B5EF4-FFF2-40B4-BE49-F238E27FC236}">
                <a16:creationId xmlns:a16="http://schemas.microsoft.com/office/drawing/2014/main" id="{51FE764E-F327-6941-FD5A-C89F449F21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0650" y="418022"/>
            <a:ext cx="2520000" cy="1575000"/>
          </a:xfrm>
          <a:prstGeom prst="rect">
            <a:avLst/>
          </a:prstGeom>
        </p:spPr>
      </p:pic>
      <p:pic>
        <p:nvPicPr>
          <p:cNvPr id="53" name="図 52">
            <a:extLst>
              <a:ext uri="{FF2B5EF4-FFF2-40B4-BE49-F238E27FC236}">
                <a16:creationId xmlns:a16="http://schemas.microsoft.com/office/drawing/2014/main" id="{DC907E65-879D-94B3-38A8-CBE60585AC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66507" y="418022"/>
            <a:ext cx="2520000" cy="1575000"/>
          </a:xfrm>
          <a:prstGeom prst="rect">
            <a:avLst/>
          </a:prstGeom>
        </p:spPr>
      </p:pic>
      <p:pic>
        <p:nvPicPr>
          <p:cNvPr id="55" name="図 54">
            <a:extLst>
              <a:ext uri="{FF2B5EF4-FFF2-40B4-BE49-F238E27FC236}">
                <a16:creationId xmlns:a16="http://schemas.microsoft.com/office/drawing/2014/main" id="{01FB8460-E487-1F2C-619D-0F4350A5D3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64599" y="418022"/>
            <a:ext cx="2520000" cy="1575000"/>
          </a:xfrm>
          <a:prstGeom prst="rect">
            <a:avLst/>
          </a:prstGeom>
        </p:spPr>
      </p:pic>
      <p:sp>
        <p:nvSpPr>
          <p:cNvPr id="23" name="テキスト ボックス 22">
            <a:extLst>
              <a:ext uri="{FF2B5EF4-FFF2-40B4-BE49-F238E27FC236}">
                <a16:creationId xmlns:a16="http://schemas.microsoft.com/office/drawing/2014/main" id="{E82C6D9E-60E2-5314-FCD8-C4FEB733FB96}"/>
              </a:ext>
            </a:extLst>
          </p:cNvPr>
          <p:cNvSpPr txBox="1"/>
          <p:nvPr/>
        </p:nvSpPr>
        <p:spPr>
          <a:xfrm>
            <a:off x="94090" y="3732424"/>
            <a:ext cx="360996" cy="480131"/>
          </a:xfrm>
          <a:prstGeom prst="rect">
            <a:avLst/>
          </a:prstGeom>
          <a:noFill/>
        </p:spPr>
        <p:txBody>
          <a:bodyPr wrap="none" rtlCol="0">
            <a:spAutoFit/>
          </a:bodyPr>
          <a:lstStyle/>
          <a:p>
            <a:r>
              <a:rPr kumimoji="1" lang="en-US" altLang="ja-JP" sz="2520" dirty="0"/>
              <a:t>B</a:t>
            </a:r>
            <a:endParaRPr kumimoji="1" lang="ja-JP" altLang="en-US" sz="2520" dirty="0"/>
          </a:p>
        </p:txBody>
      </p:sp>
      <p:sp>
        <p:nvSpPr>
          <p:cNvPr id="2" name="テキスト ボックス 1">
            <a:extLst>
              <a:ext uri="{FF2B5EF4-FFF2-40B4-BE49-F238E27FC236}">
                <a16:creationId xmlns:a16="http://schemas.microsoft.com/office/drawing/2014/main" id="{8462F879-9BA4-5A6C-3FA6-B7511FC2E6DC}"/>
              </a:ext>
            </a:extLst>
          </p:cNvPr>
          <p:cNvSpPr txBox="1"/>
          <p:nvPr/>
        </p:nvSpPr>
        <p:spPr>
          <a:xfrm>
            <a:off x="1046328" y="94164"/>
            <a:ext cx="1368644" cy="369332"/>
          </a:xfrm>
          <a:prstGeom prst="rect">
            <a:avLst/>
          </a:prstGeom>
          <a:noFill/>
        </p:spPr>
        <p:txBody>
          <a:bodyPr wrap="none" rtlCol="0">
            <a:spAutoFit/>
          </a:bodyPr>
          <a:lstStyle/>
          <a:p>
            <a:r>
              <a:rPr kumimoji="1" lang="en-US" altLang="ja-JP" dirty="0"/>
              <a:t>Participant 1</a:t>
            </a:r>
            <a:endParaRPr kumimoji="1" lang="ja-JP" altLang="en-US" dirty="0"/>
          </a:p>
        </p:txBody>
      </p:sp>
      <p:sp>
        <p:nvSpPr>
          <p:cNvPr id="3" name="テキスト ボックス 2">
            <a:extLst>
              <a:ext uri="{FF2B5EF4-FFF2-40B4-BE49-F238E27FC236}">
                <a16:creationId xmlns:a16="http://schemas.microsoft.com/office/drawing/2014/main" id="{9AB82B9A-A770-0A05-D9F1-4A9A7CF3C23B}"/>
              </a:ext>
            </a:extLst>
          </p:cNvPr>
          <p:cNvSpPr txBox="1"/>
          <p:nvPr/>
        </p:nvSpPr>
        <p:spPr>
          <a:xfrm>
            <a:off x="3642185" y="94164"/>
            <a:ext cx="1368644" cy="369332"/>
          </a:xfrm>
          <a:prstGeom prst="rect">
            <a:avLst/>
          </a:prstGeom>
          <a:noFill/>
        </p:spPr>
        <p:txBody>
          <a:bodyPr wrap="none" rtlCol="0">
            <a:spAutoFit/>
          </a:bodyPr>
          <a:lstStyle/>
          <a:p>
            <a:r>
              <a:rPr kumimoji="1" lang="en-US" altLang="ja-JP" dirty="0"/>
              <a:t>Participant 2</a:t>
            </a:r>
            <a:endParaRPr kumimoji="1" lang="ja-JP" altLang="en-US" dirty="0"/>
          </a:p>
        </p:txBody>
      </p:sp>
      <p:sp>
        <p:nvSpPr>
          <p:cNvPr id="5" name="テキスト ボックス 4">
            <a:extLst>
              <a:ext uri="{FF2B5EF4-FFF2-40B4-BE49-F238E27FC236}">
                <a16:creationId xmlns:a16="http://schemas.microsoft.com/office/drawing/2014/main" id="{8803AEF4-7C5B-3EBA-496C-B4BE07723AB6}"/>
              </a:ext>
            </a:extLst>
          </p:cNvPr>
          <p:cNvSpPr txBox="1"/>
          <p:nvPr/>
        </p:nvSpPr>
        <p:spPr>
          <a:xfrm>
            <a:off x="6240277" y="94164"/>
            <a:ext cx="1368644" cy="369332"/>
          </a:xfrm>
          <a:prstGeom prst="rect">
            <a:avLst/>
          </a:prstGeom>
          <a:noFill/>
        </p:spPr>
        <p:txBody>
          <a:bodyPr wrap="none" rtlCol="0">
            <a:spAutoFit/>
          </a:bodyPr>
          <a:lstStyle/>
          <a:p>
            <a:r>
              <a:rPr kumimoji="1" lang="en-US" altLang="ja-JP" dirty="0"/>
              <a:t>Participant 3</a:t>
            </a:r>
            <a:endParaRPr kumimoji="1" lang="ja-JP" altLang="en-US" dirty="0"/>
          </a:p>
        </p:txBody>
      </p:sp>
      <p:sp>
        <p:nvSpPr>
          <p:cNvPr id="7" name="テキスト ボックス 6">
            <a:extLst>
              <a:ext uri="{FF2B5EF4-FFF2-40B4-BE49-F238E27FC236}">
                <a16:creationId xmlns:a16="http://schemas.microsoft.com/office/drawing/2014/main" id="{737598D7-98B9-6C6D-32EB-788F4F32CBF3}"/>
              </a:ext>
            </a:extLst>
          </p:cNvPr>
          <p:cNvSpPr txBox="1"/>
          <p:nvPr/>
        </p:nvSpPr>
        <p:spPr>
          <a:xfrm>
            <a:off x="823231" y="1971171"/>
            <a:ext cx="2073003" cy="369332"/>
          </a:xfrm>
          <a:prstGeom prst="rect">
            <a:avLst/>
          </a:prstGeom>
          <a:noFill/>
        </p:spPr>
        <p:txBody>
          <a:bodyPr wrap="none" rtlCol="0">
            <a:spAutoFit/>
          </a:bodyPr>
          <a:lstStyle/>
          <a:p>
            <a:r>
              <a:rPr kumimoji="1" lang="en-US" altLang="ja-JP" dirty="0"/>
              <a:t>Mean of each tissue</a:t>
            </a:r>
            <a:endParaRPr kumimoji="1" lang="ja-JP" altLang="en-US" dirty="0"/>
          </a:p>
        </p:txBody>
      </p:sp>
      <p:pic>
        <p:nvPicPr>
          <p:cNvPr id="10" name="図 9">
            <a:extLst>
              <a:ext uri="{FF2B5EF4-FFF2-40B4-BE49-F238E27FC236}">
                <a16:creationId xmlns:a16="http://schemas.microsoft.com/office/drawing/2014/main" id="{E94333FB-8C68-5064-A77C-568211E7A9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0650" y="2273178"/>
            <a:ext cx="2520000" cy="1575000"/>
          </a:xfrm>
          <a:prstGeom prst="rect">
            <a:avLst/>
          </a:prstGeom>
        </p:spPr>
      </p:pic>
    </p:spTree>
    <p:extLst>
      <p:ext uri="{BB962C8B-B14F-4D97-AF65-F5344CB8AC3E}">
        <p14:creationId xmlns:p14="http://schemas.microsoft.com/office/powerpoint/2010/main" val="4289813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0FC8A9F-BBAB-CF8D-D92E-D6AED12D26F8}"/>
              </a:ext>
            </a:extLst>
          </p:cNvPr>
          <p:cNvSpPr txBox="1"/>
          <p:nvPr/>
        </p:nvSpPr>
        <p:spPr>
          <a:xfrm>
            <a:off x="403860" y="329893"/>
            <a:ext cx="8793480" cy="2554545"/>
          </a:xfrm>
          <a:prstGeom prst="rect">
            <a:avLst/>
          </a:prstGeom>
          <a:noFill/>
        </p:spPr>
        <p:txBody>
          <a:bodyPr wrap="square">
            <a:spAutoFit/>
          </a:bodyPr>
          <a:lstStyle/>
          <a:p>
            <a:r>
              <a:rPr kumimoji="1" lang="en-US" altLang="ja-JP" sz="1600" dirty="0">
                <a:latin typeface="Times New Roman" panose="02020603050405020304" pitchFamily="18" charset="0"/>
                <a:cs typeface="Times New Roman" panose="02020603050405020304" pitchFamily="18" charset="0"/>
              </a:rPr>
              <a:t>Supplementary Figure 1</a:t>
            </a:r>
          </a:p>
          <a:p>
            <a:r>
              <a:rPr kumimoji="1" lang="en-US" altLang="ja-JP" sz="1600" b="1" dirty="0">
                <a:latin typeface="Times New Roman" panose="02020603050405020304" pitchFamily="18" charset="0"/>
                <a:cs typeface="Times New Roman" panose="02020603050405020304" pitchFamily="18" charset="0"/>
              </a:rPr>
              <a:t>DNA methylation pattern of chorionic plates</a:t>
            </a:r>
          </a:p>
          <a:p>
            <a:pPr marL="342900" indent="-342900">
              <a:buFont typeface="+mj-lt"/>
              <a:buAutoNum type="alphaUcParenR"/>
            </a:pPr>
            <a:r>
              <a:rPr kumimoji="1" lang="en-US" altLang="ja-JP" sz="1600" dirty="0">
                <a:latin typeface="Times New Roman" panose="02020603050405020304" pitchFamily="18" charset="0"/>
                <a:cs typeface="Times New Roman" panose="02020603050405020304" pitchFamily="18" charset="0"/>
              </a:rPr>
              <a:t>Distribution of beta values of chorionic plates and chorionic villi in the identical placenta of three individuals measured by 450K. Median beta values were shown in the dot lines. Comparison of beta values between four tissues were done using mean beta values of three chorionic plates, three chorionic villi, and 47 cord blood cells. </a:t>
            </a:r>
          </a:p>
          <a:p>
            <a:pPr marL="228600" indent="-228600">
              <a:buAutoNum type="alphaUcParenR"/>
            </a:pPr>
            <a:r>
              <a:rPr kumimoji="1" lang="en-US" altLang="ja-JP" sz="1600" dirty="0">
                <a:latin typeface="Times New Roman" panose="02020603050405020304" pitchFamily="18" charset="0"/>
                <a:cs typeface="Times New Roman" panose="02020603050405020304" pitchFamily="18" charset="0"/>
              </a:rPr>
              <a:t>Clustering of 136 chorionic plates based on the beta values of 754,101 probes.</a:t>
            </a:r>
          </a:p>
          <a:p>
            <a:pPr marL="228600" indent="-228600">
              <a:buAutoNum type="alphaUcParenR"/>
            </a:pPr>
            <a:r>
              <a:rPr kumimoji="1" lang="en-US" altLang="ja-JP" sz="1600" dirty="0">
                <a:latin typeface="Times New Roman" panose="02020603050405020304" pitchFamily="18" charset="0"/>
                <a:cs typeface="Times New Roman" panose="02020603050405020304" pitchFamily="18" charset="0"/>
              </a:rPr>
              <a:t>Unsupervised clustering of 136 chorionic plates based on the beta values of the top 1,000 </a:t>
            </a:r>
            <a:r>
              <a:rPr lang="en-US"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probes that showed most variable methylation values between samples. Red lines on the row dendrogram indicates the probes which showed uniform DNA methylation pattern in two major sample clusters.</a:t>
            </a:r>
            <a:endParaRPr kumimoji="1" lang="ja-JP"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4565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415707B-9863-4CFE-00DF-4A5D0AFE3DD3}"/>
              </a:ext>
            </a:extLst>
          </p:cNvPr>
          <p:cNvPicPr>
            <a:picLocks noChangeAspect="1"/>
          </p:cNvPicPr>
          <p:nvPr/>
        </p:nvPicPr>
        <p:blipFill rotWithShape="1">
          <a:blip r:embed="rId2"/>
          <a:srcRect b="10085"/>
          <a:stretch/>
        </p:blipFill>
        <p:spPr>
          <a:xfrm>
            <a:off x="4903583" y="1575192"/>
            <a:ext cx="2665032" cy="2122543"/>
          </a:xfrm>
          <a:prstGeom prst="rect">
            <a:avLst/>
          </a:prstGeom>
        </p:spPr>
      </p:pic>
      <p:pic>
        <p:nvPicPr>
          <p:cNvPr id="3" name="図 2">
            <a:extLst>
              <a:ext uri="{FF2B5EF4-FFF2-40B4-BE49-F238E27FC236}">
                <a16:creationId xmlns:a16="http://schemas.microsoft.com/office/drawing/2014/main" id="{557C9997-9482-79CC-CC1B-A9E049657165}"/>
              </a:ext>
            </a:extLst>
          </p:cNvPr>
          <p:cNvPicPr>
            <a:picLocks noChangeAspect="1"/>
          </p:cNvPicPr>
          <p:nvPr/>
        </p:nvPicPr>
        <p:blipFill>
          <a:blip r:embed="rId3"/>
          <a:stretch>
            <a:fillRect/>
          </a:stretch>
        </p:blipFill>
        <p:spPr>
          <a:xfrm>
            <a:off x="1968743" y="4365156"/>
            <a:ext cx="2670958" cy="1951508"/>
          </a:xfrm>
          <a:prstGeom prst="rect">
            <a:avLst/>
          </a:prstGeom>
        </p:spPr>
      </p:pic>
      <p:pic>
        <p:nvPicPr>
          <p:cNvPr id="4" name="図 3">
            <a:extLst>
              <a:ext uri="{FF2B5EF4-FFF2-40B4-BE49-F238E27FC236}">
                <a16:creationId xmlns:a16="http://schemas.microsoft.com/office/drawing/2014/main" id="{761D679C-404F-8EE0-0C41-A773CAA3495D}"/>
              </a:ext>
            </a:extLst>
          </p:cNvPr>
          <p:cNvPicPr>
            <a:picLocks noChangeAspect="1"/>
          </p:cNvPicPr>
          <p:nvPr/>
        </p:nvPicPr>
        <p:blipFill rotWithShape="1">
          <a:blip r:embed="rId4"/>
          <a:srcRect l="8616" b="5489"/>
          <a:stretch/>
        </p:blipFill>
        <p:spPr>
          <a:xfrm>
            <a:off x="4885641" y="4365156"/>
            <a:ext cx="2700916" cy="1959619"/>
          </a:xfrm>
          <a:prstGeom prst="rect">
            <a:avLst/>
          </a:prstGeom>
        </p:spPr>
      </p:pic>
      <p:pic>
        <p:nvPicPr>
          <p:cNvPr id="5" name="図 4">
            <a:extLst>
              <a:ext uri="{FF2B5EF4-FFF2-40B4-BE49-F238E27FC236}">
                <a16:creationId xmlns:a16="http://schemas.microsoft.com/office/drawing/2014/main" id="{EEEACB62-7440-4B18-2D11-08F16D4BBF82}"/>
              </a:ext>
            </a:extLst>
          </p:cNvPr>
          <p:cNvPicPr>
            <a:picLocks noChangeAspect="1"/>
          </p:cNvPicPr>
          <p:nvPr/>
        </p:nvPicPr>
        <p:blipFill rotWithShape="1">
          <a:blip r:embed="rId5"/>
          <a:srcRect r="6332"/>
          <a:stretch/>
        </p:blipFill>
        <p:spPr>
          <a:xfrm>
            <a:off x="1889760" y="1575192"/>
            <a:ext cx="2828925" cy="2122543"/>
          </a:xfrm>
          <a:prstGeom prst="rect">
            <a:avLst/>
          </a:prstGeom>
        </p:spPr>
      </p:pic>
      <p:sp>
        <p:nvSpPr>
          <p:cNvPr id="6" name="テキスト ボックス 5">
            <a:extLst>
              <a:ext uri="{FF2B5EF4-FFF2-40B4-BE49-F238E27FC236}">
                <a16:creationId xmlns:a16="http://schemas.microsoft.com/office/drawing/2014/main" id="{FFCB6945-EA80-C601-2663-DF963708392D}"/>
              </a:ext>
            </a:extLst>
          </p:cNvPr>
          <p:cNvSpPr txBox="1"/>
          <p:nvPr/>
        </p:nvSpPr>
        <p:spPr>
          <a:xfrm>
            <a:off x="5967221" y="1053847"/>
            <a:ext cx="659155" cy="369332"/>
          </a:xfrm>
          <a:prstGeom prst="rect">
            <a:avLst/>
          </a:prstGeom>
          <a:noFill/>
        </p:spPr>
        <p:txBody>
          <a:bodyPr wrap="none" rtlCol="0">
            <a:spAutoFit/>
          </a:bodyPr>
          <a:lstStyle/>
          <a:p>
            <a:r>
              <a:rPr kumimoji="1" lang="en-US" altLang="ja-JP" dirty="0"/>
              <a:t>CP_3</a:t>
            </a:r>
            <a:endParaRPr kumimoji="1" lang="ja-JP" altLang="en-US" dirty="0"/>
          </a:p>
        </p:txBody>
      </p:sp>
      <p:sp>
        <p:nvSpPr>
          <p:cNvPr id="7" name="テキスト ボックス 6">
            <a:extLst>
              <a:ext uri="{FF2B5EF4-FFF2-40B4-BE49-F238E27FC236}">
                <a16:creationId xmlns:a16="http://schemas.microsoft.com/office/drawing/2014/main" id="{A90BA3F9-9DE6-54E8-A906-BE0823D8BCD2}"/>
              </a:ext>
            </a:extLst>
          </p:cNvPr>
          <p:cNvSpPr txBox="1"/>
          <p:nvPr/>
        </p:nvSpPr>
        <p:spPr>
          <a:xfrm>
            <a:off x="5885485" y="3914280"/>
            <a:ext cx="659155" cy="369332"/>
          </a:xfrm>
          <a:prstGeom prst="rect">
            <a:avLst/>
          </a:prstGeom>
          <a:noFill/>
        </p:spPr>
        <p:txBody>
          <a:bodyPr wrap="none" rtlCol="0">
            <a:spAutoFit/>
          </a:bodyPr>
          <a:lstStyle/>
          <a:p>
            <a:r>
              <a:rPr kumimoji="1" lang="en-US" altLang="ja-JP" dirty="0"/>
              <a:t>CP_5</a:t>
            </a:r>
            <a:endParaRPr kumimoji="1" lang="ja-JP" altLang="en-US" dirty="0"/>
          </a:p>
        </p:txBody>
      </p:sp>
      <p:sp>
        <p:nvSpPr>
          <p:cNvPr id="8" name="テキスト ボックス 7">
            <a:extLst>
              <a:ext uri="{FF2B5EF4-FFF2-40B4-BE49-F238E27FC236}">
                <a16:creationId xmlns:a16="http://schemas.microsoft.com/office/drawing/2014/main" id="{4C2A6B97-3C20-E07D-9A6C-E3674F9635F5}"/>
              </a:ext>
            </a:extLst>
          </p:cNvPr>
          <p:cNvSpPr txBox="1"/>
          <p:nvPr/>
        </p:nvSpPr>
        <p:spPr>
          <a:xfrm>
            <a:off x="2980181" y="3914280"/>
            <a:ext cx="659155" cy="369332"/>
          </a:xfrm>
          <a:prstGeom prst="rect">
            <a:avLst/>
          </a:prstGeom>
          <a:noFill/>
        </p:spPr>
        <p:txBody>
          <a:bodyPr wrap="none" rtlCol="0">
            <a:spAutoFit/>
          </a:bodyPr>
          <a:lstStyle/>
          <a:p>
            <a:r>
              <a:rPr kumimoji="1" lang="en-US" altLang="ja-JP" dirty="0"/>
              <a:t>CP_4</a:t>
            </a:r>
            <a:endParaRPr kumimoji="1" lang="ja-JP" altLang="en-US" dirty="0"/>
          </a:p>
        </p:txBody>
      </p:sp>
      <p:sp>
        <p:nvSpPr>
          <p:cNvPr id="9" name="テキスト ボックス 8">
            <a:extLst>
              <a:ext uri="{FF2B5EF4-FFF2-40B4-BE49-F238E27FC236}">
                <a16:creationId xmlns:a16="http://schemas.microsoft.com/office/drawing/2014/main" id="{7EA870F7-EB50-8F24-B305-613D33E40FFB}"/>
              </a:ext>
            </a:extLst>
          </p:cNvPr>
          <p:cNvSpPr txBox="1"/>
          <p:nvPr/>
        </p:nvSpPr>
        <p:spPr>
          <a:xfrm>
            <a:off x="2974645" y="1078006"/>
            <a:ext cx="659155" cy="369332"/>
          </a:xfrm>
          <a:prstGeom prst="rect">
            <a:avLst/>
          </a:prstGeom>
          <a:noFill/>
        </p:spPr>
        <p:txBody>
          <a:bodyPr wrap="none" rtlCol="0">
            <a:spAutoFit/>
          </a:bodyPr>
          <a:lstStyle/>
          <a:p>
            <a:r>
              <a:rPr kumimoji="1" lang="en-US" altLang="ja-JP" dirty="0"/>
              <a:t>CP_1</a:t>
            </a:r>
            <a:endParaRPr kumimoji="1" lang="ja-JP" altLang="en-US" dirty="0"/>
          </a:p>
        </p:txBody>
      </p:sp>
      <p:sp>
        <p:nvSpPr>
          <p:cNvPr id="11" name="テキスト ボックス 10">
            <a:extLst>
              <a:ext uri="{FF2B5EF4-FFF2-40B4-BE49-F238E27FC236}">
                <a16:creationId xmlns:a16="http://schemas.microsoft.com/office/drawing/2014/main" id="{506EF691-DA07-2990-8C15-3C475CF1A551}"/>
              </a:ext>
            </a:extLst>
          </p:cNvPr>
          <p:cNvSpPr txBox="1"/>
          <p:nvPr/>
        </p:nvSpPr>
        <p:spPr>
          <a:xfrm>
            <a:off x="8868608" y="67119"/>
            <a:ext cx="657552" cy="310534"/>
          </a:xfrm>
          <a:prstGeom prst="rect">
            <a:avLst/>
          </a:prstGeom>
          <a:noFill/>
          <a:ln>
            <a:solidFill>
              <a:schemeClr val="accent1"/>
            </a:solidFill>
          </a:ln>
        </p:spPr>
        <p:txBody>
          <a:bodyPr wrap="none" rtlCol="0">
            <a:spAutoFit/>
          </a:bodyPr>
          <a:lstStyle/>
          <a:p>
            <a:r>
              <a:rPr kumimoji="1" lang="en-US" altLang="ja-JP" sz="1418" dirty="0">
                <a:solidFill>
                  <a:schemeClr val="accent1"/>
                </a:solidFill>
              </a:rPr>
              <a:t>Fig. S2</a:t>
            </a:r>
            <a:endParaRPr kumimoji="1" lang="ja-JP" altLang="en-US" sz="1418" dirty="0">
              <a:solidFill>
                <a:schemeClr val="accent1"/>
              </a:solidFill>
            </a:endParaRPr>
          </a:p>
        </p:txBody>
      </p:sp>
      <p:sp>
        <p:nvSpPr>
          <p:cNvPr id="13" name="テキスト ボックス 12">
            <a:extLst>
              <a:ext uri="{FF2B5EF4-FFF2-40B4-BE49-F238E27FC236}">
                <a16:creationId xmlns:a16="http://schemas.microsoft.com/office/drawing/2014/main" id="{14B33A7F-101E-D522-6E16-EA55DC583EE3}"/>
              </a:ext>
            </a:extLst>
          </p:cNvPr>
          <p:cNvSpPr txBox="1"/>
          <p:nvPr/>
        </p:nvSpPr>
        <p:spPr>
          <a:xfrm>
            <a:off x="1889760" y="7248853"/>
            <a:ext cx="5563361" cy="830997"/>
          </a:xfrm>
          <a:prstGeom prst="rect">
            <a:avLst/>
          </a:prstGeom>
          <a:noFill/>
        </p:spPr>
        <p:txBody>
          <a:bodyPr wrap="square">
            <a:spAutoFit/>
          </a:bodyPr>
          <a:lstStyle/>
          <a:p>
            <a:r>
              <a:rPr kumimoji="1" lang="en-US" altLang="ja-JP" sz="1600" dirty="0">
                <a:latin typeface="Times New Roman" panose="02020603050405020304" pitchFamily="18" charset="0"/>
                <a:cs typeface="Times New Roman" panose="02020603050405020304" pitchFamily="18" charset="0"/>
              </a:rPr>
              <a:t>Supplementary Figure 2</a:t>
            </a:r>
          </a:p>
          <a:p>
            <a:r>
              <a:rPr kumimoji="1" lang="en-US" altLang="ja-JP" sz="1600" b="1" dirty="0">
                <a:latin typeface="Times New Roman" panose="02020603050405020304" pitchFamily="18" charset="0"/>
                <a:cs typeface="Times New Roman" panose="02020603050405020304" pitchFamily="18" charset="0"/>
              </a:rPr>
              <a:t>HE staining of chorionic membranes</a:t>
            </a:r>
          </a:p>
          <a:p>
            <a:r>
              <a:rPr kumimoji="1" lang="en-US" altLang="ja-JP" sz="1600" dirty="0">
                <a:latin typeface="Times New Roman" panose="02020603050405020304" pitchFamily="18" charset="0"/>
                <a:cs typeface="Times New Roman" panose="02020603050405020304" pitchFamily="18" charset="0"/>
              </a:rPr>
              <a:t>CP_1, _3, _4, and _5 are corresponding to the number in Fig. 1A.</a:t>
            </a:r>
          </a:p>
        </p:txBody>
      </p:sp>
    </p:spTree>
    <p:extLst>
      <p:ext uri="{BB962C8B-B14F-4D97-AF65-F5344CB8AC3E}">
        <p14:creationId xmlns:p14="http://schemas.microsoft.com/office/powerpoint/2010/main" val="1109844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a:extLst>
              <a:ext uri="{FF2B5EF4-FFF2-40B4-BE49-F238E27FC236}">
                <a16:creationId xmlns:a16="http://schemas.microsoft.com/office/drawing/2014/main" id="{DF23FA42-8C68-CAC2-52F3-F2E397619857}"/>
              </a:ext>
            </a:extLst>
          </p:cNvPr>
          <p:cNvPicPr>
            <a:picLocks noChangeAspect="1"/>
          </p:cNvPicPr>
          <p:nvPr/>
        </p:nvPicPr>
        <p:blipFill rotWithShape="1">
          <a:blip r:embed="rId2">
            <a:extLst>
              <a:ext uri="{28A0092B-C50C-407E-A947-70E740481C1C}">
                <a14:useLocalDpi xmlns:a14="http://schemas.microsoft.com/office/drawing/2010/main" val="0"/>
              </a:ext>
            </a:extLst>
          </a:blip>
          <a:srcRect l="17687" t="40053" r="18253" b="6204"/>
          <a:stretch/>
        </p:blipFill>
        <p:spPr>
          <a:xfrm>
            <a:off x="163859" y="147054"/>
            <a:ext cx="9234000" cy="4648206"/>
          </a:xfrm>
          <a:prstGeom prst="rect">
            <a:avLst/>
          </a:prstGeom>
        </p:spPr>
      </p:pic>
      <p:pic>
        <p:nvPicPr>
          <p:cNvPr id="40" name="図 39">
            <a:extLst>
              <a:ext uri="{FF2B5EF4-FFF2-40B4-BE49-F238E27FC236}">
                <a16:creationId xmlns:a16="http://schemas.microsoft.com/office/drawing/2014/main" id="{A21B778E-E82C-13DC-9BEF-1A40D123EC0C}"/>
              </a:ext>
            </a:extLst>
          </p:cNvPr>
          <p:cNvPicPr>
            <a:picLocks noChangeAspect="1"/>
          </p:cNvPicPr>
          <p:nvPr/>
        </p:nvPicPr>
        <p:blipFill rotWithShape="1">
          <a:blip r:embed="rId3">
            <a:extLst>
              <a:ext uri="{28A0092B-C50C-407E-A947-70E740481C1C}">
                <a14:useLocalDpi xmlns:a14="http://schemas.microsoft.com/office/drawing/2010/main" val="0"/>
              </a:ext>
            </a:extLst>
          </a:blip>
          <a:srcRect l="20068" t="43303" r="26984" b="42761"/>
          <a:stretch/>
        </p:blipFill>
        <p:spPr>
          <a:xfrm>
            <a:off x="261257" y="2957158"/>
            <a:ext cx="7606405" cy="1201183"/>
          </a:xfrm>
          <a:prstGeom prst="rect">
            <a:avLst/>
          </a:prstGeom>
        </p:spPr>
      </p:pic>
      <p:pic>
        <p:nvPicPr>
          <p:cNvPr id="6" name="図 5">
            <a:extLst>
              <a:ext uri="{FF2B5EF4-FFF2-40B4-BE49-F238E27FC236}">
                <a16:creationId xmlns:a16="http://schemas.microsoft.com/office/drawing/2014/main" id="{A5712546-4B78-A4C4-16BA-53D29C28578A}"/>
              </a:ext>
            </a:extLst>
          </p:cNvPr>
          <p:cNvPicPr>
            <a:picLocks/>
          </p:cNvPicPr>
          <p:nvPr/>
        </p:nvPicPr>
        <p:blipFill rotWithShape="1">
          <a:blip r:embed="rId4">
            <a:extLst>
              <a:ext uri="{28A0092B-C50C-407E-A947-70E740481C1C}">
                <a14:useLocalDpi xmlns:a14="http://schemas.microsoft.com/office/drawing/2010/main" val="0"/>
              </a:ext>
            </a:extLst>
          </a:blip>
          <a:srcRect r="-334"/>
          <a:stretch/>
        </p:blipFill>
        <p:spPr>
          <a:xfrm>
            <a:off x="251437" y="1848100"/>
            <a:ext cx="7260175" cy="936000"/>
          </a:xfrm>
          <a:prstGeom prst="rect">
            <a:avLst/>
          </a:prstGeom>
        </p:spPr>
      </p:pic>
      <p:sp>
        <p:nvSpPr>
          <p:cNvPr id="8" name="テキスト ボックス 7">
            <a:extLst>
              <a:ext uri="{FF2B5EF4-FFF2-40B4-BE49-F238E27FC236}">
                <a16:creationId xmlns:a16="http://schemas.microsoft.com/office/drawing/2014/main" id="{11C7001C-92DC-6B6F-E24B-15FE7B0A4B1D}"/>
              </a:ext>
            </a:extLst>
          </p:cNvPr>
          <p:cNvSpPr txBox="1"/>
          <p:nvPr/>
        </p:nvSpPr>
        <p:spPr>
          <a:xfrm>
            <a:off x="75040" y="44188"/>
            <a:ext cx="372218" cy="480131"/>
          </a:xfrm>
          <a:prstGeom prst="rect">
            <a:avLst/>
          </a:prstGeom>
          <a:noFill/>
        </p:spPr>
        <p:txBody>
          <a:bodyPr wrap="none" rtlCol="0">
            <a:spAutoFit/>
          </a:bodyPr>
          <a:lstStyle/>
          <a:p>
            <a:r>
              <a:rPr kumimoji="1" lang="en-US" altLang="ja-JP" sz="2520" dirty="0"/>
              <a:t>A</a:t>
            </a:r>
            <a:endParaRPr kumimoji="1" lang="ja-JP" altLang="en-US" sz="2520" dirty="0"/>
          </a:p>
        </p:txBody>
      </p:sp>
      <p:pic>
        <p:nvPicPr>
          <p:cNvPr id="9" name="図 8">
            <a:extLst>
              <a:ext uri="{FF2B5EF4-FFF2-40B4-BE49-F238E27FC236}">
                <a16:creationId xmlns:a16="http://schemas.microsoft.com/office/drawing/2014/main" id="{21219E7D-CBBE-6AE4-600E-30975881BE08}"/>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275613" y="4066855"/>
            <a:ext cx="7236000" cy="936000"/>
          </a:xfrm>
          <a:prstGeom prst="rect">
            <a:avLst/>
          </a:prstGeom>
        </p:spPr>
      </p:pic>
      <p:sp>
        <p:nvSpPr>
          <p:cNvPr id="11" name="テキスト ボックス 10">
            <a:extLst>
              <a:ext uri="{FF2B5EF4-FFF2-40B4-BE49-F238E27FC236}">
                <a16:creationId xmlns:a16="http://schemas.microsoft.com/office/drawing/2014/main" id="{20149217-B5C4-6430-DA9F-85881DFAA981}"/>
              </a:ext>
            </a:extLst>
          </p:cNvPr>
          <p:cNvSpPr txBox="1"/>
          <p:nvPr/>
        </p:nvSpPr>
        <p:spPr>
          <a:xfrm>
            <a:off x="60614" y="2828161"/>
            <a:ext cx="360996" cy="480131"/>
          </a:xfrm>
          <a:prstGeom prst="rect">
            <a:avLst/>
          </a:prstGeom>
          <a:noFill/>
        </p:spPr>
        <p:txBody>
          <a:bodyPr wrap="none" rtlCol="0">
            <a:spAutoFit/>
          </a:bodyPr>
          <a:lstStyle/>
          <a:p>
            <a:r>
              <a:rPr kumimoji="1" lang="en-US" altLang="ja-JP" sz="2520" dirty="0"/>
              <a:t>B</a:t>
            </a:r>
            <a:endParaRPr kumimoji="1" lang="ja-JP" altLang="en-US" sz="2520" dirty="0"/>
          </a:p>
        </p:txBody>
      </p:sp>
      <p:sp>
        <p:nvSpPr>
          <p:cNvPr id="12" name="テキスト ボックス 11">
            <a:extLst>
              <a:ext uri="{FF2B5EF4-FFF2-40B4-BE49-F238E27FC236}">
                <a16:creationId xmlns:a16="http://schemas.microsoft.com/office/drawing/2014/main" id="{2E298D0F-00F8-E985-4C3D-93486848F031}"/>
              </a:ext>
            </a:extLst>
          </p:cNvPr>
          <p:cNvSpPr txBox="1"/>
          <p:nvPr/>
        </p:nvSpPr>
        <p:spPr>
          <a:xfrm>
            <a:off x="8868608" y="67119"/>
            <a:ext cx="657552" cy="310534"/>
          </a:xfrm>
          <a:prstGeom prst="rect">
            <a:avLst/>
          </a:prstGeom>
          <a:noFill/>
          <a:ln>
            <a:solidFill>
              <a:schemeClr val="accent1"/>
            </a:solidFill>
          </a:ln>
        </p:spPr>
        <p:txBody>
          <a:bodyPr wrap="none" rtlCol="0">
            <a:spAutoFit/>
          </a:bodyPr>
          <a:lstStyle/>
          <a:p>
            <a:r>
              <a:rPr kumimoji="1" lang="en-US" altLang="ja-JP" sz="1418" dirty="0">
                <a:solidFill>
                  <a:schemeClr val="accent1"/>
                </a:solidFill>
              </a:rPr>
              <a:t>Fig. S3</a:t>
            </a:r>
            <a:endParaRPr kumimoji="1" lang="ja-JP" altLang="en-US" sz="1418" dirty="0">
              <a:solidFill>
                <a:schemeClr val="accent1"/>
              </a:solidFill>
            </a:endParaRPr>
          </a:p>
        </p:txBody>
      </p:sp>
      <p:cxnSp>
        <p:nvCxnSpPr>
          <p:cNvPr id="14" name="直線コネクタ 13">
            <a:extLst>
              <a:ext uri="{FF2B5EF4-FFF2-40B4-BE49-F238E27FC236}">
                <a16:creationId xmlns:a16="http://schemas.microsoft.com/office/drawing/2014/main" id="{9CD0587C-2D3D-9D41-EE3C-550374977CCF}"/>
              </a:ext>
            </a:extLst>
          </p:cNvPr>
          <p:cNvCxnSpPr>
            <a:cxnSpLocks/>
          </p:cNvCxnSpPr>
          <p:nvPr/>
        </p:nvCxnSpPr>
        <p:spPr>
          <a:xfrm>
            <a:off x="1068161" y="335642"/>
            <a:ext cx="0" cy="23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786BF00-0AA7-7DE0-5BC8-9D5112D61530}"/>
              </a:ext>
            </a:extLst>
          </p:cNvPr>
          <p:cNvCxnSpPr>
            <a:cxnSpLocks/>
          </p:cNvCxnSpPr>
          <p:nvPr/>
        </p:nvCxnSpPr>
        <p:spPr>
          <a:xfrm>
            <a:off x="1487261" y="335642"/>
            <a:ext cx="0" cy="23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FAC9238B-D372-62DB-A868-AA4C982585F8}"/>
              </a:ext>
            </a:extLst>
          </p:cNvPr>
          <p:cNvCxnSpPr>
            <a:cxnSpLocks/>
          </p:cNvCxnSpPr>
          <p:nvPr/>
        </p:nvCxnSpPr>
        <p:spPr>
          <a:xfrm>
            <a:off x="2313079" y="335642"/>
            <a:ext cx="0" cy="23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26B91151-A1DE-5029-11D1-46CF75C929AC}"/>
              </a:ext>
            </a:extLst>
          </p:cNvPr>
          <p:cNvCxnSpPr>
            <a:cxnSpLocks/>
          </p:cNvCxnSpPr>
          <p:nvPr/>
        </p:nvCxnSpPr>
        <p:spPr>
          <a:xfrm>
            <a:off x="3056029" y="335642"/>
            <a:ext cx="0" cy="234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2EC8745-6447-5464-44F6-1DC6BA96F374}"/>
              </a:ext>
            </a:extLst>
          </p:cNvPr>
          <p:cNvCxnSpPr>
            <a:cxnSpLocks/>
          </p:cNvCxnSpPr>
          <p:nvPr/>
        </p:nvCxnSpPr>
        <p:spPr>
          <a:xfrm>
            <a:off x="1065304" y="3193550"/>
            <a:ext cx="0" cy="169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FA4B3CBA-BBA5-D144-7713-948D9C315DD3}"/>
              </a:ext>
            </a:extLst>
          </p:cNvPr>
          <p:cNvCxnSpPr>
            <a:cxnSpLocks/>
          </p:cNvCxnSpPr>
          <p:nvPr/>
        </p:nvCxnSpPr>
        <p:spPr>
          <a:xfrm>
            <a:off x="1484404" y="3193550"/>
            <a:ext cx="0" cy="169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FC577B43-6ED0-786B-4799-EE19FF0CB6E9}"/>
              </a:ext>
            </a:extLst>
          </p:cNvPr>
          <p:cNvCxnSpPr>
            <a:cxnSpLocks/>
          </p:cNvCxnSpPr>
          <p:nvPr/>
        </p:nvCxnSpPr>
        <p:spPr>
          <a:xfrm>
            <a:off x="2310222" y="3193550"/>
            <a:ext cx="0" cy="169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9BE017AF-4E4F-65A4-5DAD-18344B1F61E7}"/>
              </a:ext>
            </a:extLst>
          </p:cNvPr>
          <p:cNvCxnSpPr>
            <a:cxnSpLocks/>
          </p:cNvCxnSpPr>
          <p:nvPr/>
        </p:nvCxnSpPr>
        <p:spPr>
          <a:xfrm>
            <a:off x="3053172" y="3193550"/>
            <a:ext cx="0" cy="169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図 22">
            <a:extLst>
              <a:ext uri="{FF2B5EF4-FFF2-40B4-BE49-F238E27FC236}">
                <a16:creationId xmlns:a16="http://schemas.microsoft.com/office/drawing/2014/main" id="{AC077DD8-23B6-A449-490A-510B8B6665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22176" y="5402574"/>
            <a:ext cx="1741500" cy="3096000"/>
          </a:xfrm>
          <a:prstGeom prst="rect">
            <a:avLst/>
          </a:prstGeom>
        </p:spPr>
      </p:pic>
      <p:pic>
        <p:nvPicPr>
          <p:cNvPr id="25" name="図 24">
            <a:extLst>
              <a:ext uri="{FF2B5EF4-FFF2-40B4-BE49-F238E27FC236}">
                <a16:creationId xmlns:a16="http://schemas.microsoft.com/office/drawing/2014/main" id="{B91A413A-7439-C035-848B-F8AF1C4510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538" y="8756778"/>
            <a:ext cx="3168000" cy="2816000"/>
          </a:xfrm>
          <a:prstGeom prst="rect">
            <a:avLst/>
          </a:prstGeom>
        </p:spPr>
      </p:pic>
      <p:pic>
        <p:nvPicPr>
          <p:cNvPr id="27" name="図 26">
            <a:extLst>
              <a:ext uri="{FF2B5EF4-FFF2-40B4-BE49-F238E27FC236}">
                <a16:creationId xmlns:a16="http://schemas.microsoft.com/office/drawing/2014/main" id="{E511B867-BF73-4F5A-5776-AE7AEA54F8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23041" y="8756778"/>
            <a:ext cx="3168000" cy="2816000"/>
          </a:xfrm>
          <a:prstGeom prst="rect">
            <a:avLst/>
          </a:prstGeom>
        </p:spPr>
      </p:pic>
      <p:pic>
        <p:nvPicPr>
          <p:cNvPr id="29" name="図 28">
            <a:extLst>
              <a:ext uri="{FF2B5EF4-FFF2-40B4-BE49-F238E27FC236}">
                <a16:creationId xmlns:a16="http://schemas.microsoft.com/office/drawing/2014/main" id="{1DB52D6A-8E43-A8E9-6B6F-4CE540A3DDE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19789" y="8756778"/>
            <a:ext cx="3168000" cy="2816000"/>
          </a:xfrm>
          <a:prstGeom prst="rect">
            <a:avLst/>
          </a:prstGeom>
        </p:spPr>
      </p:pic>
      <p:pic>
        <p:nvPicPr>
          <p:cNvPr id="31" name="図 30">
            <a:extLst>
              <a:ext uri="{FF2B5EF4-FFF2-40B4-BE49-F238E27FC236}">
                <a16:creationId xmlns:a16="http://schemas.microsoft.com/office/drawing/2014/main" id="{EE8261FA-9C15-F65A-F78B-08E58529D8C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25587" y="5402574"/>
            <a:ext cx="2322000" cy="3096000"/>
          </a:xfrm>
          <a:prstGeom prst="rect">
            <a:avLst/>
          </a:prstGeom>
        </p:spPr>
      </p:pic>
      <p:pic>
        <p:nvPicPr>
          <p:cNvPr id="33" name="図 32">
            <a:extLst>
              <a:ext uri="{FF2B5EF4-FFF2-40B4-BE49-F238E27FC236}">
                <a16:creationId xmlns:a16="http://schemas.microsoft.com/office/drawing/2014/main" id="{CB86D76B-874F-B33E-561F-13AA2BC9222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23882" y="5402574"/>
            <a:ext cx="2322000" cy="3096000"/>
          </a:xfrm>
          <a:prstGeom prst="rect">
            <a:avLst/>
          </a:prstGeom>
        </p:spPr>
      </p:pic>
      <p:pic>
        <p:nvPicPr>
          <p:cNvPr id="35" name="図 34">
            <a:extLst>
              <a:ext uri="{FF2B5EF4-FFF2-40B4-BE49-F238E27FC236}">
                <a16:creationId xmlns:a16="http://schemas.microsoft.com/office/drawing/2014/main" id="{912DFB6E-1B0E-1AE5-AB90-89DA214874D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292" y="5402574"/>
            <a:ext cx="2322000" cy="3096000"/>
          </a:xfrm>
          <a:prstGeom prst="rect">
            <a:avLst/>
          </a:prstGeom>
        </p:spPr>
      </p:pic>
      <p:sp>
        <p:nvSpPr>
          <p:cNvPr id="36" name="テキスト ボックス 35">
            <a:extLst>
              <a:ext uri="{FF2B5EF4-FFF2-40B4-BE49-F238E27FC236}">
                <a16:creationId xmlns:a16="http://schemas.microsoft.com/office/drawing/2014/main" id="{352AAD26-1157-9E91-7832-D33136751293}"/>
              </a:ext>
            </a:extLst>
          </p:cNvPr>
          <p:cNvSpPr txBox="1"/>
          <p:nvPr/>
        </p:nvSpPr>
        <p:spPr>
          <a:xfrm>
            <a:off x="40306" y="4915225"/>
            <a:ext cx="356188" cy="480131"/>
          </a:xfrm>
          <a:prstGeom prst="rect">
            <a:avLst/>
          </a:prstGeom>
          <a:noFill/>
        </p:spPr>
        <p:txBody>
          <a:bodyPr wrap="none" rtlCol="0">
            <a:spAutoFit/>
          </a:bodyPr>
          <a:lstStyle/>
          <a:p>
            <a:r>
              <a:rPr kumimoji="1" lang="en-US" altLang="ja-JP" sz="2520" dirty="0"/>
              <a:t>C</a:t>
            </a:r>
            <a:endParaRPr kumimoji="1" lang="ja-JP" altLang="en-US" sz="2520" dirty="0"/>
          </a:p>
        </p:txBody>
      </p:sp>
      <p:cxnSp>
        <p:nvCxnSpPr>
          <p:cNvPr id="42" name="直線コネクタ 41">
            <a:extLst>
              <a:ext uri="{FF2B5EF4-FFF2-40B4-BE49-F238E27FC236}">
                <a16:creationId xmlns:a16="http://schemas.microsoft.com/office/drawing/2014/main" id="{2DA10C65-58A2-5AF3-0B53-16A830F2BDC4}"/>
              </a:ext>
            </a:extLst>
          </p:cNvPr>
          <p:cNvCxnSpPr>
            <a:cxnSpLocks/>
          </p:cNvCxnSpPr>
          <p:nvPr/>
        </p:nvCxnSpPr>
        <p:spPr>
          <a:xfrm>
            <a:off x="653142" y="6139542"/>
            <a:ext cx="43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A82FFD25-7BE8-B384-936E-0E37C9344D1C}"/>
              </a:ext>
            </a:extLst>
          </p:cNvPr>
          <p:cNvCxnSpPr>
            <a:cxnSpLocks/>
          </p:cNvCxnSpPr>
          <p:nvPr/>
        </p:nvCxnSpPr>
        <p:spPr>
          <a:xfrm>
            <a:off x="3130108" y="6139542"/>
            <a:ext cx="43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8944FC72-3FDD-CEE0-6569-466873B6E63F}"/>
              </a:ext>
            </a:extLst>
          </p:cNvPr>
          <p:cNvCxnSpPr>
            <a:cxnSpLocks/>
          </p:cNvCxnSpPr>
          <p:nvPr/>
        </p:nvCxnSpPr>
        <p:spPr>
          <a:xfrm>
            <a:off x="5612051" y="6139542"/>
            <a:ext cx="43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ED9BD65A-E156-6E42-26F0-8CC3303232AA}"/>
              </a:ext>
            </a:extLst>
          </p:cNvPr>
          <p:cNvCxnSpPr>
            <a:cxnSpLocks/>
          </p:cNvCxnSpPr>
          <p:nvPr/>
        </p:nvCxnSpPr>
        <p:spPr>
          <a:xfrm>
            <a:off x="8246393" y="6139542"/>
            <a:ext cx="64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3ED8618B-3270-C5BE-C410-60AC5B2F73AB}"/>
              </a:ext>
            </a:extLst>
          </p:cNvPr>
          <p:cNvCxnSpPr>
            <a:cxnSpLocks/>
          </p:cNvCxnSpPr>
          <p:nvPr/>
        </p:nvCxnSpPr>
        <p:spPr>
          <a:xfrm>
            <a:off x="756292" y="9489866"/>
            <a:ext cx="61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B82C4188-023F-C52D-5A56-115122F04EBF}"/>
              </a:ext>
            </a:extLst>
          </p:cNvPr>
          <p:cNvCxnSpPr>
            <a:cxnSpLocks/>
          </p:cNvCxnSpPr>
          <p:nvPr/>
        </p:nvCxnSpPr>
        <p:spPr>
          <a:xfrm>
            <a:off x="7144273" y="9489866"/>
            <a:ext cx="61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68144B5D-974E-BC69-B0AC-583BFE96670D}"/>
              </a:ext>
            </a:extLst>
          </p:cNvPr>
          <p:cNvSpPr txBox="1"/>
          <p:nvPr/>
        </p:nvSpPr>
        <p:spPr>
          <a:xfrm>
            <a:off x="361228" y="5793798"/>
            <a:ext cx="1058303" cy="338554"/>
          </a:xfrm>
          <a:prstGeom prst="rect">
            <a:avLst/>
          </a:prstGeom>
          <a:noFill/>
        </p:spPr>
        <p:txBody>
          <a:bodyPr wrap="none" rtlCol="0">
            <a:spAutoFit/>
          </a:bodyPr>
          <a:lstStyle/>
          <a:p>
            <a:r>
              <a:rPr kumimoji="1" lang="en-US" altLang="ja-JP" sz="1600" i="1" dirty="0"/>
              <a:t>p</a:t>
            </a:r>
            <a:r>
              <a:rPr kumimoji="1" lang="en-US" altLang="ja-JP" sz="1600" dirty="0"/>
              <a:t> = 0.0005</a:t>
            </a:r>
            <a:endParaRPr kumimoji="1" lang="ja-JP" altLang="en-US" sz="1600" dirty="0"/>
          </a:p>
        </p:txBody>
      </p:sp>
      <p:sp>
        <p:nvSpPr>
          <p:cNvPr id="51" name="テキスト ボックス 50">
            <a:extLst>
              <a:ext uri="{FF2B5EF4-FFF2-40B4-BE49-F238E27FC236}">
                <a16:creationId xmlns:a16="http://schemas.microsoft.com/office/drawing/2014/main" id="{0A4C0571-5405-7833-4F56-97F703137A54}"/>
              </a:ext>
            </a:extLst>
          </p:cNvPr>
          <p:cNvSpPr txBox="1"/>
          <p:nvPr/>
        </p:nvSpPr>
        <p:spPr>
          <a:xfrm>
            <a:off x="2849540" y="5793798"/>
            <a:ext cx="1058303" cy="338554"/>
          </a:xfrm>
          <a:prstGeom prst="rect">
            <a:avLst/>
          </a:prstGeom>
          <a:noFill/>
        </p:spPr>
        <p:txBody>
          <a:bodyPr wrap="none" rtlCol="0">
            <a:spAutoFit/>
          </a:bodyPr>
          <a:lstStyle/>
          <a:p>
            <a:r>
              <a:rPr kumimoji="1" lang="en-US" altLang="ja-JP" sz="1600" i="1" dirty="0"/>
              <a:t>p</a:t>
            </a:r>
            <a:r>
              <a:rPr kumimoji="1" lang="en-US" altLang="ja-JP" sz="1600" dirty="0"/>
              <a:t> = 0.0002</a:t>
            </a:r>
            <a:endParaRPr kumimoji="1" lang="ja-JP" altLang="en-US" sz="1600" dirty="0"/>
          </a:p>
        </p:txBody>
      </p:sp>
      <p:sp>
        <p:nvSpPr>
          <p:cNvPr id="52" name="テキスト ボックス 51">
            <a:extLst>
              <a:ext uri="{FF2B5EF4-FFF2-40B4-BE49-F238E27FC236}">
                <a16:creationId xmlns:a16="http://schemas.microsoft.com/office/drawing/2014/main" id="{E3BA1540-4DA9-D8BA-DA84-3B61138E5F8F}"/>
              </a:ext>
            </a:extLst>
          </p:cNvPr>
          <p:cNvSpPr txBox="1"/>
          <p:nvPr/>
        </p:nvSpPr>
        <p:spPr>
          <a:xfrm>
            <a:off x="5329486" y="5793798"/>
            <a:ext cx="1058303" cy="338554"/>
          </a:xfrm>
          <a:prstGeom prst="rect">
            <a:avLst/>
          </a:prstGeom>
          <a:noFill/>
        </p:spPr>
        <p:txBody>
          <a:bodyPr wrap="none" rtlCol="0">
            <a:spAutoFit/>
          </a:bodyPr>
          <a:lstStyle/>
          <a:p>
            <a:r>
              <a:rPr kumimoji="1" lang="en-US" altLang="ja-JP" sz="1600" i="1" dirty="0"/>
              <a:t>p</a:t>
            </a:r>
            <a:r>
              <a:rPr kumimoji="1" lang="en-US" altLang="ja-JP" sz="1600" dirty="0"/>
              <a:t> = 0.0005</a:t>
            </a:r>
            <a:endParaRPr kumimoji="1" lang="ja-JP" altLang="en-US" sz="1600" dirty="0"/>
          </a:p>
        </p:txBody>
      </p:sp>
      <p:sp>
        <p:nvSpPr>
          <p:cNvPr id="53" name="テキスト ボックス 52">
            <a:extLst>
              <a:ext uri="{FF2B5EF4-FFF2-40B4-BE49-F238E27FC236}">
                <a16:creationId xmlns:a16="http://schemas.microsoft.com/office/drawing/2014/main" id="{BCD44055-9AAD-688A-B9DD-60A1DA35E5A7}"/>
              </a:ext>
            </a:extLst>
          </p:cNvPr>
          <p:cNvSpPr txBox="1"/>
          <p:nvPr/>
        </p:nvSpPr>
        <p:spPr>
          <a:xfrm>
            <a:off x="8072357" y="5793798"/>
            <a:ext cx="954107" cy="338554"/>
          </a:xfrm>
          <a:prstGeom prst="rect">
            <a:avLst/>
          </a:prstGeom>
          <a:noFill/>
        </p:spPr>
        <p:txBody>
          <a:bodyPr wrap="none" rtlCol="0">
            <a:spAutoFit/>
          </a:bodyPr>
          <a:lstStyle/>
          <a:p>
            <a:r>
              <a:rPr kumimoji="1" lang="en-US" altLang="ja-JP" sz="1600" i="1" dirty="0"/>
              <a:t>p</a:t>
            </a:r>
            <a:r>
              <a:rPr kumimoji="1" lang="en-US" altLang="ja-JP" sz="1600" dirty="0"/>
              <a:t> = 0.009</a:t>
            </a:r>
            <a:endParaRPr kumimoji="1" lang="ja-JP" altLang="en-US" sz="1600" dirty="0"/>
          </a:p>
        </p:txBody>
      </p:sp>
      <p:sp>
        <p:nvSpPr>
          <p:cNvPr id="54" name="テキスト ボックス 53">
            <a:extLst>
              <a:ext uri="{FF2B5EF4-FFF2-40B4-BE49-F238E27FC236}">
                <a16:creationId xmlns:a16="http://schemas.microsoft.com/office/drawing/2014/main" id="{29F3228D-CF85-F2F9-0A8B-B9D538895F2C}"/>
              </a:ext>
            </a:extLst>
          </p:cNvPr>
          <p:cNvSpPr txBox="1"/>
          <p:nvPr/>
        </p:nvSpPr>
        <p:spPr>
          <a:xfrm>
            <a:off x="465424" y="9151312"/>
            <a:ext cx="1266693" cy="338554"/>
          </a:xfrm>
          <a:prstGeom prst="rect">
            <a:avLst/>
          </a:prstGeom>
          <a:noFill/>
        </p:spPr>
        <p:txBody>
          <a:bodyPr wrap="none" rtlCol="0">
            <a:spAutoFit/>
          </a:bodyPr>
          <a:lstStyle/>
          <a:p>
            <a:r>
              <a:rPr kumimoji="1" lang="en-US" altLang="ja-JP" sz="1600" i="1" dirty="0"/>
              <a:t>p</a:t>
            </a:r>
            <a:r>
              <a:rPr kumimoji="1" lang="en-US" altLang="ja-JP" sz="1600" dirty="0"/>
              <a:t> = 0.000006</a:t>
            </a:r>
            <a:endParaRPr kumimoji="1" lang="ja-JP" altLang="en-US" sz="1600" dirty="0"/>
          </a:p>
        </p:txBody>
      </p:sp>
      <p:sp>
        <p:nvSpPr>
          <p:cNvPr id="55" name="テキスト ボックス 54">
            <a:extLst>
              <a:ext uri="{FF2B5EF4-FFF2-40B4-BE49-F238E27FC236}">
                <a16:creationId xmlns:a16="http://schemas.microsoft.com/office/drawing/2014/main" id="{5B33F8A9-ECBF-3A12-AD6E-8DFBA1A996AC}"/>
              </a:ext>
            </a:extLst>
          </p:cNvPr>
          <p:cNvSpPr txBox="1"/>
          <p:nvPr/>
        </p:nvSpPr>
        <p:spPr>
          <a:xfrm>
            <a:off x="6980211" y="9151312"/>
            <a:ext cx="954107" cy="338554"/>
          </a:xfrm>
          <a:prstGeom prst="rect">
            <a:avLst/>
          </a:prstGeom>
          <a:noFill/>
        </p:spPr>
        <p:txBody>
          <a:bodyPr wrap="none" rtlCol="0">
            <a:spAutoFit/>
          </a:bodyPr>
          <a:lstStyle/>
          <a:p>
            <a:r>
              <a:rPr kumimoji="1" lang="en-US" altLang="ja-JP" sz="1600" i="1" dirty="0"/>
              <a:t>p</a:t>
            </a:r>
            <a:r>
              <a:rPr kumimoji="1" lang="en-US" altLang="ja-JP" sz="1600" dirty="0"/>
              <a:t> = 0.001</a:t>
            </a:r>
            <a:endParaRPr kumimoji="1" lang="ja-JP" altLang="en-US" sz="1600" dirty="0"/>
          </a:p>
        </p:txBody>
      </p:sp>
    </p:spTree>
    <p:extLst>
      <p:ext uri="{BB962C8B-B14F-4D97-AF65-F5344CB8AC3E}">
        <p14:creationId xmlns:p14="http://schemas.microsoft.com/office/powerpoint/2010/main" val="4049614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B25C08C-DBCA-EA1D-B704-41BF85BCA8E0}"/>
              </a:ext>
            </a:extLst>
          </p:cNvPr>
          <p:cNvSpPr txBox="1"/>
          <p:nvPr/>
        </p:nvSpPr>
        <p:spPr>
          <a:xfrm>
            <a:off x="403860" y="329893"/>
            <a:ext cx="8793480" cy="3293209"/>
          </a:xfrm>
          <a:prstGeom prst="rect">
            <a:avLst/>
          </a:prstGeom>
          <a:noFill/>
        </p:spPr>
        <p:txBody>
          <a:bodyPr wrap="square">
            <a:spAutoFit/>
          </a:bodyPr>
          <a:lstStyle/>
          <a:p>
            <a:r>
              <a:rPr kumimoji="1" lang="en-US" altLang="ja-JP" sz="1600" dirty="0">
                <a:latin typeface="Times New Roman" panose="02020603050405020304" pitchFamily="18" charset="0"/>
                <a:cs typeface="Times New Roman" panose="02020603050405020304" pitchFamily="18" charset="0"/>
              </a:rPr>
              <a:t>Supplementary Figure 3</a:t>
            </a:r>
          </a:p>
          <a:p>
            <a:r>
              <a:rPr kumimoji="1" lang="en-US" altLang="ja-JP" sz="1600" b="1" dirty="0">
                <a:latin typeface="Times New Roman" panose="02020603050405020304" pitchFamily="18" charset="0"/>
                <a:cs typeface="Times New Roman" panose="02020603050405020304" pitchFamily="18" charset="0"/>
              </a:rPr>
              <a:t>DNA methylation comparison between postnatal peripheral blood cells and cord blood cells of the 62 individuals</a:t>
            </a:r>
          </a:p>
          <a:p>
            <a:pPr marL="342900" indent="-342900">
              <a:buFont typeface="+mj-lt"/>
              <a:buAutoNum type="alphaUcParenR"/>
            </a:pPr>
            <a:r>
              <a:rPr kumimoji="1" lang="en-US" altLang="ja-JP" sz="1600" dirty="0">
                <a:latin typeface="Times New Roman" panose="02020603050405020304" pitchFamily="18" charset="0"/>
                <a:cs typeface="Times New Roman" panose="02020603050405020304" pitchFamily="18" charset="0"/>
              </a:rPr>
              <a:t> Postnatal pulmonary diseases (RDS, BPD28, BPD36), group classification by DNA methylation patterns in chorionic plates, gestational age at birth, and diagnosis of CAM are shown in upper panel of DNA methylation changes at cg18181703 and cg24200501 in postnatal peripheral blood (PB) cells which associated with the group A against group E. Estimated blood cell compositions in PB are shown in lower panel.</a:t>
            </a:r>
          </a:p>
          <a:p>
            <a:pPr marL="342900" indent="-342900">
              <a:buFont typeface="+mj-lt"/>
              <a:buAutoNum type="alphaUcParenR"/>
            </a:pPr>
            <a:r>
              <a:rPr kumimoji="1" lang="en-US" altLang="ja-JP" sz="1600" dirty="0">
                <a:latin typeface="Times New Roman" panose="02020603050405020304" pitchFamily="18" charset="0"/>
                <a:cs typeface="Times New Roman" panose="02020603050405020304" pitchFamily="18" charset="0"/>
              </a:rPr>
              <a:t> Group classification by DNA methylation patterns in chorionic plates, gestational age at birth are shown in upper panel of DNA methylation changes at cg18181703 and cg24200501 in cord blood cells. Estimated blood cell compositions in cord blood are shown in lower panel.</a:t>
            </a:r>
          </a:p>
          <a:p>
            <a:pPr marL="342900" indent="-342900">
              <a:buFont typeface="+mj-lt"/>
              <a:buAutoNum type="alphaUcParenR"/>
            </a:pPr>
            <a:r>
              <a:rPr lang="en-US"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 Comparison of each estimated blood cell composition between groups A,B and C,D,E of cord blood and PB, respectively.</a:t>
            </a:r>
            <a:r>
              <a:rPr lang="en-US" altLang="ja-JP" sz="1600" dirty="0">
                <a:latin typeface="Times New Roman" panose="02020603050405020304" pitchFamily="18" charset="0"/>
                <a:ea typeface="ＭＳ 明朝" panose="02020609040205080304" pitchFamily="17" charset="-128"/>
                <a:cs typeface="Times New Roman" panose="02020603050405020304" pitchFamily="18" charset="0"/>
              </a:rPr>
              <a:t> </a:t>
            </a:r>
            <a:r>
              <a:rPr lang="en-US" altLang="ja-JP" sz="1600" i="1" dirty="0">
                <a:latin typeface="Times New Roman" panose="02020603050405020304" pitchFamily="18" charset="0"/>
                <a:ea typeface="ＭＳ 明朝" panose="02020609040205080304" pitchFamily="17" charset="-128"/>
                <a:cs typeface="Times New Roman" panose="02020603050405020304" pitchFamily="18" charset="0"/>
              </a:rPr>
              <a:t>p</a:t>
            </a:r>
            <a:r>
              <a:rPr lang="en-US" altLang="ja-JP" sz="1600" dirty="0">
                <a:latin typeface="Times New Roman" panose="02020603050405020304" pitchFamily="18" charset="0"/>
                <a:ea typeface="ＭＳ 明朝" panose="02020609040205080304" pitchFamily="17" charset="-128"/>
                <a:cs typeface="Times New Roman" panose="02020603050405020304" pitchFamily="18" charset="0"/>
              </a:rPr>
              <a:t>. values are resulted from t-test.</a:t>
            </a:r>
            <a:endParaRPr kumimoji="1" lang="ja-JP"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9128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61C8DB9-F870-AB7E-0CCF-51B321BCA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1118" y="1606974"/>
            <a:ext cx="7500938" cy="2250281"/>
          </a:xfrm>
          <a:prstGeom prst="rect">
            <a:avLst/>
          </a:prstGeom>
        </p:spPr>
      </p:pic>
      <p:pic>
        <p:nvPicPr>
          <p:cNvPr id="9" name="図 8">
            <a:extLst>
              <a:ext uri="{FF2B5EF4-FFF2-40B4-BE49-F238E27FC236}">
                <a16:creationId xmlns:a16="http://schemas.microsoft.com/office/drawing/2014/main" id="{4F586396-3CF7-FED9-6F23-ABE0D5D56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1118" y="7575304"/>
            <a:ext cx="7500938" cy="2250281"/>
          </a:xfrm>
          <a:prstGeom prst="rect">
            <a:avLst/>
          </a:prstGeom>
        </p:spPr>
      </p:pic>
      <p:pic>
        <p:nvPicPr>
          <p:cNvPr id="11" name="図 10">
            <a:extLst>
              <a:ext uri="{FF2B5EF4-FFF2-40B4-BE49-F238E27FC236}">
                <a16:creationId xmlns:a16="http://schemas.microsoft.com/office/drawing/2014/main" id="{6D742517-3237-BBA3-8B74-1784681903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1118" y="4590413"/>
            <a:ext cx="7500938" cy="2250281"/>
          </a:xfrm>
          <a:prstGeom prst="rect">
            <a:avLst/>
          </a:prstGeom>
        </p:spPr>
      </p:pic>
      <p:sp>
        <p:nvSpPr>
          <p:cNvPr id="15" name="テキスト ボックス 14">
            <a:extLst>
              <a:ext uri="{FF2B5EF4-FFF2-40B4-BE49-F238E27FC236}">
                <a16:creationId xmlns:a16="http://schemas.microsoft.com/office/drawing/2014/main" id="{699364C7-297C-E5C5-BCD4-748AFA5EC5E0}"/>
              </a:ext>
            </a:extLst>
          </p:cNvPr>
          <p:cNvSpPr txBox="1"/>
          <p:nvPr/>
        </p:nvSpPr>
        <p:spPr>
          <a:xfrm>
            <a:off x="1553421" y="4077684"/>
            <a:ext cx="4802536" cy="400110"/>
          </a:xfrm>
          <a:prstGeom prst="rect">
            <a:avLst/>
          </a:prstGeom>
          <a:noFill/>
        </p:spPr>
        <p:txBody>
          <a:bodyPr wrap="square">
            <a:spAutoFit/>
          </a:bodyPr>
          <a:lstStyle/>
          <a:p>
            <a:r>
              <a:rPr lang="en-US" altLang="ja-JP" sz="2000" dirty="0"/>
              <a:t>cg18181703 in cord blood cells</a:t>
            </a:r>
            <a:endParaRPr lang="ja-JP" altLang="en-US" sz="2000" dirty="0"/>
          </a:p>
        </p:txBody>
      </p:sp>
      <p:sp>
        <p:nvSpPr>
          <p:cNvPr id="16" name="テキスト ボックス 15">
            <a:extLst>
              <a:ext uri="{FF2B5EF4-FFF2-40B4-BE49-F238E27FC236}">
                <a16:creationId xmlns:a16="http://schemas.microsoft.com/office/drawing/2014/main" id="{E11D434F-BADC-D324-82AB-3795ABA44425}"/>
              </a:ext>
            </a:extLst>
          </p:cNvPr>
          <p:cNvSpPr txBox="1"/>
          <p:nvPr/>
        </p:nvSpPr>
        <p:spPr>
          <a:xfrm>
            <a:off x="1553420" y="7062574"/>
            <a:ext cx="5520479" cy="400110"/>
          </a:xfrm>
          <a:prstGeom prst="rect">
            <a:avLst/>
          </a:prstGeom>
          <a:noFill/>
        </p:spPr>
        <p:txBody>
          <a:bodyPr wrap="square">
            <a:spAutoFit/>
          </a:bodyPr>
          <a:lstStyle/>
          <a:p>
            <a:r>
              <a:rPr lang="en-US" altLang="ja-JP" sz="2000" dirty="0"/>
              <a:t>cg18181703 in postnatal peripheral blood cells</a:t>
            </a:r>
            <a:endParaRPr lang="ja-JP" altLang="en-US" sz="2000" dirty="0"/>
          </a:p>
        </p:txBody>
      </p:sp>
      <p:sp>
        <p:nvSpPr>
          <p:cNvPr id="17" name="テキスト ボックス 16">
            <a:extLst>
              <a:ext uri="{FF2B5EF4-FFF2-40B4-BE49-F238E27FC236}">
                <a16:creationId xmlns:a16="http://schemas.microsoft.com/office/drawing/2014/main" id="{814AF90D-2836-ADA5-96CE-147585855EA1}"/>
              </a:ext>
            </a:extLst>
          </p:cNvPr>
          <p:cNvSpPr txBox="1"/>
          <p:nvPr/>
        </p:nvSpPr>
        <p:spPr>
          <a:xfrm rot="16200000">
            <a:off x="102110" y="2328835"/>
            <a:ext cx="2198016" cy="310534"/>
          </a:xfrm>
          <a:prstGeom prst="rect">
            <a:avLst/>
          </a:prstGeom>
          <a:solidFill>
            <a:schemeClr val="bg1"/>
          </a:solidFill>
        </p:spPr>
        <p:txBody>
          <a:bodyPr wrap="square">
            <a:spAutoFit/>
          </a:bodyPr>
          <a:lstStyle/>
          <a:p>
            <a:pPr algn="ctr"/>
            <a:r>
              <a:rPr lang="en-US" altLang="ja-JP" sz="1418" dirty="0">
                <a:latin typeface="Arial" panose="020B0604020202020204" pitchFamily="34" charset="0"/>
                <a:cs typeface="Arial" panose="020B0604020202020204" pitchFamily="34" charset="0"/>
              </a:rPr>
              <a:t>IL-6 (</a:t>
            </a:r>
            <a:r>
              <a:rPr lang="en-US" altLang="ja-JP" sz="1418" dirty="0" err="1">
                <a:latin typeface="Arial" panose="020B0604020202020204" pitchFamily="34" charset="0"/>
                <a:cs typeface="Arial" panose="020B0604020202020204" pitchFamily="34" charset="0"/>
              </a:rPr>
              <a:t>pg</a:t>
            </a:r>
            <a:r>
              <a:rPr lang="en-US" altLang="ja-JP" sz="1418" dirty="0">
                <a:latin typeface="Arial" panose="020B0604020202020204" pitchFamily="34" charset="0"/>
                <a:cs typeface="Arial" panose="020B0604020202020204" pitchFamily="34" charset="0"/>
              </a:rPr>
              <a:t>/ml)</a:t>
            </a:r>
            <a:endParaRPr lang="ja-JP" altLang="en-US" sz="1418"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81BE1E7C-82A1-A853-27ED-E4AC8C7751EE}"/>
              </a:ext>
            </a:extLst>
          </p:cNvPr>
          <p:cNvSpPr txBox="1"/>
          <p:nvPr/>
        </p:nvSpPr>
        <p:spPr>
          <a:xfrm>
            <a:off x="1553420" y="1205185"/>
            <a:ext cx="3678337" cy="400110"/>
          </a:xfrm>
          <a:prstGeom prst="rect">
            <a:avLst/>
          </a:prstGeom>
          <a:solidFill>
            <a:schemeClr val="bg1"/>
          </a:solidFill>
        </p:spPr>
        <p:txBody>
          <a:bodyPr wrap="square">
            <a:spAutoFit/>
          </a:bodyPr>
          <a:lstStyle/>
          <a:p>
            <a:r>
              <a:rPr lang="en-US" altLang="ja-JP" sz="2000" dirty="0">
                <a:latin typeface="Arial" panose="020B0604020202020204" pitchFamily="34" charset="0"/>
                <a:cs typeface="Arial" panose="020B0604020202020204" pitchFamily="34" charset="0"/>
              </a:rPr>
              <a:t>IL-6 (</a:t>
            </a:r>
            <a:r>
              <a:rPr lang="en-US" altLang="ja-JP" sz="2000" dirty="0" err="1">
                <a:latin typeface="Arial" panose="020B0604020202020204" pitchFamily="34" charset="0"/>
                <a:cs typeface="Arial" panose="020B0604020202020204" pitchFamily="34" charset="0"/>
              </a:rPr>
              <a:t>pg</a:t>
            </a:r>
            <a:r>
              <a:rPr lang="en-US" altLang="ja-JP" sz="2000" dirty="0">
                <a:latin typeface="Arial" panose="020B0604020202020204" pitchFamily="34" charset="0"/>
                <a:cs typeface="Arial" panose="020B0604020202020204" pitchFamily="34" charset="0"/>
              </a:rPr>
              <a:t>/ml) in cord blood</a:t>
            </a:r>
            <a:endParaRPr lang="ja-JP" altLang="en-US" sz="20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9F24DAB1-8B6B-7698-88A3-A545181511EB}"/>
              </a:ext>
            </a:extLst>
          </p:cNvPr>
          <p:cNvSpPr txBox="1"/>
          <p:nvPr/>
        </p:nvSpPr>
        <p:spPr>
          <a:xfrm rot="16200000">
            <a:off x="-2417" y="5001980"/>
            <a:ext cx="2198016" cy="528734"/>
          </a:xfrm>
          <a:prstGeom prst="rect">
            <a:avLst/>
          </a:prstGeom>
          <a:solidFill>
            <a:schemeClr val="bg1"/>
          </a:solidFill>
        </p:spPr>
        <p:txBody>
          <a:bodyPr wrap="square">
            <a:spAutoFit/>
          </a:bodyPr>
          <a:lstStyle/>
          <a:p>
            <a:pPr algn="ctr"/>
            <a:r>
              <a:rPr lang="en-US" altLang="ja-JP" sz="1418" dirty="0">
                <a:latin typeface="Arial" panose="020B0604020202020204" pitchFamily="34" charset="0"/>
                <a:cs typeface="Arial" panose="020B0604020202020204" pitchFamily="34" charset="0"/>
              </a:rPr>
              <a:t>DNA methylation</a:t>
            </a:r>
          </a:p>
          <a:p>
            <a:pPr algn="ctr"/>
            <a:r>
              <a:rPr lang="en-US" altLang="ja-JP" sz="1418" dirty="0">
                <a:latin typeface="Arial" panose="020B0604020202020204" pitchFamily="34" charset="0"/>
                <a:cs typeface="Arial" panose="020B0604020202020204" pitchFamily="34" charset="0"/>
              </a:rPr>
              <a:t> (beta value)</a:t>
            </a:r>
            <a:endParaRPr lang="ja-JP" altLang="en-US" sz="1418" dirty="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C3B91B46-787A-BD3B-7860-DE34608E9D80}"/>
              </a:ext>
            </a:extLst>
          </p:cNvPr>
          <p:cNvSpPr txBox="1"/>
          <p:nvPr/>
        </p:nvSpPr>
        <p:spPr>
          <a:xfrm rot="16200000">
            <a:off x="-2417" y="8148710"/>
            <a:ext cx="2198016" cy="528734"/>
          </a:xfrm>
          <a:prstGeom prst="rect">
            <a:avLst/>
          </a:prstGeom>
          <a:solidFill>
            <a:schemeClr val="bg1"/>
          </a:solidFill>
        </p:spPr>
        <p:txBody>
          <a:bodyPr wrap="square">
            <a:spAutoFit/>
          </a:bodyPr>
          <a:lstStyle/>
          <a:p>
            <a:pPr algn="ctr"/>
            <a:r>
              <a:rPr lang="en-US" altLang="ja-JP" sz="1418" dirty="0">
                <a:latin typeface="Arial" panose="020B0604020202020204" pitchFamily="34" charset="0"/>
                <a:cs typeface="Arial" panose="020B0604020202020204" pitchFamily="34" charset="0"/>
              </a:rPr>
              <a:t>DNA methylation</a:t>
            </a:r>
          </a:p>
          <a:p>
            <a:pPr algn="ctr"/>
            <a:r>
              <a:rPr lang="en-US" altLang="ja-JP" sz="1418" dirty="0">
                <a:latin typeface="Arial" panose="020B0604020202020204" pitchFamily="34" charset="0"/>
                <a:cs typeface="Arial" panose="020B0604020202020204" pitchFamily="34" charset="0"/>
              </a:rPr>
              <a:t> (beta value)</a:t>
            </a:r>
            <a:endParaRPr lang="ja-JP" altLang="en-US" sz="1418" dirty="0">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382DD254-2FDD-960F-D1E0-2BA9AABD448F}"/>
              </a:ext>
            </a:extLst>
          </p:cNvPr>
          <p:cNvSpPr txBox="1"/>
          <p:nvPr/>
        </p:nvSpPr>
        <p:spPr>
          <a:xfrm>
            <a:off x="8437305" y="92012"/>
            <a:ext cx="1027845" cy="480131"/>
          </a:xfrm>
          <a:prstGeom prst="rect">
            <a:avLst/>
          </a:prstGeom>
          <a:noFill/>
          <a:ln>
            <a:solidFill>
              <a:schemeClr val="accent1"/>
            </a:solidFill>
          </a:ln>
        </p:spPr>
        <p:txBody>
          <a:bodyPr wrap="none" rtlCol="0">
            <a:spAutoFit/>
          </a:bodyPr>
          <a:lstStyle/>
          <a:p>
            <a:r>
              <a:rPr kumimoji="1" lang="en-US" altLang="ja-JP" sz="2520" dirty="0">
                <a:solidFill>
                  <a:srgbClr val="0070C0"/>
                </a:solidFill>
              </a:rPr>
              <a:t>Fig. S4</a:t>
            </a:r>
            <a:endParaRPr kumimoji="1" lang="ja-JP" altLang="en-US" sz="2520" dirty="0">
              <a:solidFill>
                <a:srgbClr val="0070C0"/>
              </a:solidFill>
            </a:endParaRPr>
          </a:p>
        </p:txBody>
      </p:sp>
      <p:sp>
        <p:nvSpPr>
          <p:cNvPr id="23" name="テキスト ボックス 22">
            <a:extLst>
              <a:ext uri="{FF2B5EF4-FFF2-40B4-BE49-F238E27FC236}">
                <a16:creationId xmlns:a16="http://schemas.microsoft.com/office/drawing/2014/main" id="{1C75B8A8-C035-5BAD-9D8A-B4BC607DE885}"/>
              </a:ext>
            </a:extLst>
          </p:cNvPr>
          <p:cNvSpPr txBox="1"/>
          <p:nvPr/>
        </p:nvSpPr>
        <p:spPr>
          <a:xfrm rot="16200000">
            <a:off x="1561568" y="2775205"/>
            <a:ext cx="460382" cy="310534"/>
          </a:xfrm>
          <a:prstGeom prst="rect">
            <a:avLst/>
          </a:prstGeom>
          <a:noFill/>
        </p:spPr>
        <p:txBody>
          <a:bodyPr wrap="none" rtlCol="0">
            <a:spAutoFit/>
          </a:bodyPr>
          <a:lstStyle/>
          <a:p>
            <a:r>
              <a:rPr kumimoji="1" lang="en-US" altLang="ja-JP" sz="1418" dirty="0" err="1"/>
              <a:t>n.a.</a:t>
            </a:r>
            <a:endParaRPr kumimoji="1" lang="ja-JP" altLang="en-US" sz="1418" dirty="0"/>
          </a:p>
        </p:txBody>
      </p:sp>
      <p:cxnSp>
        <p:nvCxnSpPr>
          <p:cNvPr id="25" name="直線コネクタ 24">
            <a:extLst>
              <a:ext uri="{FF2B5EF4-FFF2-40B4-BE49-F238E27FC236}">
                <a16:creationId xmlns:a16="http://schemas.microsoft.com/office/drawing/2014/main" id="{14E92931-B03F-0524-1BF1-1DE1BFAD5441}"/>
              </a:ext>
            </a:extLst>
          </p:cNvPr>
          <p:cNvCxnSpPr>
            <a:cxnSpLocks/>
          </p:cNvCxnSpPr>
          <p:nvPr/>
        </p:nvCxnSpPr>
        <p:spPr>
          <a:xfrm>
            <a:off x="1650009" y="3082079"/>
            <a:ext cx="283500" cy="0"/>
          </a:xfrm>
          <a:prstGeom prst="line">
            <a:avLst/>
          </a:prstGeom>
        </p:spPr>
        <p:style>
          <a:lnRef idx="1">
            <a:schemeClr val="dk1"/>
          </a:lnRef>
          <a:fillRef idx="0">
            <a:schemeClr val="dk1"/>
          </a:fillRef>
          <a:effectRef idx="0">
            <a:schemeClr val="dk1"/>
          </a:effectRef>
          <a:fontRef idx="minor">
            <a:schemeClr val="tx1"/>
          </a:fontRef>
        </p:style>
      </p:cxnSp>
      <p:sp>
        <p:nvSpPr>
          <p:cNvPr id="26" name="テキスト ボックス 25">
            <a:extLst>
              <a:ext uri="{FF2B5EF4-FFF2-40B4-BE49-F238E27FC236}">
                <a16:creationId xmlns:a16="http://schemas.microsoft.com/office/drawing/2014/main" id="{292567D6-7CBA-87C2-B617-DA40264874B1}"/>
              </a:ext>
            </a:extLst>
          </p:cNvPr>
          <p:cNvSpPr txBox="1"/>
          <p:nvPr/>
        </p:nvSpPr>
        <p:spPr>
          <a:xfrm rot="16200000">
            <a:off x="2680417" y="2775204"/>
            <a:ext cx="460382" cy="310534"/>
          </a:xfrm>
          <a:prstGeom prst="rect">
            <a:avLst/>
          </a:prstGeom>
          <a:noFill/>
        </p:spPr>
        <p:txBody>
          <a:bodyPr wrap="none" rtlCol="0">
            <a:spAutoFit/>
          </a:bodyPr>
          <a:lstStyle/>
          <a:p>
            <a:r>
              <a:rPr kumimoji="1" lang="en-US" altLang="ja-JP" sz="1418" dirty="0" err="1"/>
              <a:t>n.a.</a:t>
            </a:r>
            <a:endParaRPr kumimoji="1" lang="ja-JP" altLang="en-US" sz="1418" dirty="0"/>
          </a:p>
        </p:txBody>
      </p:sp>
      <p:cxnSp>
        <p:nvCxnSpPr>
          <p:cNvPr id="27" name="直線コネクタ 26">
            <a:extLst>
              <a:ext uri="{FF2B5EF4-FFF2-40B4-BE49-F238E27FC236}">
                <a16:creationId xmlns:a16="http://schemas.microsoft.com/office/drawing/2014/main" id="{E376AF36-D860-23F2-B8F9-89858CBF61FA}"/>
              </a:ext>
            </a:extLst>
          </p:cNvPr>
          <p:cNvCxnSpPr>
            <a:cxnSpLocks/>
          </p:cNvCxnSpPr>
          <p:nvPr/>
        </p:nvCxnSpPr>
        <p:spPr>
          <a:xfrm>
            <a:off x="2695498" y="3101436"/>
            <a:ext cx="481950" cy="0"/>
          </a:xfrm>
          <a:prstGeom prst="line">
            <a:avLst/>
          </a:prstGeom>
        </p:spPr>
        <p:style>
          <a:lnRef idx="1">
            <a:schemeClr val="dk1"/>
          </a:lnRef>
          <a:fillRef idx="0">
            <a:schemeClr val="dk1"/>
          </a:fillRef>
          <a:effectRef idx="0">
            <a:schemeClr val="dk1"/>
          </a:effectRef>
          <a:fontRef idx="minor">
            <a:schemeClr val="tx1"/>
          </a:fontRef>
        </p:style>
      </p:cxnSp>
      <p:cxnSp>
        <p:nvCxnSpPr>
          <p:cNvPr id="28" name="直線コネクタ 27">
            <a:extLst>
              <a:ext uri="{FF2B5EF4-FFF2-40B4-BE49-F238E27FC236}">
                <a16:creationId xmlns:a16="http://schemas.microsoft.com/office/drawing/2014/main" id="{BDBB9171-DE42-55E6-5753-3E6CDF147A38}"/>
              </a:ext>
            </a:extLst>
          </p:cNvPr>
          <p:cNvCxnSpPr>
            <a:cxnSpLocks/>
          </p:cNvCxnSpPr>
          <p:nvPr/>
        </p:nvCxnSpPr>
        <p:spPr>
          <a:xfrm>
            <a:off x="4270981" y="3101436"/>
            <a:ext cx="1077300" cy="0"/>
          </a:xfrm>
          <a:prstGeom prst="line">
            <a:avLst/>
          </a:prstGeom>
        </p:spPr>
        <p:style>
          <a:lnRef idx="1">
            <a:schemeClr val="dk1"/>
          </a:lnRef>
          <a:fillRef idx="0">
            <a:schemeClr val="dk1"/>
          </a:fillRef>
          <a:effectRef idx="0">
            <a:schemeClr val="dk1"/>
          </a:effectRef>
          <a:fontRef idx="minor">
            <a:schemeClr val="tx1"/>
          </a:fontRef>
        </p:style>
      </p:cxnSp>
      <p:sp>
        <p:nvSpPr>
          <p:cNvPr id="29" name="テキスト ボックス 28">
            <a:extLst>
              <a:ext uri="{FF2B5EF4-FFF2-40B4-BE49-F238E27FC236}">
                <a16:creationId xmlns:a16="http://schemas.microsoft.com/office/drawing/2014/main" id="{20E0F003-1557-80ED-2702-30585992B584}"/>
              </a:ext>
            </a:extLst>
          </p:cNvPr>
          <p:cNvSpPr txBox="1"/>
          <p:nvPr/>
        </p:nvSpPr>
        <p:spPr>
          <a:xfrm rot="16200000">
            <a:off x="4579441" y="2775204"/>
            <a:ext cx="460382" cy="310534"/>
          </a:xfrm>
          <a:prstGeom prst="rect">
            <a:avLst/>
          </a:prstGeom>
          <a:noFill/>
        </p:spPr>
        <p:txBody>
          <a:bodyPr wrap="none" rtlCol="0">
            <a:spAutoFit/>
          </a:bodyPr>
          <a:lstStyle/>
          <a:p>
            <a:r>
              <a:rPr kumimoji="1" lang="en-US" altLang="ja-JP" sz="1418" dirty="0" err="1"/>
              <a:t>n.a.</a:t>
            </a:r>
            <a:endParaRPr kumimoji="1" lang="ja-JP" altLang="en-US" sz="1418" dirty="0"/>
          </a:p>
        </p:txBody>
      </p:sp>
      <p:sp>
        <p:nvSpPr>
          <p:cNvPr id="30" name="テキスト ボックス 29">
            <a:extLst>
              <a:ext uri="{FF2B5EF4-FFF2-40B4-BE49-F238E27FC236}">
                <a16:creationId xmlns:a16="http://schemas.microsoft.com/office/drawing/2014/main" id="{1326ED9D-DCF8-2F1C-34C0-61AE5FCBE70B}"/>
              </a:ext>
            </a:extLst>
          </p:cNvPr>
          <p:cNvSpPr txBox="1"/>
          <p:nvPr/>
        </p:nvSpPr>
        <p:spPr>
          <a:xfrm rot="16200000">
            <a:off x="3541045" y="2775203"/>
            <a:ext cx="460382" cy="310534"/>
          </a:xfrm>
          <a:prstGeom prst="rect">
            <a:avLst/>
          </a:prstGeom>
          <a:noFill/>
        </p:spPr>
        <p:txBody>
          <a:bodyPr wrap="none" rtlCol="0">
            <a:spAutoFit/>
          </a:bodyPr>
          <a:lstStyle/>
          <a:p>
            <a:r>
              <a:rPr kumimoji="1" lang="en-US" altLang="ja-JP" sz="1418" dirty="0" err="1"/>
              <a:t>n.a.</a:t>
            </a:r>
            <a:endParaRPr kumimoji="1" lang="ja-JP" altLang="en-US" sz="1418" dirty="0"/>
          </a:p>
        </p:txBody>
      </p:sp>
      <p:cxnSp>
        <p:nvCxnSpPr>
          <p:cNvPr id="31" name="直線コネクタ 30">
            <a:extLst>
              <a:ext uri="{FF2B5EF4-FFF2-40B4-BE49-F238E27FC236}">
                <a16:creationId xmlns:a16="http://schemas.microsoft.com/office/drawing/2014/main" id="{34A08360-D4AA-0434-AECA-3B291697FA30}"/>
              </a:ext>
            </a:extLst>
          </p:cNvPr>
          <p:cNvCxnSpPr>
            <a:cxnSpLocks/>
          </p:cNvCxnSpPr>
          <p:nvPr/>
        </p:nvCxnSpPr>
        <p:spPr>
          <a:xfrm>
            <a:off x="3526118" y="3101436"/>
            <a:ext cx="453600" cy="0"/>
          </a:xfrm>
          <a:prstGeom prst="line">
            <a:avLst/>
          </a:prstGeom>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5380EBA6-797B-FCE7-37B6-F288C1064E02}"/>
              </a:ext>
            </a:extLst>
          </p:cNvPr>
          <p:cNvSpPr txBox="1"/>
          <p:nvPr/>
        </p:nvSpPr>
        <p:spPr>
          <a:xfrm>
            <a:off x="350560" y="4019272"/>
            <a:ext cx="360996" cy="480131"/>
          </a:xfrm>
          <a:prstGeom prst="rect">
            <a:avLst/>
          </a:prstGeom>
          <a:noFill/>
        </p:spPr>
        <p:txBody>
          <a:bodyPr wrap="none" rtlCol="0">
            <a:spAutoFit/>
          </a:bodyPr>
          <a:lstStyle/>
          <a:p>
            <a:r>
              <a:rPr kumimoji="1" lang="en-US" altLang="ja-JP" sz="2520" dirty="0"/>
              <a:t>B</a:t>
            </a:r>
            <a:endParaRPr kumimoji="1" lang="ja-JP" altLang="en-US" sz="2520" dirty="0"/>
          </a:p>
        </p:txBody>
      </p:sp>
      <p:sp>
        <p:nvSpPr>
          <p:cNvPr id="4" name="テキスト ボックス 3">
            <a:extLst>
              <a:ext uri="{FF2B5EF4-FFF2-40B4-BE49-F238E27FC236}">
                <a16:creationId xmlns:a16="http://schemas.microsoft.com/office/drawing/2014/main" id="{BB118C46-18E5-BA1F-FB14-A725F7F89FE6}"/>
              </a:ext>
            </a:extLst>
          </p:cNvPr>
          <p:cNvSpPr txBox="1"/>
          <p:nvPr/>
        </p:nvSpPr>
        <p:spPr>
          <a:xfrm>
            <a:off x="368233" y="1121791"/>
            <a:ext cx="372218" cy="480131"/>
          </a:xfrm>
          <a:prstGeom prst="rect">
            <a:avLst/>
          </a:prstGeom>
          <a:noFill/>
        </p:spPr>
        <p:txBody>
          <a:bodyPr wrap="none" rtlCol="0">
            <a:spAutoFit/>
          </a:bodyPr>
          <a:lstStyle/>
          <a:p>
            <a:r>
              <a:rPr kumimoji="1" lang="en-US" altLang="ja-JP" sz="2520" dirty="0"/>
              <a:t>A</a:t>
            </a:r>
            <a:endParaRPr kumimoji="1" lang="ja-JP" altLang="en-US" sz="2520" dirty="0"/>
          </a:p>
        </p:txBody>
      </p:sp>
      <p:sp>
        <p:nvSpPr>
          <p:cNvPr id="5" name="テキスト ボックス 4">
            <a:extLst>
              <a:ext uri="{FF2B5EF4-FFF2-40B4-BE49-F238E27FC236}">
                <a16:creationId xmlns:a16="http://schemas.microsoft.com/office/drawing/2014/main" id="{AC7725E6-E077-AC91-9153-71185EBB2564}"/>
              </a:ext>
            </a:extLst>
          </p:cNvPr>
          <p:cNvSpPr txBox="1"/>
          <p:nvPr/>
        </p:nvSpPr>
        <p:spPr>
          <a:xfrm>
            <a:off x="403860" y="10045393"/>
            <a:ext cx="8793480" cy="1815882"/>
          </a:xfrm>
          <a:prstGeom prst="rect">
            <a:avLst/>
          </a:prstGeom>
          <a:noFill/>
        </p:spPr>
        <p:txBody>
          <a:bodyPr wrap="square">
            <a:spAutoFit/>
          </a:bodyPr>
          <a:lstStyle/>
          <a:p>
            <a:r>
              <a:rPr kumimoji="1" lang="en-US" altLang="ja-JP" sz="1600" dirty="0">
                <a:latin typeface="Times New Roman" panose="02020603050405020304" pitchFamily="18" charset="0"/>
                <a:cs typeface="Times New Roman" panose="02020603050405020304" pitchFamily="18" charset="0"/>
              </a:rPr>
              <a:t>Supplementary Figure 4</a:t>
            </a:r>
          </a:p>
          <a:p>
            <a:r>
              <a:rPr kumimoji="1" lang="en-US" altLang="ja-JP" sz="1600" b="1" dirty="0">
                <a:latin typeface="Times New Roman" panose="02020603050405020304" pitchFamily="18" charset="0"/>
                <a:cs typeface="Times New Roman" panose="02020603050405020304" pitchFamily="18" charset="0"/>
              </a:rPr>
              <a:t>IL-6 levels in cord blood  and DNA methylation levels of cg18181703 in blood cells.</a:t>
            </a:r>
          </a:p>
          <a:p>
            <a:pPr marL="342900" indent="-342900">
              <a:buFont typeface="+mj-lt"/>
              <a:buAutoNum type="alphaUcParenR"/>
            </a:pPr>
            <a:r>
              <a:rPr kumimoji="1" lang="en-US" altLang="ja-JP" sz="1600" dirty="0">
                <a:latin typeface="Times New Roman" panose="02020603050405020304" pitchFamily="18" charset="0"/>
                <a:cs typeface="Times New Roman" panose="02020603050405020304" pitchFamily="18" charset="0"/>
              </a:rPr>
              <a:t> IL-6 in each cord blood were shown in order of the groups defined by DNA methylation patterns of chorionic plates.</a:t>
            </a:r>
          </a:p>
          <a:p>
            <a:pPr marL="228600" indent="-228600">
              <a:buAutoNum type="alphaUcParenR"/>
            </a:pPr>
            <a:r>
              <a:rPr kumimoji="1" lang="en-US" altLang="ja-JP" sz="1600" dirty="0">
                <a:latin typeface="Times New Roman" panose="02020603050405020304" pitchFamily="18" charset="0"/>
                <a:cs typeface="Times New Roman" panose="02020603050405020304" pitchFamily="18" charset="0"/>
              </a:rPr>
              <a:t> DNA methylation levels of cg18181703 were shown in order of the groups defined by DNA methylation patterns of chorionic plates in cord blood cells and postnatal peripheral blood cells, respectively.</a:t>
            </a:r>
            <a:endParaRPr kumimoji="1" lang="ja-JP"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183446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51936</TotalTime>
  <Words>658</Words>
  <Application>Microsoft Office PowerPoint</Application>
  <PresentationFormat>A3 297x420 mm</PresentationFormat>
  <Paragraphs>68</Paragraphs>
  <Slides>6</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vt:i4>
      </vt:variant>
    </vt:vector>
  </HeadingPairs>
  <TitlesOfParts>
    <vt:vector size="12" baseType="lpstr">
      <vt:lpstr>游ゴシック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河合 智子</dc:creator>
  <cp:lastModifiedBy>河合 智子</cp:lastModifiedBy>
  <cp:revision>17</cp:revision>
  <dcterms:created xsi:type="dcterms:W3CDTF">2023-08-29T07:12:04Z</dcterms:created>
  <dcterms:modified xsi:type="dcterms:W3CDTF">2024-04-27T01:50:31Z</dcterms:modified>
</cp:coreProperties>
</file>