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5" r:id="rId4"/>
    <p:sldMasterId id="2147483697" r:id="rId5"/>
  </p:sldMasterIdLst>
  <p:notesMasterIdLst>
    <p:notesMasterId r:id="rId16"/>
  </p:notesMasterIdLst>
  <p:sldIdLst>
    <p:sldId id="256" r:id="rId6"/>
    <p:sldId id="266" r:id="rId7"/>
    <p:sldId id="260" r:id="rId8"/>
    <p:sldId id="267" r:id="rId9"/>
    <p:sldId id="282" r:id="rId10"/>
    <p:sldId id="278" r:id="rId11"/>
    <p:sldId id="284" r:id="rId12"/>
    <p:sldId id="285" r:id="rId13"/>
    <p:sldId id="279" r:id="rId14"/>
    <p:sldId id="286" r:id="rId15"/>
  </p:sldIdLst>
  <p:sldSz cx="6858000" cy="12192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266"/>
    <p:restoredTop sz="94674"/>
  </p:normalViewPr>
  <p:slideViewPr>
    <p:cSldViewPr snapToGrid="0">
      <p:cViewPr varScale="1">
        <p:scale>
          <a:sx n="59" d="100"/>
          <a:sy n="59" d="100"/>
        </p:scale>
        <p:origin x="412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6/11/relationships/changesInfo" Target="changesInfos/changesInfo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10" Type="http://schemas.openxmlformats.org/officeDocument/2006/relationships/slide" Target="slides/slide5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reethi Vijayaraj" userId="97968d3b-5be6-426b-bc0b-83377af36d7f" providerId="ADAL" clId="{74965C76-7CE8-4023-ADA8-B7CBC037E5DA}"/>
    <pc:docChg chg="undo custSel modSld sldOrd">
      <pc:chgData name="Preethi Vijayaraj" userId="97968d3b-5be6-426b-bc0b-83377af36d7f" providerId="ADAL" clId="{74965C76-7CE8-4023-ADA8-B7CBC037E5DA}" dt="2024-06-03T19:51:12.821" v="2" actId="20578"/>
      <pc:docMkLst>
        <pc:docMk/>
      </pc:docMkLst>
      <pc:sldChg chg="ord">
        <pc:chgData name="Preethi Vijayaraj" userId="97968d3b-5be6-426b-bc0b-83377af36d7f" providerId="ADAL" clId="{74965C76-7CE8-4023-ADA8-B7CBC037E5DA}" dt="2024-06-03T19:51:12.821" v="2" actId="20578"/>
        <pc:sldMkLst>
          <pc:docMk/>
          <pc:sldMk cId="2257106456" sldId="267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28741B-85CC-4838-860F-F21C25E02E87}" type="datetimeFigureOut">
              <a:t>6/3/2024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60638" y="1143000"/>
            <a:ext cx="17367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0FA80C-B094-4239-A469-0ACE5BE46C10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00235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995312"/>
            <a:ext cx="5829300" cy="4244622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6403623"/>
            <a:ext cx="5143500" cy="2943577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D304B0-CC92-49F9-887D-64EB496575E6}" type="datetimeFigureOut">
              <a:rPr lang="en-US" smtClean="0"/>
              <a:t>6/3/2024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FBA6A-39DA-43F5-BF5B-F47A7A6B4F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26411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D304B0-CC92-49F9-887D-64EB496575E6}" type="datetimeFigureOut">
              <a:rPr lang="en-US" smtClean="0"/>
              <a:t>6/3/2024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FBA6A-39DA-43F5-BF5B-F47A7A6B4F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83116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3039537"/>
            <a:ext cx="5915025" cy="5071532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8159048"/>
            <a:ext cx="5915025" cy="266699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D304B0-CC92-49F9-887D-64EB496575E6}" type="datetimeFigureOut">
              <a:rPr lang="en-US" smtClean="0"/>
              <a:t>6/3/2024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FBA6A-39DA-43F5-BF5B-F47A7A6B4F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2662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3245556"/>
            <a:ext cx="2914650" cy="77357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3245556"/>
            <a:ext cx="2914650" cy="77357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D304B0-CC92-49F9-887D-64EB496575E6}" type="datetimeFigureOut">
              <a:rPr lang="en-US" smtClean="0"/>
              <a:t>6/3/2024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FBA6A-39DA-43F5-BF5B-F47A7A6B4F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61813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49114"/>
            <a:ext cx="5915025" cy="235655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988734"/>
            <a:ext cx="2901255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4453467"/>
            <a:ext cx="2901255" cy="65503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988734"/>
            <a:ext cx="2915543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4453467"/>
            <a:ext cx="2915543" cy="65503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D304B0-CC92-49F9-887D-64EB496575E6}" type="datetimeFigureOut">
              <a:rPr lang="en-US" smtClean="0"/>
              <a:t>6/3/2024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FBA6A-39DA-43F5-BF5B-F47A7A6B4F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0376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D304B0-CC92-49F9-887D-64EB496575E6}" type="datetimeFigureOut">
              <a:rPr lang="en-US" smtClean="0"/>
              <a:t>6/3/2024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FBA6A-39DA-43F5-BF5B-F47A7A6B4F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04283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D304B0-CC92-49F9-887D-64EB496575E6}" type="datetimeFigureOut">
              <a:rPr lang="en-US" smtClean="0"/>
              <a:t>6/3/2024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FBA6A-39DA-43F5-BF5B-F47A7A6B4F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89559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755425"/>
            <a:ext cx="3471863" cy="8664222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D304B0-CC92-49F9-887D-64EB496575E6}" type="datetimeFigureOut">
              <a:rPr lang="en-US" smtClean="0"/>
              <a:t>6/3/2024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FBA6A-39DA-43F5-BF5B-F47A7A6B4F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70145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755425"/>
            <a:ext cx="3471863" cy="8664222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D304B0-CC92-49F9-887D-64EB496575E6}" type="datetimeFigureOut">
              <a:rPr lang="en-US" smtClean="0"/>
              <a:t>6/3/2024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FBA6A-39DA-43F5-BF5B-F47A7A6B4F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04406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D304B0-CC92-49F9-887D-64EB496575E6}" type="datetimeFigureOut">
              <a:rPr lang="en-US" smtClean="0"/>
              <a:t>6/3/2024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FBA6A-39DA-43F5-BF5B-F47A7A6B4F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70009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649111"/>
            <a:ext cx="1478756" cy="10332156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649111"/>
            <a:ext cx="4350544" cy="1033215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D304B0-CC92-49F9-887D-64EB496575E6}" type="datetimeFigureOut">
              <a:rPr lang="en-US" smtClean="0"/>
              <a:t>6/3/2024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FBA6A-39DA-43F5-BF5B-F47A7A6B4F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15496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995312"/>
            <a:ext cx="5829300" cy="4244622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6403623"/>
            <a:ext cx="5143500" cy="2943577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6/3/2024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930446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6/3/2024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04927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3039537"/>
            <a:ext cx="5915025" cy="5071532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8159048"/>
            <a:ext cx="5915025" cy="266699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6/3/2024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602194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3245556"/>
            <a:ext cx="2914650" cy="77357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3245556"/>
            <a:ext cx="2914650" cy="77357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6/3/2024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792929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49114"/>
            <a:ext cx="5915025" cy="235655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988734"/>
            <a:ext cx="2901255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4453467"/>
            <a:ext cx="2901255" cy="65503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988734"/>
            <a:ext cx="2915543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4453467"/>
            <a:ext cx="2915543" cy="65503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6/3/2024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050469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6/3/2024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484841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6/3/2024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756065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755425"/>
            <a:ext cx="3471863" cy="8664222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6/3/2024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116399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755425"/>
            <a:ext cx="3471863" cy="8664222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6/3/2024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598969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6/3/2024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669415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649111"/>
            <a:ext cx="1478756" cy="10332156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649111"/>
            <a:ext cx="4350544" cy="1033215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6/3/2024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27386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649114"/>
            <a:ext cx="5915025" cy="2356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3245556"/>
            <a:ext cx="5915025" cy="7735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D304B0-CC92-49F9-887D-64EB496575E6}" type="datetimeFigureOut">
              <a:rPr lang="en-US" smtClean="0"/>
              <a:t>6/3/2024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11300181"/>
            <a:ext cx="2314575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3FBA6A-39DA-43F5-BF5B-F47A7A6B4F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90305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649114"/>
            <a:ext cx="5915025" cy="2356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3245556"/>
            <a:ext cx="5915025" cy="7735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6/3/2024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11300181"/>
            <a:ext cx="2314575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8231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emf"/><Relationship Id="rId4" Type="http://schemas.openxmlformats.org/officeDocument/2006/relationships/oleObject" Target="../embeddings/oleObject2.bin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0BED4B-1948-9421-56F4-367803A747C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Supplementary Figures and Tables</a:t>
            </a:r>
          </a:p>
        </p:txBody>
      </p:sp>
    </p:spTree>
    <p:extLst>
      <p:ext uri="{BB962C8B-B14F-4D97-AF65-F5344CB8AC3E}">
        <p14:creationId xmlns:p14="http://schemas.microsoft.com/office/powerpoint/2010/main" val="16958807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C9D98343-9426-AC95-BEB2-6F204A22330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1675647"/>
              </p:ext>
            </p:extLst>
          </p:nvPr>
        </p:nvGraphicFramePr>
        <p:xfrm>
          <a:off x="70334" y="4640842"/>
          <a:ext cx="6695900" cy="3102447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2836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535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50184">
                  <a:extLst>
                    <a:ext uri="{9D8B030D-6E8A-4147-A177-3AD203B41FA5}">
                      <a16:colId xmlns:a16="http://schemas.microsoft.com/office/drawing/2014/main" val="3705662773"/>
                    </a:ext>
                  </a:extLst>
                </a:gridCol>
                <a:gridCol w="49499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92980">
                  <a:extLst>
                    <a:ext uri="{9D8B030D-6E8A-4147-A177-3AD203B41FA5}">
                      <a16:colId xmlns:a16="http://schemas.microsoft.com/office/drawing/2014/main" val="2166197730"/>
                    </a:ext>
                  </a:extLst>
                </a:gridCol>
                <a:gridCol w="1560291">
                  <a:extLst>
                    <a:ext uri="{9D8B030D-6E8A-4147-A177-3AD203B41FA5}">
                      <a16:colId xmlns:a16="http://schemas.microsoft.com/office/drawing/2014/main" val="783322747"/>
                    </a:ext>
                  </a:extLst>
                </a:gridCol>
                <a:gridCol w="1560291">
                  <a:extLst>
                    <a:ext uri="{9D8B030D-6E8A-4147-A177-3AD203B41FA5}">
                      <a16:colId xmlns:a16="http://schemas.microsoft.com/office/drawing/2014/main" val="3797687480"/>
                    </a:ext>
                  </a:extLst>
                </a:gridCol>
              </a:tblGrid>
              <a:tr h="207294">
                <a:tc>
                  <a:txBody>
                    <a:bodyPr/>
                    <a:lstStyle/>
                    <a:p>
                      <a:pPr algn="ctr" fontAlgn="t"/>
                      <a:r>
                        <a:rPr lang="en-US" sz="600">
                          <a:effectLst/>
                          <a:latin typeface="+mn-lt"/>
                        </a:rPr>
                        <a:t>ID</a:t>
                      </a:r>
                      <a:endParaRPr lang="en-US" sz="60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18699" marR="18699" marT="9349" marB="9349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600">
                          <a:effectLst/>
                          <a:latin typeface="+mn-lt"/>
                        </a:rPr>
                        <a:t>Accession #</a:t>
                      </a:r>
                      <a:endParaRPr lang="en-US" sz="600" b="1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18699" marR="18699" marT="9349" marB="9349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600">
                          <a:effectLst/>
                          <a:latin typeface="+mn-lt"/>
                        </a:rPr>
                        <a:t>Platform</a:t>
                      </a:r>
                      <a:endParaRPr lang="en-US" sz="600" b="1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18699" marR="18699" marT="9349" marB="9349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6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# Samples (417 total)</a:t>
                      </a:r>
                      <a:endParaRPr lang="en-US" sz="60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18699" marR="18699" marT="9349" marB="9349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600">
                          <a:effectLst/>
                          <a:latin typeface="+mn-lt"/>
                        </a:rPr>
                        <a:t>Breakdown</a:t>
                      </a:r>
                      <a:endParaRPr lang="en-US" sz="60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18699" marR="18699" marT="9349" marB="9349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6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Main factors</a:t>
                      </a:r>
                    </a:p>
                  </a:txBody>
                  <a:tcPr marL="18699" marR="18699" marT="9349" marB="9349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6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Comments</a:t>
                      </a:r>
                    </a:p>
                  </a:txBody>
                  <a:tcPr marL="18699" marR="18699" marT="9349" marB="9349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7294">
                <a:tc>
                  <a:txBody>
                    <a:bodyPr/>
                    <a:lstStyle/>
                    <a:p>
                      <a:pPr algn="ctr" fontAlgn="t"/>
                      <a:r>
                        <a:rPr lang="en-US" sz="600">
                          <a:effectLst/>
                          <a:latin typeface="+mn-lt"/>
                        </a:rPr>
                        <a:t>1</a:t>
                      </a:r>
                      <a:endParaRPr lang="en-US" sz="60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8699" marR="18699" marT="9349" marB="9349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600" u="none">
                          <a:effectLst/>
                          <a:latin typeface="+mn-lt"/>
                        </a:rPr>
                        <a:t>GSE9285</a:t>
                      </a:r>
                      <a:endParaRPr lang="en-US" sz="600" b="0" u="non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8699" marR="18699" marT="9349" marB="9349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600" u="none">
                          <a:effectLst/>
                          <a:latin typeface="+mn-lt"/>
                        </a:rPr>
                        <a:t>Microarray</a:t>
                      </a:r>
                      <a:endParaRPr lang="en-US" sz="600" b="0" u="non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8699" marR="18699" marT="9349" marB="9349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600">
                          <a:effectLst/>
                          <a:latin typeface="+mn-lt"/>
                        </a:rPr>
                        <a:t>32</a:t>
                      </a:r>
                      <a:endParaRPr lang="en-US" sz="60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8699" marR="18699" marT="9349" marB="9349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600">
                          <a:effectLst/>
                          <a:latin typeface="+mn-lt"/>
                        </a:rPr>
                        <a:t>6 Ctrl / 19</a:t>
                      </a:r>
                      <a:r>
                        <a:rPr lang="en-US" sz="600" baseline="0">
                          <a:effectLst/>
                          <a:latin typeface="+mn-lt"/>
                        </a:rPr>
                        <a:t> </a:t>
                      </a:r>
                      <a:r>
                        <a:rPr lang="en-US" sz="600" baseline="0" err="1">
                          <a:effectLst/>
                          <a:latin typeface="+mn-lt"/>
                        </a:rPr>
                        <a:t>dSSc</a:t>
                      </a:r>
                      <a:r>
                        <a:rPr lang="en-US" sz="600" baseline="0">
                          <a:effectLst/>
                          <a:latin typeface="+mn-lt"/>
                        </a:rPr>
                        <a:t> / 7 </a:t>
                      </a:r>
                      <a:r>
                        <a:rPr lang="en-US" sz="600" baseline="0" err="1">
                          <a:effectLst/>
                          <a:latin typeface="+mn-lt"/>
                        </a:rPr>
                        <a:t>lSSc</a:t>
                      </a:r>
                      <a:endParaRPr lang="en-US" sz="60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8699" marR="18699" marT="9349" marB="9349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">
                          <a:effectLst/>
                          <a:latin typeface="+mn-lt"/>
                        </a:rPr>
                        <a:t>Disease state, position</a:t>
                      </a:r>
                      <a:r>
                        <a:rPr lang="en-US" sz="600" baseline="0">
                          <a:effectLst/>
                          <a:latin typeface="+mn-lt"/>
                        </a:rPr>
                        <a:t> </a:t>
                      </a:r>
                      <a:r>
                        <a:rPr lang="en-US" sz="600">
                          <a:effectLst/>
                          <a:latin typeface="+mn-lt"/>
                        </a:rPr>
                        <a:t>Age, gender, disease history, race</a:t>
                      </a:r>
                      <a:endParaRPr lang="en-US" sz="60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8699" marR="18699" marT="9349" marB="9349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600" u="none" err="1">
                          <a:effectLst/>
                          <a:latin typeface="+mn-lt"/>
                        </a:rPr>
                        <a:t>Multitissue</a:t>
                      </a:r>
                      <a:r>
                        <a:rPr lang="en-US" sz="600" u="none">
                          <a:effectLst/>
                          <a:latin typeface="+mn-lt"/>
                        </a:rPr>
                        <a:t> SSC, Part of GSE76809</a:t>
                      </a:r>
                      <a:endParaRPr lang="en-US" sz="600" b="1" u="non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8699" marR="18699" marT="9349" marB="9349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7294">
                <a:tc>
                  <a:txBody>
                    <a:bodyPr/>
                    <a:lstStyle/>
                    <a:p>
                      <a:pPr algn="ctr" fontAlgn="t"/>
                      <a:r>
                        <a:rPr lang="en-US" sz="600">
                          <a:effectLst/>
                          <a:latin typeface="+mn-lt"/>
                        </a:rPr>
                        <a:t>2</a:t>
                      </a:r>
                      <a:endParaRPr lang="en-US" sz="60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8699" marR="18699" marT="9349" marB="9349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600" u="none">
                          <a:effectLst/>
                          <a:latin typeface="+mn-lt"/>
                        </a:rPr>
                        <a:t>GSE32413</a:t>
                      </a:r>
                      <a:endParaRPr lang="en-US" sz="600" b="0" u="non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8699" marR="18699" marT="9349" marB="9349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" u="none">
                          <a:effectLst/>
                          <a:latin typeface="+mn-lt"/>
                        </a:rPr>
                        <a:t>Microarray</a:t>
                      </a:r>
                      <a:endParaRPr lang="en-US" sz="600" b="0" u="non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8699" marR="18699" marT="9349" marB="9349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">
                          <a:effectLst/>
                          <a:latin typeface="+mn-lt"/>
                        </a:rPr>
                        <a:t>31</a:t>
                      </a:r>
                      <a:endParaRPr lang="en-US" sz="60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8699" marR="18699" marT="9349" marB="9349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">
                          <a:effectLst/>
                          <a:latin typeface="+mn-lt"/>
                        </a:rPr>
                        <a:t>21 </a:t>
                      </a:r>
                      <a:r>
                        <a:rPr lang="en-US" sz="600" err="1">
                          <a:effectLst/>
                          <a:latin typeface="+mn-lt"/>
                        </a:rPr>
                        <a:t>dSSc</a:t>
                      </a:r>
                      <a:r>
                        <a:rPr lang="en-US" sz="600">
                          <a:effectLst/>
                          <a:latin typeface="+mn-lt"/>
                        </a:rPr>
                        <a:t> / 12 Ctrl</a:t>
                      </a:r>
                      <a:endParaRPr lang="en-US" sz="60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8699" marR="18699" marT="9349" marB="9349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">
                          <a:effectLst/>
                          <a:latin typeface="+mn-lt"/>
                        </a:rPr>
                        <a:t>Disease state, position,</a:t>
                      </a:r>
                      <a:r>
                        <a:rPr lang="en-US" sz="600" baseline="0">
                          <a:effectLst/>
                          <a:latin typeface="+mn-lt"/>
                        </a:rPr>
                        <a:t> </a:t>
                      </a:r>
                      <a:r>
                        <a:rPr lang="en-US" sz="600">
                          <a:effectLst/>
                          <a:latin typeface="+mn-lt"/>
                        </a:rPr>
                        <a:t>Drug treatment, timeline</a:t>
                      </a:r>
                      <a:endParaRPr lang="en-US" sz="60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8699" marR="18699" marT="9349" marB="9349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600" u="none">
                          <a:effectLst/>
                          <a:latin typeface="+mn-lt"/>
                        </a:rPr>
                        <a:t>Skin biopsies, Rituximab treatment; Part of GSE76809</a:t>
                      </a:r>
                      <a:endParaRPr lang="en-US" sz="600" b="1" u="non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8699" marR="18699" marT="9349" marB="9349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1591">
                <a:tc>
                  <a:txBody>
                    <a:bodyPr/>
                    <a:lstStyle/>
                    <a:p>
                      <a:pPr algn="ctr" fontAlgn="t"/>
                      <a:r>
                        <a:rPr lang="en-US" sz="600">
                          <a:effectLst/>
                          <a:latin typeface="+mn-lt"/>
                        </a:rPr>
                        <a:t>3</a:t>
                      </a:r>
                      <a:endParaRPr lang="en-US" sz="60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8699" marR="18699" marT="9349" marB="9349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600" u="none">
                          <a:effectLst/>
                          <a:latin typeface="+mn-lt"/>
                        </a:rPr>
                        <a:t>GSE45485</a:t>
                      </a:r>
                      <a:endParaRPr lang="en-US" sz="600" b="0" u="non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8699" marR="18699" marT="9349" marB="9349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" u="none">
                          <a:effectLst/>
                          <a:latin typeface="+mn-lt"/>
                        </a:rPr>
                        <a:t>Microarray</a:t>
                      </a:r>
                      <a:endParaRPr lang="en-US" sz="600" b="0" u="non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8699" marR="18699" marT="9349" marB="9349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600">
                          <a:effectLst/>
                          <a:latin typeface="+mn-lt"/>
                        </a:rPr>
                        <a:t>32</a:t>
                      </a:r>
                      <a:endParaRPr lang="en-US" sz="60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8699" marR="18699" marT="9349" marB="9349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600">
                          <a:effectLst/>
                          <a:latin typeface="+mn-lt"/>
                        </a:rPr>
                        <a:t>11 Ctrl</a:t>
                      </a:r>
                      <a:r>
                        <a:rPr lang="en-US" sz="600" baseline="0">
                          <a:effectLst/>
                          <a:latin typeface="+mn-lt"/>
                        </a:rPr>
                        <a:t> / 21 </a:t>
                      </a:r>
                      <a:r>
                        <a:rPr lang="en-US" sz="600" baseline="0" err="1">
                          <a:effectLst/>
                          <a:latin typeface="+mn-lt"/>
                        </a:rPr>
                        <a:t>SSc</a:t>
                      </a:r>
                      <a:endParaRPr lang="en-US" sz="60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8699" marR="18699" marT="9349" marB="9349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">
                          <a:effectLst/>
                          <a:latin typeface="+mn-lt"/>
                        </a:rPr>
                        <a:t>Sample type, disease state,</a:t>
                      </a:r>
                      <a:r>
                        <a:rPr lang="en-US" sz="600" baseline="0">
                          <a:effectLst/>
                          <a:latin typeface="+mn-lt"/>
                        </a:rPr>
                        <a:t> </a:t>
                      </a:r>
                      <a:r>
                        <a:rPr lang="en-US" sz="600">
                          <a:effectLst/>
                          <a:latin typeface="+mn-lt"/>
                        </a:rPr>
                        <a:t>Drug treatment, timeline, position</a:t>
                      </a:r>
                      <a:endParaRPr lang="en-US" sz="60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8699" marR="18699" marT="9349" marB="9349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t" latinLnBrk="0" hangingPunct="1"/>
                      <a:r>
                        <a:rPr lang="en-US" sz="600" u="none">
                          <a:effectLst/>
                          <a:latin typeface="+mn-lt"/>
                        </a:rPr>
                        <a:t>Arm and back biopsies, </a:t>
                      </a:r>
                      <a:r>
                        <a:rPr lang="en-US" sz="600" u="none" kern="1200">
                          <a:effectLst/>
                          <a:latin typeface="+mn-lt"/>
                        </a:rPr>
                        <a:t>Part of GSE59787(Hinchcliff165), Mycophenolate mofetil treatment</a:t>
                      </a:r>
                      <a:endParaRPr lang="en-US" sz="600" b="0" u="none" kern="120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8699" marR="18699" marT="9349" marB="9349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7459">
                <a:tc>
                  <a:txBody>
                    <a:bodyPr/>
                    <a:lstStyle/>
                    <a:p>
                      <a:pPr algn="ctr" fontAlgn="t"/>
                      <a:r>
                        <a:rPr lang="en-US" sz="600">
                          <a:effectLst/>
                          <a:latin typeface="+mn-lt"/>
                        </a:rPr>
                        <a:t>4</a:t>
                      </a:r>
                      <a:endParaRPr lang="en-US" sz="60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8699" marR="18699" marT="9349" marB="9349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600" u="none">
                          <a:effectLst/>
                          <a:latin typeface="+mn-lt"/>
                        </a:rPr>
                        <a:t>GSE58095</a:t>
                      </a:r>
                      <a:endParaRPr lang="en-US" sz="600" b="0" u="non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8699" marR="18699" marT="9349" marB="9349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" u="none">
                          <a:effectLst/>
                          <a:latin typeface="+mn-lt"/>
                        </a:rPr>
                        <a:t>Microarray</a:t>
                      </a:r>
                      <a:endParaRPr lang="en-US" sz="600" b="0" u="non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8699" marR="18699" marT="9349" marB="9349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600">
                          <a:effectLst/>
                          <a:latin typeface="+mn-lt"/>
                        </a:rPr>
                        <a:t>62</a:t>
                      </a:r>
                      <a:endParaRPr lang="en-US" sz="60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8699" marR="18699" marT="9349" marB="9349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600">
                          <a:effectLst/>
                          <a:latin typeface="+mn-lt"/>
                        </a:rPr>
                        <a:t>36 Ctrl / 23 </a:t>
                      </a:r>
                      <a:r>
                        <a:rPr lang="en-US" sz="600" err="1">
                          <a:effectLst/>
                          <a:latin typeface="+mn-lt"/>
                        </a:rPr>
                        <a:t>dSSc</a:t>
                      </a:r>
                      <a:r>
                        <a:rPr lang="en-US" sz="600">
                          <a:effectLst/>
                          <a:latin typeface="+mn-lt"/>
                        </a:rPr>
                        <a:t> / 3 </a:t>
                      </a:r>
                      <a:r>
                        <a:rPr lang="en-US" sz="600" err="1">
                          <a:effectLst/>
                          <a:latin typeface="+mn-lt"/>
                        </a:rPr>
                        <a:t>lSSc</a:t>
                      </a:r>
                      <a:endParaRPr lang="en-US" sz="60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8699" marR="18699" marT="9349" marB="9349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600">
                          <a:effectLst/>
                          <a:latin typeface="+mn-lt"/>
                        </a:rPr>
                        <a:t>Disease state, Affected status, Race, </a:t>
                      </a:r>
                      <a:r>
                        <a:rPr lang="en-US" sz="600" err="1">
                          <a:effectLst/>
                          <a:latin typeface="+mn-lt"/>
                        </a:rPr>
                        <a:t>gender,antibody</a:t>
                      </a:r>
                      <a:r>
                        <a:rPr lang="en-US" sz="600">
                          <a:effectLst/>
                          <a:latin typeface="+mn-lt"/>
                        </a:rPr>
                        <a:t>, skin score, FVC70</a:t>
                      </a:r>
                      <a:endParaRPr lang="en-US" sz="60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8699" marR="18699" marT="9349" marB="9349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t" latinLnBrk="0" hangingPunct="1"/>
                      <a:r>
                        <a:rPr lang="en-US" sz="600" u="none" kern="1200">
                          <a:effectLst/>
                          <a:latin typeface="+mn-lt"/>
                        </a:rPr>
                        <a:t>Very detailed study, subset of GENISOS</a:t>
                      </a:r>
                      <a:endParaRPr lang="en-US" sz="600" b="0" u="none" kern="120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8699" marR="18699" marT="9349" marB="9349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3057"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">
                          <a:effectLst/>
                          <a:latin typeface="+mn-lt"/>
                        </a:rPr>
                        <a:t>5</a:t>
                      </a:r>
                      <a:endParaRPr lang="en-US" sz="60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8699" marR="18699" marT="9349" marB="9349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" u="none">
                          <a:effectLst/>
                          <a:latin typeface="+mn-lt"/>
                        </a:rPr>
                        <a:t>GSE59785</a:t>
                      </a:r>
                      <a:endParaRPr lang="en-US" sz="600" b="0" u="non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8699" marR="18699" marT="9349" marB="9349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" u="none">
                          <a:solidFill>
                            <a:schemeClr val="tx1"/>
                          </a:solidFill>
                          <a:latin typeface="+mn-lt"/>
                        </a:rPr>
                        <a:t>Microarray</a:t>
                      </a:r>
                    </a:p>
                  </a:txBody>
                  <a:tcPr marL="18699" marR="18699" marT="9349" marB="9349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600">
                          <a:effectLst/>
                          <a:latin typeface="+mn-lt"/>
                        </a:rPr>
                        <a:t>13</a:t>
                      </a:r>
                      <a:endParaRPr lang="en-US" sz="60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8699" marR="18699" marT="9349" marB="9349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600">
                          <a:effectLst/>
                          <a:latin typeface="+mn-lt"/>
                        </a:rPr>
                        <a:t>1 Ctrl</a:t>
                      </a:r>
                      <a:r>
                        <a:rPr lang="en-US" sz="600" baseline="0">
                          <a:effectLst/>
                          <a:latin typeface="+mn-lt"/>
                        </a:rPr>
                        <a:t> / 12 </a:t>
                      </a:r>
                      <a:r>
                        <a:rPr lang="en-US" sz="600" baseline="0" err="1">
                          <a:effectLst/>
                          <a:latin typeface="+mn-lt"/>
                        </a:rPr>
                        <a:t>SSc</a:t>
                      </a:r>
                      <a:endParaRPr lang="en-US" sz="60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8699" marR="18699" marT="9349" marB="9349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">
                          <a:effectLst/>
                          <a:latin typeface="+mn-lt"/>
                        </a:rPr>
                        <a:t>Sample type, disease state,</a:t>
                      </a:r>
                      <a:r>
                        <a:rPr lang="en-US" sz="600" baseline="0">
                          <a:effectLst/>
                          <a:latin typeface="+mn-lt"/>
                        </a:rPr>
                        <a:t> </a:t>
                      </a:r>
                      <a:r>
                        <a:rPr lang="en-US" sz="600">
                          <a:effectLst/>
                          <a:latin typeface="+mn-lt"/>
                        </a:rPr>
                        <a:t>Drug treatment, timeline, position</a:t>
                      </a:r>
                      <a:endParaRPr lang="en-US" sz="60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8699" marR="18699" marT="9349" marB="9349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" u="none" kern="1200">
                          <a:effectLst/>
                          <a:latin typeface="+mn-lt"/>
                        </a:rPr>
                        <a:t>Part of GSE59787 (</a:t>
                      </a:r>
                      <a:r>
                        <a:rPr lang="en-US" sz="600" u="none" kern="1200" err="1">
                          <a:effectLst/>
                          <a:latin typeface="+mn-lt"/>
                        </a:rPr>
                        <a:t>Hinchcliff</a:t>
                      </a:r>
                      <a:r>
                        <a:rPr lang="en-US" sz="600" u="none" kern="1200">
                          <a:effectLst/>
                          <a:latin typeface="+mn-lt"/>
                        </a:rPr>
                        <a:t> 165), GSE76809 (</a:t>
                      </a:r>
                      <a:r>
                        <a:rPr lang="en-US" sz="600" u="none" kern="1200" err="1">
                          <a:effectLst/>
                          <a:latin typeface="+mn-lt"/>
                        </a:rPr>
                        <a:t>Multitissue</a:t>
                      </a:r>
                      <a:r>
                        <a:rPr lang="en-US" sz="600" u="none" kern="1200">
                          <a:effectLst/>
                          <a:latin typeface="+mn-lt"/>
                        </a:rPr>
                        <a:t> SSC) and GSE76886 (</a:t>
                      </a:r>
                      <a:r>
                        <a:rPr lang="en-US" sz="600" u="none" kern="1200" err="1">
                          <a:effectLst/>
                          <a:latin typeface="+mn-lt"/>
                        </a:rPr>
                        <a:t>Hinchcliff</a:t>
                      </a:r>
                      <a:r>
                        <a:rPr lang="en-US" sz="600" u="none" kern="1200">
                          <a:effectLst/>
                          <a:latin typeface="+mn-lt"/>
                        </a:rPr>
                        <a:t> 359) </a:t>
                      </a:r>
                      <a:endParaRPr lang="en-US" sz="600" b="0" u="none" kern="120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8699" marR="18699" marT="9349" marB="9349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07294"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">
                          <a:effectLst/>
                          <a:latin typeface="+mn-lt"/>
                        </a:rPr>
                        <a:t>6</a:t>
                      </a:r>
                      <a:endParaRPr lang="en-US" sz="60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8699" marR="18699" marT="9349" marB="9349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" u="none">
                          <a:effectLst/>
                          <a:latin typeface="+mn-lt"/>
                        </a:rPr>
                        <a:t>GSE76885</a:t>
                      </a:r>
                      <a:endParaRPr lang="en-US" sz="600" b="0" u="non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8699" marR="18699" marT="9349" marB="9349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" u="none">
                          <a:solidFill>
                            <a:schemeClr val="tx1"/>
                          </a:solidFill>
                          <a:latin typeface="+mn-lt"/>
                        </a:rPr>
                        <a:t>Microarray</a:t>
                      </a:r>
                    </a:p>
                  </a:txBody>
                  <a:tcPr marL="18699" marR="18699" marT="9349" marB="9349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600">
                          <a:effectLst/>
                          <a:latin typeface="+mn-lt"/>
                        </a:rPr>
                        <a:t>42</a:t>
                      </a:r>
                      <a:endParaRPr lang="en-US" sz="60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8699" marR="18699" marT="9349" marB="9349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600">
                          <a:effectLst/>
                          <a:latin typeface="+mn-lt"/>
                        </a:rPr>
                        <a:t>11 Ctrl / 31 </a:t>
                      </a:r>
                      <a:r>
                        <a:rPr lang="en-US" sz="600" err="1">
                          <a:effectLst/>
                          <a:latin typeface="+mn-lt"/>
                        </a:rPr>
                        <a:t>SSc</a:t>
                      </a:r>
                      <a:endParaRPr lang="en-US" sz="60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8699" marR="18699" marT="9349" marB="9349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600">
                          <a:effectLst/>
                          <a:latin typeface="+mn-lt"/>
                        </a:rPr>
                        <a:t>Disease state, Drug </a:t>
                      </a:r>
                      <a:r>
                        <a:rPr lang="en-US" sz="600" err="1">
                          <a:effectLst/>
                          <a:latin typeface="+mn-lt"/>
                        </a:rPr>
                        <a:t>treatment,Timeline</a:t>
                      </a:r>
                      <a:r>
                        <a:rPr lang="en-US" sz="600">
                          <a:effectLst/>
                          <a:latin typeface="+mn-lt"/>
                        </a:rPr>
                        <a:t>, position</a:t>
                      </a:r>
                      <a:endParaRPr lang="en-US" sz="60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8699" marR="18699" marT="9349" marB="9349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" u="none" kern="1200">
                          <a:effectLst/>
                          <a:latin typeface="+mn-lt"/>
                        </a:rPr>
                        <a:t>Biopsies, Part</a:t>
                      </a:r>
                      <a:r>
                        <a:rPr lang="en-US" sz="600" u="none" kern="1200" baseline="0">
                          <a:effectLst/>
                          <a:latin typeface="+mn-lt"/>
                        </a:rPr>
                        <a:t> of GSE76886, </a:t>
                      </a:r>
                      <a:r>
                        <a:rPr lang="en-US" sz="600" u="none" kern="1200">
                          <a:effectLst/>
                          <a:latin typeface="+mn-lt"/>
                        </a:rPr>
                        <a:t>Hinchcliff</a:t>
                      </a:r>
                      <a:r>
                        <a:rPr lang="en-US" sz="600" u="none" kern="1200" baseline="0">
                          <a:effectLst/>
                          <a:latin typeface="+mn-lt"/>
                        </a:rPr>
                        <a:t> 359 data set</a:t>
                      </a:r>
                      <a:endParaRPr lang="en-US" sz="600" b="1" u="none" kern="120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8699" marR="18699" marT="9349" marB="9349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18729">
                <a:tc>
                  <a:txBody>
                    <a:bodyPr/>
                    <a:lstStyle/>
                    <a:p>
                      <a:pPr algn="ctr" fontAlgn="t"/>
                      <a:r>
                        <a:rPr lang="en-US" sz="600">
                          <a:effectLst/>
                          <a:latin typeface="+mn-lt"/>
                        </a:rPr>
                        <a:t>7</a:t>
                      </a:r>
                      <a:endParaRPr lang="en-US" sz="60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8699" marR="18699" marT="9349" marB="9349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" u="none">
                          <a:latin typeface="+mn-lt"/>
                        </a:rPr>
                        <a:t>E-MEXP-1214</a:t>
                      </a:r>
                      <a:endParaRPr lang="en-US" sz="600" u="none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8699" marR="18699" marT="9349" marB="9349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" u="none">
                          <a:solidFill>
                            <a:schemeClr val="tx1"/>
                          </a:solidFill>
                          <a:latin typeface="+mn-lt"/>
                        </a:rPr>
                        <a:t>Microarray</a:t>
                      </a:r>
                      <a:endParaRPr lang="en-US" sz="600" b="0" u="non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8699" marR="18699" marT="9349" marB="9349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600">
                          <a:effectLst/>
                          <a:latin typeface="+mn-lt"/>
                        </a:rPr>
                        <a:t>10</a:t>
                      </a:r>
                      <a:endParaRPr lang="en-US" sz="60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8699" marR="18699" marT="9349" marB="9349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600">
                          <a:effectLst/>
                          <a:latin typeface="+mn-lt"/>
                        </a:rPr>
                        <a:t>4 </a:t>
                      </a:r>
                      <a:r>
                        <a:rPr lang="en-US" sz="600" err="1">
                          <a:effectLst/>
                          <a:latin typeface="+mn-lt"/>
                        </a:rPr>
                        <a:t>dSSc</a:t>
                      </a:r>
                      <a:r>
                        <a:rPr lang="en-US" sz="600">
                          <a:effectLst/>
                          <a:latin typeface="+mn-lt"/>
                        </a:rPr>
                        <a:t> / 2 </a:t>
                      </a:r>
                      <a:r>
                        <a:rPr lang="en-US" sz="600" err="1">
                          <a:effectLst/>
                          <a:latin typeface="+mn-lt"/>
                        </a:rPr>
                        <a:t>lSSc</a:t>
                      </a:r>
                      <a:r>
                        <a:rPr lang="en-US" sz="600">
                          <a:effectLst/>
                          <a:latin typeface="+mn-lt"/>
                        </a:rPr>
                        <a:t> / 4 Control</a:t>
                      </a:r>
                      <a:endParaRPr lang="en-US" sz="60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8699" marR="18699" marT="9349" marB="9349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600">
                          <a:effectLst/>
                          <a:latin typeface="+mn-lt"/>
                        </a:rPr>
                        <a:t>Disease State, Age, gender, biopsy</a:t>
                      </a:r>
                      <a:endParaRPr lang="en-US" sz="60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8699" marR="18699" marT="9349" marB="9349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" u="none" kern="1200">
                          <a:effectLst/>
                          <a:latin typeface="+mn-lt"/>
                        </a:rPr>
                        <a:t>Processed data, Skin biopsies, </a:t>
                      </a:r>
                      <a:r>
                        <a:rPr lang="en-US" sz="600" u="none" kern="1200" err="1">
                          <a:effectLst/>
                          <a:latin typeface="+mn-lt"/>
                        </a:rPr>
                        <a:t>GCRMA+quantile</a:t>
                      </a:r>
                      <a:r>
                        <a:rPr lang="en-US" sz="600" u="none" kern="1200">
                          <a:effectLst/>
                          <a:latin typeface="+mn-lt"/>
                        </a:rPr>
                        <a:t> norm</a:t>
                      </a:r>
                      <a:endParaRPr lang="en-US" sz="600" b="0" u="none" kern="120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8699" marR="18699" marT="9349" marB="9349" anchor="ctr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07294">
                <a:tc>
                  <a:txBody>
                    <a:bodyPr/>
                    <a:lstStyle/>
                    <a:p>
                      <a:pPr algn="ctr" fontAlgn="t"/>
                      <a:r>
                        <a:rPr lang="en-US" sz="600">
                          <a:effectLst/>
                          <a:latin typeface="+mn-lt"/>
                        </a:rPr>
                        <a:t>8</a:t>
                      </a:r>
                      <a:endParaRPr lang="en-US" sz="60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8699" marR="18699" marT="9349" marB="9349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" u="none">
                          <a:latin typeface="+mn-lt"/>
                        </a:rPr>
                        <a:t>GSE76807</a:t>
                      </a:r>
                      <a:endParaRPr lang="en-US" sz="600" u="none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8699" marR="18699" marT="9349" marB="9349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" u="none">
                          <a:solidFill>
                            <a:schemeClr val="tx1"/>
                          </a:solidFill>
                          <a:latin typeface="+mn-lt"/>
                        </a:rPr>
                        <a:t>Microarray</a:t>
                      </a:r>
                    </a:p>
                  </a:txBody>
                  <a:tcPr marL="18699" marR="18699" marT="9349" marB="9349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600">
                          <a:effectLst/>
                          <a:latin typeface="+mn-lt"/>
                        </a:rPr>
                        <a:t>15</a:t>
                      </a:r>
                      <a:endParaRPr lang="en-US" sz="60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8699" marR="18699" marT="9349" marB="9349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600">
                          <a:effectLst/>
                          <a:latin typeface="+mn-lt"/>
                        </a:rPr>
                        <a:t>10 </a:t>
                      </a:r>
                      <a:r>
                        <a:rPr lang="en-US" sz="600" err="1">
                          <a:effectLst/>
                          <a:latin typeface="+mn-lt"/>
                        </a:rPr>
                        <a:t>lSSc</a:t>
                      </a:r>
                      <a:r>
                        <a:rPr lang="en-US" sz="600">
                          <a:effectLst/>
                          <a:latin typeface="+mn-lt"/>
                        </a:rPr>
                        <a:t> / 5 Ctrl</a:t>
                      </a:r>
                      <a:endParaRPr lang="en-US" sz="60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8699" marR="18699" marT="9349" marB="9349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600">
                          <a:effectLst/>
                          <a:latin typeface="+mn-lt"/>
                        </a:rPr>
                        <a:t>Disease state, Tissue source</a:t>
                      </a:r>
                      <a:endParaRPr lang="en-US" sz="60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8699" marR="18699" marT="9349" marB="9349" anchor="ctr"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" u="none" kern="1200">
                          <a:effectLst/>
                          <a:latin typeface="+mn-lt"/>
                        </a:rPr>
                        <a:t>Skin punch biopsies, Part of GSE76809, skin, </a:t>
                      </a:r>
                      <a:r>
                        <a:rPr lang="en-US" sz="600" u="none" kern="1200" err="1">
                          <a:effectLst/>
                          <a:latin typeface="+mn-lt"/>
                        </a:rPr>
                        <a:t>lSSc</a:t>
                      </a:r>
                      <a:r>
                        <a:rPr lang="en-US" sz="600" u="none" kern="1200">
                          <a:effectLst/>
                          <a:latin typeface="+mn-lt"/>
                        </a:rPr>
                        <a:t> and normal controls</a:t>
                      </a:r>
                      <a:endParaRPr lang="en-US" sz="600" b="1" u="none" kern="120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8699" marR="18699" marT="9349" marB="9349" anchor="ctr"/>
                </a:tc>
                <a:extLst>
                  <a:ext uri="{0D108BD9-81ED-4DB2-BD59-A6C34878D82A}">
                    <a16:rowId xmlns:a16="http://schemas.microsoft.com/office/drawing/2014/main" val="1879313149"/>
                  </a:ext>
                </a:extLst>
              </a:tr>
              <a:tr h="173523">
                <a:tc>
                  <a:txBody>
                    <a:bodyPr/>
                    <a:lstStyle/>
                    <a:p>
                      <a:pPr algn="ctr" fontAlgn="t"/>
                      <a:r>
                        <a:rPr lang="en-US" sz="6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</a:t>
                      </a:r>
                    </a:p>
                  </a:txBody>
                  <a:tcPr marL="18699" marR="18699" marT="9349" marB="9349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" u="none">
                          <a:solidFill>
                            <a:schemeClr val="tx1"/>
                          </a:solidFill>
                          <a:latin typeface="+mn-lt"/>
                        </a:rPr>
                        <a:t>GSE76806</a:t>
                      </a:r>
                    </a:p>
                  </a:txBody>
                  <a:tcPr marL="18699" marR="18699" marT="9349" marB="9349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" u="none">
                          <a:solidFill>
                            <a:schemeClr val="tx1"/>
                          </a:solidFill>
                          <a:latin typeface="+mn-lt"/>
                        </a:rPr>
                        <a:t>Microarray</a:t>
                      </a:r>
                    </a:p>
                  </a:txBody>
                  <a:tcPr marL="18699" marR="18699" marT="9349" marB="9349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6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24</a:t>
                      </a:r>
                    </a:p>
                  </a:txBody>
                  <a:tcPr marL="18699" marR="18699" marT="9349" marB="9349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6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24 </a:t>
                      </a:r>
                      <a:r>
                        <a:rPr lang="en-US" sz="60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SSc</a:t>
                      </a:r>
                      <a:endParaRPr lang="en-US" sz="60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8699" marR="18699" marT="9349" marB="9349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6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Disease State, gender</a:t>
                      </a:r>
                    </a:p>
                  </a:txBody>
                  <a:tcPr marL="18699" marR="18699" marT="9349" marB="9349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" b="0" u="non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Skin punch biopsies, Part of a multi-organ study</a:t>
                      </a:r>
                    </a:p>
                  </a:txBody>
                  <a:tcPr marL="18699" marR="18699" marT="9349" marB="9349" anchor="ctr"/>
                </a:tc>
                <a:extLst>
                  <a:ext uri="{0D108BD9-81ED-4DB2-BD59-A6C34878D82A}">
                    <a16:rowId xmlns:a16="http://schemas.microsoft.com/office/drawing/2014/main" val="3189326477"/>
                  </a:ext>
                </a:extLst>
              </a:tr>
              <a:tr h="173523">
                <a:tc>
                  <a:txBody>
                    <a:bodyPr/>
                    <a:lstStyle/>
                    <a:p>
                      <a:pPr algn="ctr" fontAlgn="t"/>
                      <a:r>
                        <a:rPr lang="en-US" sz="6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10</a:t>
                      </a:r>
                    </a:p>
                  </a:txBody>
                  <a:tcPr marL="18699" marR="18699" marT="9349" marB="9349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" u="none">
                          <a:solidFill>
                            <a:schemeClr val="tx1"/>
                          </a:solidFill>
                          <a:latin typeface="+mn-lt"/>
                        </a:rPr>
                        <a:t>GSE66321</a:t>
                      </a:r>
                    </a:p>
                  </a:txBody>
                  <a:tcPr marL="18699" marR="18699" marT="9349" marB="9349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" u="none">
                          <a:solidFill>
                            <a:schemeClr val="tx1"/>
                          </a:solidFill>
                          <a:latin typeface="+mn-lt"/>
                        </a:rPr>
                        <a:t>Microarray</a:t>
                      </a:r>
                    </a:p>
                  </a:txBody>
                  <a:tcPr marL="18699" marR="18699" marT="9349" marB="9349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6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8</a:t>
                      </a:r>
                    </a:p>
                  </a:txBody>
                  <a:tcPr marL="18699" marR="18699" marT="9349" marB="9349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6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8 </a:t>
                      </a:r>
                      <a:r>
                        <a:rPr lang="en-US" sz="60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SSc</a:t>
                      </a:r>
                      <a:endParaRPr lang="en-US" sz="60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8699" marR="18699" marT="9349" marB="9349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6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Disease State, MRSS score</a:t>
                      </a:r>
                    </a:p>
                  </a:txBody>
                  <a:tcPr marL="18699" marR="18699" marT="9349" marB="9349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" b="0" i="0" u="none" strike="noStrike" kern="1200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Skin biopsies, A abatacept vs placebo study</a:t>
                      </a:r>
                    </a:p>
                  </a:txBody>
                  <a:tcPr marL="18699" marR="18699" marT="9349" marB="9349" anchor="ctr"/>
                </a:tc>
                <a:extLst>
                  <a:ext uri="{0D108BD9-81ED-4DB2-BD59-A6C34878D82A}">
                    <a16:rowId xmlns:a16="http://schemas.microsoft.com/office/drawing/2014/main" val="3951779845"/>
                  </a:ext>
                </a:extLst>
              </a:tr>
              <a:tr h="207294">
                <a:tc>
                  <a:txBody>
                    <a:bodyPr/>
                    <a:lstStyle/>
                    <a:p>
                      <a:pPr algn="ctr" fontAlgn="t"/>
                      <a:r>
                        <a:rPr lang="en-US" sz="6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11</a:t>
                      </a:r>
                    </a:p>
                  </a:txBody>
                  <a:tcPr marL="18699" marR="18699" marT="9349" marB="9349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" u="none">
                          <a:solidFill>
                            <a:schemeClr val="tx1"/>
                          </a:solidFill>
                          <a:latin typeface="+mn-lt"/>
                        </a:rPr>
                        <a:t>GSE65405</a:t>
                      </a:r>
                    </a:p>
                  </a:txBody>
                  <a:tcPr marL="18699" marR="18699" marT="9349" marB="9349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" u="none">
                          <a:solidFill>
                            <a:schemeClr val="tx1"/>
                          </a:solidFill>
                          <a:latin typeface="+mn-lt"/>
                        </a:rPr>
                        <a:t>Microarray</a:t>
                      </a:r>
                    </a:p>
                  </a:txBody>
                  <a:tcPr marL="18699" marR="18699" marT="9349" marB="9349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6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</a:t>
                      </a:r>
                    </a:p>
                  </a:txBody>
                  <a:tcPr marL="18699" marR="18699" marT="9349" marB="9349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6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 </a:t>
                      </a:r>
                      <a:r>
                        <a:rPr lang="en-US" sz="60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SSc</a:t>
                      </a:r>
                      <a:endParaRPr lang="en-US" sz="60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8699" marR="18699" marT="9349" marB="9349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6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Disease State, treatment status</a:t>
                      </a:r>
                    </a:p>
                  </a:txBody>
                  <a:tcPr marL="18699" marR="18699" marT="9349" marB="9349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" b="0" i="0" u="none" strike="noStrike" kern="1200" cap="none" spc="0" baseline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Leisonal</a:t>
                      </a:r>
                      <a:r>
                        <a:rPr lang="en-US" sz="600" b="0" i="0" u="none" strike="noStrike" kern="1200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 skin biopsies, A Nilotinib treatment study</a:t>
                      </a:r>
                    </a:p>
                  </a:txBody>
                  <a:tcPr marL="18699" marR="18699" marT="9349" marB="9349" anchor="ctr"/>
                </a:tc>
                <a:extLst>
                  <a:ext uri="{0D108BD9-81ED-4DB2-BD59-A6C34878D82A}">
                    <a16:rowId xmlns:a16="http://schemas.microsoft.com/office/drawing/2014/main" val="2212130053"/>
                  </a:ext>
                </a:extLst>
              </a:tr>
              <a:tr h="207294">
                <a:tc>
                  <a:txBody>
                    <a:bodyPr/>
                    <a:lstStyle/>
                    <a:p>
                      <a:pPr algn="ctr" fontAlgn="t"/>
                      <a:r>
                        <a:rPr lang="en-US" sz="6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12</a:t>
                      </a:r>
                    </a:p>
                  </a:txBody>
                  <a:tcPr marL="18699" marR="18699" marT="9349" marB="9349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" u="none">
                          <a:solidFill>
                            <a:schemeClr val="tx1"/>
                          </a:solidFill>
                          <a:latin typeface="+mn-lt"/>
                        </a:rPr>
                        <a:t>GSE130955</a:t>
                      </a:r>
                    </a:p>
                  </a:txBody>
                  <a:tcPr marL="18699" marR="18699" marT="9349" marB="9349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" u="none" err="1">
                          <a:solidFill>
                            <a:schemeClr val="tx1"/>
                          </a:solidFill>
                          <a:latin typeface="+mn-lt"/>
                        </a:rPr>
                        <a:t>bulkRNA</a:t>
                      </a:r>
                      <a:endParaRPr lang="en-US" sz="600" u="none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8699" marR="18699" marT="9349" marB="9349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6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81</a:t>
                      </a:r>
                    </a:p>
                  </a:txBody>
                  <a:tcPr marL="18699" marR="18699" marT="9349" marB="9349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6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33 control, 48 </a:t>
                      </a:r>
                      <a:r>
                        <a:rPr lang="en-US" sz="60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SSc</a:t>
                      </a:r>
                      <a:endParaRPr lang="en-US" sz="60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8699" marR="18699" marT="9349" marB="9349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6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Disease state, Age, MRSS, treatment</a:t>
                      </a:r>
                    </a:p>
                  </a:txBody>
                  <a:tcPr marL="18699" marR="18699" marT="9349" marB="9349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6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Punch biopsies, PRESS, Prospective Registry for Early Systemic Sclerosis (PRESS) cohort</a:t>
                      </a:r>
                    </a:p>
                  </a:txBody>
                  <a:tcPr marL="18699" marR="18699" marT="9349" marB="9349" anchor="ctr"/>
                </a:tc>
                <a:extLst>
                  <a:ext uri="{0D108BD9-81ED-4DB2-BD59-A6C34878D82A}">
                    <a16:rowId xmlns:a16="http://schemas.microsoft.com/office/drawing/2014/main" val="3619506258"/>
                  </a:ext>
                </a:extLst>
              </a:tr>
              <a:tr h="283507">
                <a:tc>
                  <a:txBody>
                    <a:bodyPr/>
                    <a:lstStyle/>
                    <a:p>
                      <a:pPr algn="ctr" fontAlgn="t"/>
                      <a:endParaRPr lang="en-US" sz="60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8699" marR="18699" marT="9349" marB="9349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" u="none" dirty="0">
                          <a:latin typeface="+mn-lt"/>
                        </a:rPr>
                        <a:t>Internal</a:t>
                      </a:r>
                      <a:endParaRPr lang="en-US" sz="600" u="non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8699" marR="18699" marT="9349" marB="9349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" u="none" dirty="0">
                          <a:latin typeface="+mn-lt"/>
                        </a:rPr>
                        <a:t>NGS</a:t>
                      </a:r>
                      <a:endParaRPr lang="en-US" sz="600" u="non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8699" marR="18699" marT="9349" marB="9349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600" dirty="0">
                          <a:effectLst/>
                          <a:latin typeface="+mn-lt"/>
                        </a:rPr>
                        <a:t>59</a:t>
                      </a:r>
                      <a:endParaRPr lang="en-US" sz="60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8699" marR="18699" marT="9349" marB="9349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600">
                          <a:effectLst/>
                          <a:latin typeface="+mn-lt"/>
                        </a:rPr>
                        <a:t>26 </a:t>
                      </a:r>
                      <a:r>
                        <a:rPr lang="en-US" sz="600" err="1">
                          <a:effectLst/>
                          <a:latin typeface="+mn-lt"/>
                        </a:rPr>
                        <a:t>dSSc</a:t>
                      </a:r>
                      <a:r>
                        <a:rPr lang="en-US" sz="600">
                          <a:effectLst/>
                          <a:latin typeface="+mn-lt"/>
                        </a:rPr>
                        <a:t> /33 Ctrl</a:t>
                      </a:r>
                      <a:endParaRPr lang="en-US" sz="60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8699" marR="18699" marT="9349" marB="9349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6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cs typeface="Helvetica"/>
                          <a:sym typeface="Calibri"/>
                        </a:rPr>
                        <a:t>Disease state, Biopsy affected status</a:t>
                      </a:r>
                    </a:p>
                    <a:p>
                      <a:pPr algn="ctr" fontAlgn="t"/>
                      <a:endParaRPr lang="en-US" sz="60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8699" marR="18699" marT="9349" marB="9349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6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GENISOS, Genetics versus Environment in Scleroderma Outcomes Study</a:t>
                      </a:r>
                    </a:p>
                  </a:txBody>
                  <a:tcPr marL="18699" marR="18699" marT="9349" marB="9349" anchor="ctr"/>
                </a:tc>
                <a:extLst>
                  <a:ext uri="{0D108BD9-81ED-4DB2-BD59-A6C34878D82A}">
                    <a16:rowId xmlns:a16="http://schemas.microsoft.com/office/drawing/2014/main" val="1655163717"/>
                  </a:ext>
                </a:extLst>
              </a:tr>
            </a:tbl>
          </a:graphicData>
        </a:graphic>
      </p:graphicFrame>
      <p:sp>
        <p:nvSpPr>
          <p:cNvPr id="7" name="Title 3">
            <a:extLst>
              <a:ext uri="{FF2B5EF4-FFF2-40B4-BE49-F238E27FC236}">
                <a16:creationId xmlns:a16="http://schemas.microsoft.com/office/drawing/2014/main" id="{880C7339-971E-588F-18BD-BD0B9E3C58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334" y="7966710"/>
            <a:ext cx="6306638" cy="415499"/>
          </a:xfrm>
        </p:spPr>
        <p:txBody>
          <a:bodyPr>
            <a:normAutofit fontScale="90000"/>
          </a:bodyPr>
          <a:lstStyle/>
          <a:p>
            <a:r>
              <a:rPr lang="en-US" sz="1125" b="1" dirty="0">
                <a:latin typeface="BISansOpti"/>
              </a:rPr>
              <a:t>Supp Table 1. </a:t>
            </a:r>
            <a:r>
              <a:rPr lang="en-US" sz="1125" b="1" dirty="0" err="1">
                <a:latin typeface="BISansOpti"/>
              </a:rPr>
              <a:t>SSc</a:t>
            </a:r>
            <a:r>
              <a:rPr lang="en-US" sz="1125" b="1" dirty="0">
                <a:latin typeface="BISansOpti"/>
              </a:rPr>
              <a:t> studies used to create the </a:t>
            </a:r>
            <a:r>
              <a:rPr lang="en-US" sz="1125" b="1" dirty="0" err="1">
                <a:latin typeface="BISansOpti"/>
              </a:rPr>
              <a:t>SSc</a:t>
            </a:r>
            <a:r>
              <a:rPr lang="en-US" sz="1125" b="1" dirty="0">
                <a:latin typeface="BISansOpti"/>
              </a:rPr>
              <a:t> bulk RNA-seq compendium </a:t>
            </a:r>
            <a:br>
              <a:rPr lang="en-US" sz="1125" b="1" dirty="0">
                <a:latin typeface="BISansOpti"/>
              </a:rPr>
            </a:br>
            <a:r>
              <a:rPr lang="en-US" sz="1125" dirty="0">
                <a:latin typeface="BISansOpti"/>
              </a:rPr>
              <a:t>12 publicly available </a:t>
            </a:r>
            <a:r>
              <a:rPr lang="en-US" sz="1125" dirty="0" err="1">
                <a:latin typeface="BISansOpti"/>
              </a:rPr>
              <a:t>SSc</a:t>
            </a:r>
            <a:r>
              <a:rPr lang="en-US" sz="1125" dirty="0">
                <a:latin typeface="BISansOpti"/>
              </a:rPr>
              <a:t> studies selected from both GEO and </a:t>
            </a:r>
            <a:r>
              <a:rPr lang="en-US" sz="1125" dirty="0" err="1">
                <a:latin typeface="BISansOpti"/>
              </a:rPr>
              <a:t>ArrayExpress</a:t>
            </a:r>
            <a:r>
              <a:rPr lang="en-US" sz="1125" dirty="0">
                <a:latin typeface="BISansOpti"/>
              </a:rPr>
              <a:t> data repositories used in creating the bulk RNA-seq </a:t>
            </a:r>
            <a:r>
              <a:rPr lang="en-US" sz="1125" dirty="0" err="1">
                <a:latin typeface="BISansOpti"/>
              </a:rPr>
              <a:t>SSc</a:t>
            </a:r>
            <a:r>
              <a:rPr lang="en-US" sz="1125" dirty="0">
                <a:latin typeface="BISansOpti"/>
              </a:rPr>
              <a:t> compendium. All the datasets are from microarray, with one exception of bulk RNA-seq data GSE130955.  </a:t>
            </a:r>
          </a:p>
        </p:txBody>
      </p:sp>
    </p:spTree>
    <p:extLst>
      <p:ext uri="{BB962C8B-B14F-4D97-AF65-F5344CB8AC3E}">
        <p14:creationId xmlns:p14="http://schemas.microsoft.com/office/powerpoint/2010/main" val="19993609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FADE28E0-D184-1CEB-C90C-CB3725DA3719}"/>
              </a:ext>
            </a:extLst>
          </p:cNvPr>
          <p:cNvSpPr txBox="1"/>
          <p:nvPr/>
        </p:nvSpPr>
        <p:spPr>
          <a:xfrm>
            <a:off x="38847" y="254575"/>
            <a:ext cx="4663825" cy="207815"/>
          </a:xfrm>
          <a:prstGeom prst="rect">
            <a:avLst/>
          </a:prstGeom>
          <a:noFill/>
        </p:spPr>
        <p:txBody>
          <a:bodyPr wrap="square" lIns="51435" tIns="25718" rIns="51435" bIns="25718" rtlCol="0" anchor="t">
            <a:spAutoFit/>
          </a:bodyPr>
          <a:lstStyle/>
          <a:p>
            <a:r>
              <a:rPr lang="en-US" sz="1013" b="1" dirty="0"/>
              <a:t>a 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5A0CC5F-5506-ED4E-F519-08EFFF2CC2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847" y="517006"/>
            <a:ext cx="6858000" cy="3520800"/>
          </a:xfrm>
          <a:prstGeom prst="rect">
            <a:avLst/>
          </a:prstGeom>
        </p:spPr>
      </p:pic>
      <p:pic>
        <p:nvPicPr>
          <p:cNvPr id="4" name="Picture 4" descr="A picture containing text, screenshot, number, plot&#10;&#10;Description automatically generated">
            <a:extLst>
              <a:ext uri="{FF2B5EF4-FFF2-40B4-BE49-F238E27FC236}">
                <a16:creationId xmlns:a16="http://schemas.microsoft.com/office/drawing/2014/main" id="{6CB1CB8B-5B0A-6A4A-A8CF-EAEB5F07CF9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0" y="4632362"/>
            <a:ext cx="6858000" cy="3521833"/>
          </a:xfr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EF01DE3-4A10-6D41-9422-3DF75E217407}"/>
              </a:ext>
            </a:extLst>
          </p:cNvPr>
          <p:cNvSpPr txBox="1"/>
          <p:nvPr/>
        </p:nvSpPr>
        <p:spPr>
          <a:xfrm>
            <a:off x="38847" y="4231176"/>
            <a:ext cx="4663825" cy="207815"/>
          </a:xfrm>
          <a:prstGeom prst="rect">
            <a:avLst/>
          </a:prstGeom>
          <a:noFill/>
        </p:spPr>
        <p:txBody>
          <a:bodyPr wrap="square" lIns="51435" tIns="25718" rIns="51435" bIns="25718" rtlCol="0" anchor="t">
            <a:spAutoFit/>
          </a:bodyPr>
          <a:lstStyle/>
          <a:p>
            <a:r>
              <a:rPr lang="en-US" sz="1013" b="1" dirty="0"/>
              <a:t>b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1411E2B-A2A8-7E44-891A-3428B8D84FE9}"/>
              </a:ext>
            </a:extLst>
          </p:cNvPr>
          <p:cNvSpPr txBox="1"/>
          <p:nvPr/>
        </p:nvSpPr>
        <p:spPr>
          <a:xfrm>
            <a:off x="0" y="8311685"/>
            <a:ext cx="5741773" cy="987194"/>
          </a:xfrm>
          <a:prstGeom prst="rect">
            <a:avLst/>
          </a:prstGeom>
          <a:noFill/>
        </p:spPr>
        <p:txBody>
          <a:bodyPr wrap="square" lIns="51435" tIns="25718" rIns="51435" bIns="25718" rtlCol="0" anchor="t">
            <a:spAutoFit/>
          </a:bodyPr>
          <a:lstStyle/>
          <a:p>
            <a:r>
              <a:rPr lang="en-US" sz="1013" b="1" dirty="0"/>
              <a:t>Supp Fig 1. Analysis of the </a:t>
            </a:r>
            <a:r>
              <a:rPr lang="en-US" sz="1013" b="1" dirty="0" err="1"/>
              <a:t>SSc</a:t>
            </a:r>
            <a:r>
              <a:rPr lang="en-US" sz="1013" b="1" dirty="0"/>
              <a:t> bulk RNA-seq compendium  </a:t>
            </a:r>
          </a:p>
          <a:p>
            <a:r>
              <a:rPr lang="en-US" sz="1013" b="1" dirty="0"/>
              <a:t>(a) </a:t>
            </a:r>
            <a:r>
              <a:rPr lang="en-US" sz="1013" dirty="0"/>
              <a:t>LIMMA output of the </a:t>
            </a:r>
            <a:r>
              <a:rPr lang="en-US" sz="1013" dirty="0" err="1"/>
              <a:t>SSc</a:t>
            </a:r>
            <a:r>
              <a:rPr lang="en-US" sz="1013" dirty="0"/>
              <a:t> bulk RNA-seq compendium showing 300 upregulated and significant DEGs (&lt; 0.05 adjusted p-value and &gt; 0.5 </a:t>
            </a:r>
            <a:r>
              <a:rPr lang="en-US" sz="1013" dirty="0" err="1"/>
              <a:t>logFC</a:t>
            </a:r>
            <a:r>
              <a:rPr lang="en-US" sz="1013" dirty="0"/>
              <a:t>) in </a:t>
            </a:r>
            <a:r>
              <a:rPr lang="en-US" sz="1013" dirty="0" err="1"/>
              <a:t>dSSc</a:t>
            </a:r>
            <a:r>
              <a:rPr lang="en-US" sz="1013" dirty="0"/>
              <a:t> and 144 upregulated and significant DEGs (&lt; 0.05 adjusted p-value and &gt; 0.5 </a:t>
            </a:r>
            <a:r>
              <a:rPr lang="en-US" sz="1013" dirty="0" err="1"/>
              <a:t>logFC</a:t>
            </a:r>
            <a:r>
              <a:rPr lang="en-US" sz="1013" dirty="0"/>
              <a:t>) in </a:t>
            </a:r>
            <a:r>
              <a:rPr lang="en-US" sz="1013" dirty="0" err="1"/>
              <a:t>lSSc</a:t>
            </a:r>
            <a:r>
              <a:rPr lang="en-US" sz="1013" dirty="0"/>
              <a:t>. </a:t>
            </a:r>
            <a:r>
              <a:rPr lang="en-US" sz="1013" b="1" dirty="0"/>
              <a:t>(b) </a:t>
            </a:r>
            <a:r>
              <a:rPr lang="en-US" sz="1013" dirty="0"/>
              <a:t>Pathway analysis for upregulated and significant DEGs from </a:t>
            </a:r>
            <a:r>
              <a:rPr lang="en-US" sz="1013" dirty="0" err="1"/>
              <a:t>dSSc</a:t>
            </a:r>
            <a:r>
              <a:rPr lang="en-US" sz="1013" dirty="0"/>
              <a:t> and from </a:t>
            </a:r>
            <a:r>
              <a:rPr lang="en-US" sz="1013" dirty="0" err="1"/>
              <a:t>lSSc</a:t>
            </a:r>
            <a:r>
              <a:rPr lang="en-US" sz="1013" dirty="0"/>
              <a:t>.</a:t>
            </a:r>
          </a:p>
          <a:p>
            <a:r>
              <a:rPr lang="en-US" sz="1013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28476974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4C3FAF55-1A25-73E0-A8E7-1C275147345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73504916"/>
              </p:ext>
            </p:extLst>
          </p:nvPr>
        </p:nvGraphicFramePr>
        <p:xfrm>
          <a:off x="151838" y="732600"/>
          <a:ext cx="6296787" cy="16480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1367">
                  <a:extLst>
                    <a:ext uri="{9D8B030D-6E8A-4147-A177-3AD203B41FA5}">
                      <a16:colId xmlns:a16="http://schemas.microsoft.com/office/drawing/2014/main" val="534010682"/>
                    </a:ext>
                  </a:extLst>
                </a:gridCol>
                <a:gridCol w="582477">
                  <a:extLst>
                    <a:ext uri="{9D8B030D-6E8A-4147-A177-3AD203B41FA5}">
                      <a16:colId xmlns:a16="http://schemas.microsoft.com/office/drawing/2014/main" val="1236058124"/>
                    </a:ext>
                  </a:extLst>
                </a:gridCol>
                <a:gridCol w="445314">
                  <a:extLst>
                    <a:ext uri="{9D8B030D-6E8A-4147-A177-3AD203B41FA5}">
                      <a16:colId xmlns:a16="http://schemas.microsoft.com/office/drawing/2014/main" val="1660642348"/>
                    </a:ext>
                  </a:extLst>
                </a:gridCol>
                <a:gridCol w="408317">
                  <a:extLst>
                    <a:ext uri="{9D8B030D-6E8A-4147-A177-3AD203B41FA5}">
                      <a16:colId xmlns:a16="http://schemas.microsoft.com/office/drawing/2014/main" val="1977709200"/>
                    </a:ext>
                  </a:extLst>
                </a:gridCol>
                <a:gridCol w="773290">
                  <a:extLst>
                    <a:ext uri="{9D8B030D-6E8A-4147-A177-3AD203B41FA5}">
                      <a16:colId xmlns:a16="http://schemas.microsoft.com/office/drawing/2014/main" val="963847626"/>
                    </a:ext>
                  </a:extLst>
                </a:gridCol>
                <a:gridCol w="622649">
                  <a:extLst>
                    <a:ext uri="{9D8B030D-6E8A-4147-A177-3AD203B41FA5}">
                      <a16:colId xmlns:a16="http://schemas.microsoft.com/office/drawing/2014/main" val="208384324"/>
                    </a:ext>
                  </a:extLst>
                </a:gridCol>
                <a:gridCol w="482051">
                  <a:extLst>
                    <a:ext uri="{9D8B030D-6E8A-4147-A177-3AD203B41FA5}">
                      <a16:colId xmlns:a16="http://schemas.microsoft.com/office/drawing/2014/main" val="655769611"/>
                    </a:ext>
                  </a:extLst>
                </a:gridCol>
                <a:gridCol w="843589">
                  <a:extLst>
                    <a:ext uri="{9D8B030D-6E8A-4147-A177-3AD203B41FA5}">
                      <a16:colId xmlns:a16="http://schemas.microsoft.com/office/drawing/2014/main" val="1083625431"/>
                    </a:ext>
                  </a:extLst>
                </a:gridCol>
                <a:gridCol w="1817733">
                  <a:extLst>
                    <a:ext uri="{9D8B030D-6E8A-4147-A177-3AD203B41FA5}">
                      <a16:colId xmlns:a16="http://schemas.microsoft.com/office/drawing/2014/main" val="3528862532"/>
                    </a:ext>
                  </a:extLst>
                </a:gridCol>
              </a:tblGrid>
              <a:tr h="250275">
                <a:tc>
                  <a:txBody>
                    <a:bodyPr/>
                    <a:lstStyle/>
                    <a:p>
                      <a:pPr marL="0" algn="ctr" rtl="0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>
                          <a:effectLst/>
                        </a:rPr>
                        <a:t>ID</a:t>
                      </a:r>
                      <a:endParaRPr lang="en-US" sz="800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rtl="0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>
                          <a:effectLst/>
                        </a:rPr>
                        <a:t>Accession #</a:t>
                      </a:r>
                      <a:endParaRPr lang="en-US" sz="800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rtl="0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>
                          <a:effectLst/>
                        </a:rPr>
                        <a:t>Platform</a:t>
                      </a:r>
                      <a:endParaRPr lang="en-US" sz="800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rtl="0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>
                          <a:effectLst/>
                        </a:rPr>
                        <a:t>Patients</a:t>
                      </a:r>
                      <a:endParaRPr lang="en-US" sz="800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rtl="0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>
                          <a:effectLst/>
                        </a:rPr>
                        <a:t>Breakdown</a:t>
                      </a:r>
                      <a:endParaRPr lang="en-US" sz="800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rtl="0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>
                          <a:effectLst/>
                        </a:rPr>
                        <a:t>Tissue</a:t>
                      </a:r>
                      <a:endParaRPr lang="en-US" sz="800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rtl="0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>
                          <a:effectLst/>
                        </a:rPr>
                        <a:t>Samples</a:t>
                      </a:r>
                      <a:endParaRPr lang="en-US" sz="800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rtl="0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>
                          <a:effectLst/>
                        </a:rPr>
                        <a:t>Treatment</a:t>
                      </a:r>
                      <a:endParaRPr lang="en-US" sz="800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rtl="0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>
                          <a:effectLst/>
                        </a:rPr>
                        <a:t>Other</a:t>
                      </a:r>
                      <a:endParaRPr lang="en-US" sz="800">
                        <a:effectLst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033566158"/>
                  </a:ext>
                </a:extLst>
              </a:tr>
              <a:tr h="480060">
                <a:tc>
                  <a:txBody>
                    <a:bodyPr/>
                    <a:lstStyle/>
                    <a:p>
                      <a:pPr marL="0" algn="ctr" rtl="0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rtl="0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GSE195452</a:t>
                      </a:r>
                    </a:p>
                    <a:p>
                      <a:pPr marL="0" algn="ctr" rtl="0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(Gur et al, 2022)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rtl="0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Single Cell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rtl="0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147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rtl="0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54 Ctrl / 52 </a:t>
                      </a:r>
                      <a:r>
                        <a:rPr lang="en-US" sz="800" err="1">
                          <a:effectLst/>
                        </a:rPr>
                        <a:t>dSSc</a:t>
                      </a:r>
                      <a:r>
                        <a:rPr lang="en-US" sz="800">
                          <a:effectLst/>
                        </a:rPr>
                        <a:t> / 41 </a:t>
                      </a:r>
                      <a:r>
                        <a:rPr lang="en-US" sz="800" err="1">
                          <a:effectLst/>
                        </a:rPr>
                        <a:t>lSSc</a:t>
                      </a:r>
                      <a:endParaRPr lang="en-US" sz="800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rtl="0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Forearm skin, Leg skin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rtl="0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488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rtl="0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-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rtl="0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483 forearm skin samples/ 5 leg skin samples</a:t>
                      </a:r>
                    </a:p>
                    <a:p>
                      <a:pPr marL="0" algn="ctr" rtl="0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157 Ctrl samples / 183 </a:t>
                      </a:r>
                      <a:r>
                        <a:rPr lang="en-US" sz="800" err="1">
                          <a:effectLst/>
                        </a:rPr>
                        <a:t>dSSc</a:t>
                      </a:r>
                      <a:r>
                        <a:rPr lang="en-US" sz="800">
                          <a:effectLst/>
                        </a:rPr>
                        <a:t> samples / 148 </a:t>
                      </a:r>
                      <a:r>
                        <a:rPr lang="en-US" sz="800" err="1">
                          <a:effectLst/>
                        </a:rPr>
                        <a:t>lSSc</a:t>
                      </a:r>
                      <a:r>
                        <a:rPr lang="en-US" sz="800">
                          <a:effectLst/>
                        </a:rPr>
                        <a:t> samples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5780180"/>
                  </a:ext>
                </a:extLst>
              </a:tr>
              <a:tr h="455046">
                <a:tc>
                  <a:txBody>
                    <a:bodyPr/>
                    <a:lstStyle/>
                    <a:p>
                      <a:pPr marL="0" algn="ctr" rtl="0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rtl="0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GSE209635 (Khanna et al, 2022)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indent="0" algn="ctr" rtl="0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Single Cell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rtl="0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rtl="0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15 </a:t>
                      </a:r>
                      <a:r>
                        <a:rPr lang="en-US" sz="800" err="1">
                          <a:effectLst/>
                        </a:rPr>
                        <a:t>dSSc</a:t>
                      </a:r>
                      <a:endParaRPr lang="en-US" sz="800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rtl="0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Skin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rtl="0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rtl="0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Tofacitinib or matching placebo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rtl="0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5 Placebo / 10 Treated</a:t>
                      </a:r>
                    </a:p>
                    <a:p>
                      <a:pPr marL="0" algn="ctr" rtl="0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Two timepoints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727617855"/>
                  </a:ext>
                </a:extLst>
              </a:tr>
              <a:tr h="455046">
                <a:tc>
                  <a:txBody>
                    <a:bodyPr/>
                    <a:lstStyle/>
                    <a:p>
                      <a:pPr marL="0" algn="ctr" rtl="0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rtl="0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GSE138669 (Tabib et al, 2022)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indent="0" algn="ctr" rtl="0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Single Cell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rtl="0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rtl="0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10 Ctrl / 12 </a:t>
                      </a:r>
                      <a:r>
                        <a:rPr lang="en-US" sz="800" err="1">
                          <a:effectLst/>
                        </a:rPr>
                        <a:t>SSc</a:t>
                      </a:r>
                      <a:endParaRPr lang="en-US" sz="800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rtl="0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Skin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rtl="0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rtl="0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-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rtl="0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12 </a:t>
                      </a:r>
                      <a:r>
                        <a:rPr lang="en-US" sz="800" dirty="0" err="1">
                          <a:effectLst/>
                        </a:rPr>
                        <a:t>SSc</a:t>
                      </a:r>
                      <a:r>
                        <a:rPr lang="en-US" sz="800" dirty="0">
                          <a:effectLst/>
                        </a:rPr>
                        <a:t> / 10 healthy controls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277286572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19140C09-9345-8046-9952-A8C18A057DB5}"/>
              </a:ext>
            </a:extLst>
          </p:cNvPr>
          <p:cNvSpPr txBox="1">
            <a:spLocks/>
          </p:cNvSpPr>
          <p:nvPr/>
        </p:nvSpPr>
        <p:spPr>
          <a:xfrm>
            <a:off x="65903" y="2516604"/>
            <a:ext cx="6306638" cy="4154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125" b="1" dirty="0">
                <a:latin typeface="BISansOpti"/>
              </a:rPr>
              <a:t>Supp Table 2. </a:t>
            </a:r>
            <a:r>
              <a:rPr lang="en-US" sz="1125" b="1" dirty="0" err="1">
                <a:latin typeface="BISansOpti"/>
              </a:rPr>
              <a:t>SSc</a:t>
            </a:r>
            <a:r>
              <a:rPr lang="en-US" sz="1125" b="1" dirty="0">
                <a:latin typeface="BISansOpti"/>
              </a:rPr>
              <a:t> studies used to create the </a:t>
            </a:r>
            <a:r>
              <a:rPr lang="en-US" sz="1125" b="1" dirty="0" err="1">
                <a:latin typeface="BISansOpti"/>
              </a:rPr>
              <a:t>SSc</a:t>
            </a:r>
            <a:r>
              <a:rPr lang="en-US" sz="1125" b="1" dirty="0">
                <a:latin typeface="BISansOpti"/>
              </a:rPr>
              <a:t> single cell atlas </a:t>
            </a:r>
          </a:p>
          <a:p>
            <a:r>
              <a:rPr lang="en-US" sz="1125" dirty="0" err="1">
                <a:latin typeface="BISansOpti"/>
              </a:rPr>
              <a:t>scRNA</a:t>
            </a:r>
            <a:r>
              <a:rPr lang="en-US" sz="1125" dirty="0">
                <a:latin typeface="BISansOpti"/>
              </a:rPr>
              <a:t> datasets from 3 publicly available </a:t>
            </a:r>
            <a:r>
              <a:rPr lang="en-US" sz="1125" dirty="0" err="1">
                <a:latin typeface="BISansOpti"/>
              </a:rPr>
              <a:t>SSc</a:t>
            </a:r>
            <a:r>
              <a:rPr lang="en-US" sz="1125" dirty="0">
                <a:latin typeface="BISansOpti"/>
              </a:rPr>
              <a:t> studies used to create the </a:t>
            </a:r>
            <a:r>
              <a:rPr lang="en-US" sz="1125" dirty="0" err="1">
                <a:latin typeface="BISansOpti"/>
              </a:rPr>
              <a:t>SSc</a:t>
            </a:r>
            <a:r>
              <a:rPr lang="en-US" sz="1125" dirty="0">
                <a:latin typeface="BISansOpti"/>
              </a:rPr>
              <a:t> single cell atlas.</a:t>
            </a:r>
          </a:p>
        </p:txBody>
      </p:sp>
    </p:spTree>
    <p:extLst>
      <p:ext uri="{BB962C8B-B14F-4D97-AF65-F5344CB8AC3E}">
        <p14:creationId xmlns:p14="http://schemas.microsoft.com/office/powerpoint/2010/main" val="22571064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3E35021-D781-BA49-ACA8-76A099DDAC19}"/>
              </a:ext>
            </a:extLst>
          </p:cNvPr>
          <p:cNvSpPr txBox="1"/>
          <p:nvPr/>
        </p:nvSpPr>
        <p:spPr>
          <a:xfrm>
            <a:off x="65903" y="3110798"/>
            <a:ext cx="5560540" cy="363690"/>
          </a:xfrm>
          <a:prstGeom prst="rect">
            <a:avLst/>
          </a:prstGeom>
          <a:noFill/>
        </p:spPr>
        <p:txBody>
          <a:bodyPr wrap="square" lIns="51435" tIns="25718" rIns="51435" bIns="25718" rtlCol="0" anchor="t">
            <a:spAutoFit/>
          </a:bodyPr>
          <a:lstStyle/>
          <a:p>
            <a:r>
              <a:rPr lang="en-US" sz="1013" b="1" dirty="0"/>
              <a:t>Supp Fig 2. Concentration of secreted proteins from </a:t>
            </a:r>
            <a:r>
              <a:rPr lang="en-US" sz="1013" b="1" dirty="0" err="1"/>
              <a:t>iMC</a:t>
            </a:r>
            <a:r>
              <a:rPr lang="en-US" sz="1013" b="1" dirty="0"/>
              <a:t> cells on plastic and on hydrogel</a:t>
            </a:r>
          </a:p>
          <a:p>
            <a:r>
              <a:rPr lang="en-US" sz="1013" dirty="0"/>
              <a:t>Cytokine/chemokines secreted by </a:t>
            </a:r>
            <a:r>
              <a:rPr lang="en-US" sz="1013" dirty="0" err="1"/>
              <a:t>iMC</a:t>
            </a:r>
            <a:r>
              <a:rPr lang="en-US" sz="1013" dirty="0"/>
              <a:t> cells grown on plastic and on hydrogel </a:t>
            </a:r>
            <a:r>
              <a:rPr lang="en-US" sz="1013" b="1" dirty="0"/>
              <a:t> </a:t>
            </a:r>
          </a:p>
        </p:txBody>
      </p:sp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760FF53D-90A8-3AC0-507D-6CA620101E6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45299633"/>
              </p:ext>
            </p:extLst>
          </p:nvPr>
        </p:nvGraphicFramePr>
        <p:xfrm>
          <a:off x="0" y="727109"/>
          <a:ext cx="3294330" cy="22769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9" r:id="rId2" imgW="6017508" imgH="4157618" progId="Prism9.Document">
                  <p:embed/>
                </p:oleObj>
              </mc:Choice>
              <mc:Fallback>
                <p:oleObj name="Prism 9" r:id="rId2" imgW="6017508" imgH="4157618" progId="Prism9.Document">
                  <p:embed/>
                  <p:pic>
                    <p:nvPicPr>
                      <p:cNvPr id="3" name="Object 2">
                        <a:extLst>
                          <a:ext uri="{FF2B5EF4-FFF2-40B4-BE49-F238E27FC236}">
                            <a16:creationId xmlns:a16="http://schemas.microsoft.com/office/drawing/2014/main" id="{760FF53D-90A8-3AC0-507D-6CA620101E6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0" y="727109"/>
                        <a:ext cx="3294330" cy="227692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3075816E-0558-2FCB-5868-2C6CB89BCF3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43508987"/>
              </p:ext>
            </p:extLst>
          </p:nvPr>
        </p:nvGraphicFramePr>
        <p:xfrm>
          <a:off x="3525055" y="727109"/>
          <a:ext cx="3332945" cy="22769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9" r:id="rId4" imgW="6032633" imgH="4121243" progId="Prism9.Document">
                  <p:embed/>
                </p:oleObj>
              </mc:Choice>
              <mc:Fallback>
                <p:oleObj name="Prism 9" r:id="rId4" imgW="6032633" imgH="4121243" progId="Prism9.Document">
                  <p:embed/>
                  <p:pic>
                    <p:nvPicPr>
                      <p:cNvPr id="5" name="Object 4">
                        <a:extLst>
                          <a:ext uri="{FF2B5EF4-FFF2-40B4-BE49-F238E27FC236}">
                            <a16:creationId xmlns:a16="http://schemas.microsoft.com/office/drawing/2014/main" id="{3075816E-0558-2FCB-5868-2C6CB89BCF3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525055" y="727109"/>
                        <a:ext cx="3332945" cy="227692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328672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3D1CA9D2-34BA-AB29-928E-0F9F8623844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0543051"/>
              </p:ext>
            </p:extLst>
          </p:nvPr>
        </p:nvGraphicFramePr>
        <p:xfrm>
          <a:off x="203122" y="1356576"/>
          <a:ext cx="6120986" cy="36461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78772">
                  <a:extLst>
                    <a:ext uri="{9D8B030D-6E8A-4147-A177-3AD203B41FA5}">
                      <a16:colId xmlns:a16="http://schemas.microsoft.com/office/drawing/2014/main" val="3206382453"/>
                    </a:ext>
                  </a:extLst>
                </a:gridCol>
                <a:gridCol w="2760898">
                  <a:extLst>
                    <a:ext uri="{9D8B030D-6E8A-4147-A177-3AD203B41FA5}">
                      <a16:colId xmlns:a16="http://schemas.microsoft.com/office/drawing/2014/main" val="3243823408"/>
                    </a:ext>
                  </a:extLst>
                </a:gridCol>
                <a:gridCol w="1681316">
                  <a:extLst>
                    <a:ext uri="{9D8B030D-6E8A-4147-A177-3AD203B41FA5}">
                      <a16:colId xmlns:a16="http://schemas.microsoft.com/office/drawing/2014/main" val="4117208965"/>
                    </a:ext>
                  </a:extLst>
                </a:gridCol>
              </a:tblGrid>
              <a:tr h="394335"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800" dirty="0">
                          <a:solidFill>
                            <a:schemeClr val="tx1"/>
                          </a:solidFill>
                          <a:effectLst/>
                        </a:rPr>
                        <a:t>Upregulated in </a:t>
                      </a:r>
                      <a:r>
                        <a:rPr lang="en-US" sz="800" dirty="0" err="1">
                          <a:solidFill>
                            <a:schemeClr val="tx1"/>
                          </a:solidFill>
                          <a:effectLst/>
                        </a:rPr>
                        <a:t>iSCAR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  <a:effectLst/>
                        </a:rPr>
                        <a:t>-P DMSO vs </a:t>
                      </a:r>
                      <a:r>
                        <a:rPr lang="en-US" sz="800" dirty="0" err="1">
                          <a:solidFill>
                            <a:schemeClr val="tx1"/>
                          </a:solidFill>
                          <a:effectLst/>
                        </a:rPr>
                        <a:t>iSCAR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  <a:effectLst/>
                        </a:rPr>
                        <a:t>-Ctrl DMSO</a:t>
                      </a:r>
                      <a:endParaRPr lang="en-US" sz="800" b="1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51435" marR="51435" marT="25718" marB="25718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800" dirty="0">
                          <a:solidFill>
                            <a:schemeClr val="tx1"/>
                          </a:solidFill>
                          <a:effectLst/>
                        </a:rPr>
                        <a:t>Upregulated genes shared between </a:t>
                      </a:r>
                      <a:r>
                        <a:rPr lang="en-US" sz="800" dirty="0" err="1">
                          <a:solidFill>
                            <a:schemeClr val="tx1"/>
                          </a:solidFill>
                          <a:effectLst/>
                        </a:rPr>
                        <a:t>iSCAR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  <a:effectLst/>
                        </a:rPr>
                        <a:t>-P and </a:t>
                      </a:r>
                      <a:r>
                        <a:rPr lang="en-US" sz="800" dirty="0" err="1">
                          <a:solidFill>
                            <a:schemeClr val="tx1"/>
                          </a:solidFill>
                          <a:effectLst/>
                        </a:rPr>
                        <a:t>iSCAR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  <a:effectLst/>
                        </a:rPr>
                        <a:t>-T DMSO vs </a:t>
                      </a:r>
                      <a:r>
                        <a:rPr lang="en-US" sz="800" dirty="0" err="1">
                          <a:solidFill>
                            <a:schemeClr val="tx1"/>
                          </a:solidFill>
                          <a:effectLst/>
                        </a:rPr>
                        <a:t>iSCAR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  <a:effectLst/>
                        </a:rPr>
                        <a:t>-Ctrl DMSO</a:t>
                      </a:r>
                      <a:endParaRPr lang="en-US" sz="800" b="1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51435" marR="51435" marT="25718" marB="2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800" dirty="0">
                          <a:solidFill>
                            <a:schemeClr val="tx1"/>
                          </a:solidFill>
                          <a:effectLst/>
                        </a:rPr>
                        <a:t>Upregulated in </a:t>
                      </a:r>
                      <a:r>
                        <a:rPr lang="en-US" sz="800" dirty="0" err="1">
                          <a:solidFill>
                            <a:schemeClr val="tx1"/>
                          </a:solidFill>
                          <a:effectLst/>
                        </a:rPr>
                        <a:t>iSCAR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  <a:effectLst/>
                        </a:rPr>
                        <a:t>-T DMSO vs </a:t>
                      </a:r>
                      <a:r>
                        <a:rPr lang="en-US" sz="800" dirty="0" err="1">
                          <a:solidFill>
                            <a:schemeClr val="tx1"/>
                          </a:solidFill>
                          <a:effectLst/>
                        </a:rPr>
                        <a:t>iSCAR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  <a:effectLst/>
                        </a:rPr>
                        <a:t>-Ctrl DMSO</a:t>
                      </a:r>
                      <a:endParaRPr lang="en-US" sz="800" b="1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51435" marR="51435" marT="25718" marB="25718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6615935"/>
                  </a:ext>
                </a:extLst>
              </a:tr>
              <a:tr h="2794635">
                <a:tc>
                  <a:txBody>
                    <a:bodyPr/>
                    <a:lstStyle/>
                    <a:p>
                      <a:pPr lvl="0" algn="just">
                        <a:buNone/>
                      </a:pPr>
                      <a:r>
                        <a:rPr lang="en-US" sz="600" b="0" i="0" u="none" strike="noStrike" noProof="0" dirty="0">
                          <a:effectLst/>
                          <a:latin typeface="Calibri"/>
                        </a:rPr>
                        <a:t>MYLIP,SYN1,TG,NGFR,KIF26A,NEO1,PDZD4,CA12,CEACAM1,PCDHB4,HSD17B14,FER1L4,ANKRD24,NRCAM,TF,UNC13D,YPEL1,PIK3IP1,RASD2,SALL4,HTR2A,AP3B2,RP1,NDRG1,IL7,TLE6,PTGDS,CUBN,CDH23,SEPTIN4,CPZ,HPX,MDK,VEGFA,PCDHB6,THBS4,ARRDC3,PEX5L,FBXO2,MMP8,SPP1,PCDHB10,SARDH,COL10A1,LRRC17,SAT1,LGALS3,DMGDH,DCLK1,C1QTNF6,UNC79,PTPN22,KLRD1,LRP4,PDGFRA,IL6,ALPK3,ENPP2,CILP,ITGB7,CBLN3,PTGR2,CCDC33,NTN5,ADAMTS10,SYT14,PLEKHA6,IGFBP3,WDR31,SESN3,BTBD11,TDO2,MERTK,SLC25A27,ABCA9,ABCA6,ABCA10,LY96,CFAP70,ALX3,GPR153,RHBDL2,STC1,LRRC56,TAMALIN,BEND5,DRAXIN,DHRS3,PBXIP1,ELF3,EFHB,GEM,LRFN5,PRRT2,RHEBL1,ANGPTL4,FTH1,DDIT4,DEGS2,LGALS9,COL22A1,SMPDL3A,SLCO2A1,P2RY14,GRAMD2A,ORAI3,TCIM,MUC20,PSAPL1,NA..224,VWA1,LACC1,ADGRB1,CACNB4,EPHB3,PTP4A3,ANO9,CCDC30,PCLO,RHCE,FSIP2,LRRC66,SEMA4A,MAML3,ZNF763,SULT1C2,C20orf203,PAX9,TGM2,RNU4.1,RNU4.2,ADD3.AS1,PRRT1,NALF1,ASPDH,C4orf47,MUC12,INSYN1,CFI,SNORA3B,PRCD,CD27.AS1,RNF212B,NA..2578,MEG9,NA..2769,CACNA2D1.AS1,NA..3041,NA..3122,SVIL.AS1,NA..3593,ELFN1,LINC02798,MEIS1.AS2,PDE4DIPP6,NA..6068,HMGB3P31,PBX1.AS1,LINC01239,PRRX2.AS1,LINC02921,NA..8030,MAP3K2.DT,NA..8992,CDKN2B.AS1,STON1,NA..9638,MEF2C.AS1,PURPL,RN7SKP253,OXR1.AS1,NA..11932,NA..12353,NA..12547,NA..12665,NA..12808,SMIM3,NA..13417,NA..14434,NA..14492,NA..14640,NA..14931,NA..15243,CEROX1,NA..15818,NA..15961,MYO15B,GAPLINC,LOC105372321,NA..18286,TTC23L.AS1,NA..19062,NA..19091,LOC107985216,NA..19544,NA..19715,LINC01138,LINC02930,NA..20003,NA..20290,NA..22444,NA..22458,NA..22502,NA..23002</a:t>
                      </a:r>
                      <a:endParaRPr lang="en-US" sz="600" dirty="0"/>
                    </a:p>
                  </a:txBody>
                  <a:tcPr marL="51435" marR="51435" marT="25718" marB="25718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just">
                        <a:buNone/>
                      </a:pPr>
                      <a:r>
                        <a:rPr lang="en-US" sz="600" b="0" i="0" u="none" strike="noStrike" noProof="0" dirty="0">
                          <a:effectLst/>
                          <a:latin typeface="Calibri"/>
                        </a:rPr>
                        <a:t>CFH,SOX8,CRLF1,CACNA1G,ETV1,GAS7,CAMK1G,SYT7,RAB27B,COL9A2,CAMK2B,PSD,PTPRU,CA11,ABCA7,NTN1,TRPC5,MOV10L1,GPC4,ITGA8,MAP2,COL5A3,CXCL2,SERTAD4,CD82,ARHGAP28,CHGB,SLC7A8,COL9A3,PTGS1,MMP11,HMOX1,RPS6KA5,MMP9,SGK2,NFATC2,ISM1,BPI,SYNDIG1,MXRA5,PHEX,RUBCNL,WFDC1,IL21R,ATP8B4,BMF,IL4I1,OLFM2,CFAP69,SFRP4,ASPN,UNC5B,NEURL1,RASD1,AREG,PPARGC1A,SLC1A2,TSPAN11,MGP,BACH2,LAMA4,ST8SIA4,KLHL24,IL1R1,IL18R1,KYNU,ATP6V1B1,PLA2G4A,RGS2,SIPA1L2,MFAP2,IRF6,MAN1C1,NR4A3,PGF,TGFB3,PCDHB14,PCDHB12,PLXDC2,EGR2,NR4A1,G0S2,PTGIS,COL21A1,SOX4,CXCL6,C3,BMP2,TNFRSF19,FGL2,RASL11B,KDR,MCHR1,RNF112,ISLR,ACKR4,BBOX1,CDKN1C,APOE,UNC13A,ANO1,PODNL1,SERPINF1,KANK4,RNF128,DGLUCY,SOX5,FAIM2,GPNMB,KLF4,TMOD1,ANGPTL2,CCN3,IL33,ARHGAP20,MMP13,STRA6,SEMA6D,IFI44,CLCA2,B4GALNT3,PHLDA1,LUM,TMEM132B,KCNH5,FGF7,NKD1,SLC14A1,RGS16,HMCN1,CTSK,VASH2,KCNN3,CNIH3,ACKR3,BOC,IQGAP2,MEGF10,RSPO3,SYTL5,GPC3,CSGALNACT1,PTGES,FAM13C,HTR7,PAMR1,TENM4,P4HA3,KIAA1755,CCDC102B,EDNRA,RNF144A,PART1,BCL2L11,BMP6,NR4A2,PLA2R1,PTPRD,ANKH,ANGPT1,AFF2,PCDH1,FBXO32,KCNJ6,KCNJ15,NBL1,C1R,SPON2,TPPP3,CYGB,LHX8,GBP2,SNED1,KIF26B,ADAMTS9,RBM47,CXCL3,CXCL5,CXCL1,EMCN,SPRY1,GRIK2,TXLNB,SAMD3,PI16,HEY1,ABCA1,AQP3,MFAP4,CCDC68,BEAN1,RRAD,PRRX2,BEST1,BDKRB2,HR,TNXB,LDLRAD4,LRP1B,ZNF608,CXCL8,WNT10B,FOS,HTRA3,MTSS1,PDGFD,KCNK3,KNDC1,SCG2,SYT12,C1QTNF1,PODN,CNTNAP2,CMKLR1,FGFBP3,A2M,FIBIN,LRRN4CL,EGR3,GAS1,GREM2,C1orf105,CHRM2,RGMA,C1S,TSHZ2,CRIP2,GPC6,TMEM119,GRIN2A,TNFAIP8L3,B3GALT5,COLEC10,SLITRK6,SORCS2,TNFAIP2,PPIL6,METTL7A,DLK1,LSAMP,OLFML2A,PBX1,IFITM1,GNG2,PCDHB13,SAMD11,COL14A1,CFAP54,AKR1C3,SRGAP3,NLGN3,RFX8,SULF2,MMP1,LAMB3,TMEM26,SVIL,DACT3,DIO3,SSPOP,AKR1B10,SULT1C4,RASSF9,ZNF521,SUCNR1,MAFB,COL15A1,PCDHA7,DOK6,RNU6.171P,SP9,YAP1P1,PLXNA4,SLC12A8,NA..2659,LINC02593,NA..2948,ZMIZ1.AS1,NA..3175,NA..3388,NA..3526,MIAT,NA..3907,NA..3924,RLIMP1,NA..5681,NA..5736,NA..5869,LINC01305,KIF26B.AS1,NA..6493,NA..6542,LOC349160,NA..7346,CASP4LP,MXRA5Y,HNRNPA1P29,LINC01844,NA..8319,UNC5B.AS1,AMY2B,AQP1,LSAMP.AS1,RPL35P6,IFITM10,LUCAT1,NA..10185,LINC01091,NA..10364,NA..10839,NA..11104,NA..12167,NA..12169,RTL1,LOC100287896,NA..12825,TRIL,DIO3OS,NA..15052,PECAM1,NA..15819,NA..15825,NA..17047,NA..17911,NA..18273,ATP2B1.AS1,NA..18972,NA..19032,NA..19279,NA..21776,NA..22639,NA..22927</a:t>
                      </a:r>
                      <a:endParaRPr lang="en-US" sz="600" dirty="0"/>
                    </a:p>
                  </a:txBody>
                  <a:tcPr marL="51435" marR="51435" marT="25718" marB="2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just">
                        <a:buNone/>
                      </a:pPr>
                      <a:r>
                        <a:rPr lang="en-US" sz="600" b="0" i="0" u="none" strike="noStrike" noProof="0" dirty="0">
                          <a:effectLst/>
                          <a:latin typeface="Calibri"/>
                        </a:rPr>
                        <a:t>HS3ST1,HECW1,TENM1,DAPK2,ARHGAP6,TNFRSF9,EPN3,ELN,LAMA3,PTPRN,GUCY1B1,TLE2,NGEF,GAL,DHRS9,ACACB,HOXA9,BRINP1,EBF4,CPXM1,TBX5,GGT5,NTSR1,LIPG,PCYT1B,CRISPLD2,COMP,PTN,HOXA5,NSUN5P2,MEOX2,OGN,CCL7,ABCC3,SLC16A6,PCDHB7,PROC,PLCL1,HSD11B1,GPR68,TBX4,FABP3,TNFAIP6,EREG,PTGER2,A4GALT,ATP1B2,FGF13,PTPRE,SNAP25,CHI3L1,MYBPH,CYP27A1,FRAS1,PIK3C2G,ACVRL1,CBLN2,SYTL1,MALL,OTULINL,SLC22A3,ADAM33,CNKSR2,FOXO1,KCNE4,PLEKHH2,PDLIM3,APCDD1,ATP2B2,FZD1,ACAN,DUSP2,ACE,ZFYVE28,PLXDC1,DIRAS3,OLFML2B,OBSCN.AS1,CTSS,CADPS,HAND2,NA..96,BAALC,ZMAT4,TMEM100,ANPEP,ISLR2,GPRC5B,FAM83B,FABP4,LONRF2,TRH,COL8A2,CALB2,HSPB7,KY,CHST1,MYO1D,FAM216B,C3orf80,FOXL2,NA..330,ROBO2,SOCS1,NKAIN3,AKR1C1,NA..373,LHFPL3,C11orf96,CDHR4,SKOR1,PCDH18,LAMA2,ENPP1,DPP4,DNM3,SFMBT2,CSAG1,NA..806,LRRC73,HLA.F,GPR20,NA..1277,FOXL2NB,TMEM200C,MAGEA12,S1PR3,CPEB1,LINC00548,RN7SKP110,NA..2753,NA..3405,GAS1RR,NA..5653,NA..5899,NA..6107,OSBPL10.AS1,CNIH3.AS2,NA..7142,NA..7685,LOC100421775,HAND2.AS1,NFIA.AS2,IFNWP19,LINC01119,PRICKLE2.AS1,NA..9268,LINC01391,LINC01252,LINC01060,HOXA10.AS,HOXA10,NA..11721,TBX5.AS1,NA..13038,LOC100996333,FMNL1.DT,NA..17008,NA..17361,NA..18102,NA..18544,MMP28,NA..21146,NA..22687</a:t>
                      </a:r>
                      <a:endParaRPr lang="en-US" sz="600" dirty="0"/>
                    </a:p>
                  </a:txBody>
                  <a:tcPr marL="51435" marR="51435" marT="25718" marB="25718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39764148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BCBDA06A-5840-FB45-8623-1E32B8C56DD6}"/>
              </a:ext>
            </a:extLst>
          </p:cNvPr>
          <p:cNvSpPr txBox="1">
            <a:spLocks/>
          </p:cNvSpPr>
          <p:nvPr/>
        </p:nvSpPr>
        <p:spPr>
          <a:xfrm>
            <a:off x="110296" y="5002747"/>
            <a:ext cx="6213812" cy="53334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200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125" b="1" dirty="0">
                <a:latin typeface="BISansOpti"/>
              </a:rPr>
              <a:t>Supp Table 3. </a:t>
            </a:r>
            <a:r>
              <a:rPr lang="en-US" sz="1125" b="1" dirty="0" err="1">
                <a:latin typeface="BISansOpti"/>
              </a:rPr>
              <a:t>iSCAR</a:t>
            </a:r>
            <a:r>
              <a:rPr lang="en-US" sz="1125" b="1" dirty="0">
                <a:latin typeface="BISansOpti"/>
              </a:rPr>
              <a:t>-P DMSO and </a:t>
            </a:r>
            <a:r>
              <a:rPr lang="en-US" sz="1125" b="1" dirty="0" err="1">
                <a:latin typeface="BISansOpti"/>
              </a:rPr>
              <a:t>iSCAR</a:t>
            </a:r>
            <a:r>
              <a:rPr lang="en-US" sz="1125" b="1" dirty="0">
                <a:latin typeface="BISansOpti"/>
              </a:rPr>
              <a:t>-T DMSO vs </a:t>
            </a:r>
            <a:r>
              <a:rPr lang="en-US" sz="1125" b="1" dirty="0" err="1">
                <a:latin typeface="BISansOpti"/>
              </a:rPr>
              <a:t>iSCAR</a:t>
            </a:r>
            <a:r>
              <a:rPr lang="en-US" sz="1125" b="1" dirty="0">
                <a:latin typeface="BISansOpti"/>
              </a:rPr>
              <a:t>-Ctrl DMSO</a:t>
            </a:r>
          </a:p>
          <a:p>
            <a:r>
              <a:rPr lang="en-US" sz="1125" dirty="0">
                <a:latin typeface="BISansOpti"/>
              </a:rPr>
              <a:t>204 upregulated and significant DEGs from </a:t>
            </a:r>
            <a:r>
              <a:rPr lang="en-US" sz="1125" dirty="0" err="1">
                <a:latin typeface="BISansOpti"/>
              </a:rPr>
              <a:t>iSCAR</a:t>
            </a:r>
            <a:r>
              <a:rPr lang="en-US" sz="1125" dirty="0">
                <a:latin typeface="BISansOpti"/>
              </a:rPr>
              <a:t>-P DMSO vs </a:t>
            </a:r>
            <a:r>
              <a:rPr lang="en-US" sz="1125" dirty="0" err="1">
                <a:latin typeface="BISansOpti"/>
              </a:rPr>
              <a:t>iSCAR</a:t>
            </a:r>
            <a:r>
              <a:rPr lang="en-US" sz="1125" dirty="0">
                <a:latin typeface="BISansOpti"/>
              </a:rPr>
              <a:t>-Ctrl DMSO unique to early scar formation, 164 upregulated and significant DEGs from </a:t>
            </a:r>
            <a:r>
              <a:rPr lang="en-US" sz="1125" dirty="0" err="1">
                <a:latin typeface="BISansOpti"/>
              </a:rPr>
              <a:t>iSCAR</a:t>
            </a:r>
            <a:r>
              <a:rPr lang="en-US" sz="1125" dirty="0">
                <a:latin typeface="BISansOpti"/>
              </a:rPr>
              <a:t>-T DMSO vs </a:t>
            </a:r>
            <a:r>
              <a:rPr lang="en-US" sz="1125" dirty="0" err="1">
                <a:latin typeface="BISansOpti"/>
              </a:rPr>
              <a:t>iSCAR</a:t>
            </a:r>
            <a:r>
              <a:rPr lang="en-US" sz="1125" dirty="0">
                <a:latin typeface="BISansOpti"/>
              </a:rPr>
              <a:t>-Ctrl DMSO unique to late scar formation, and 332 genes shared between the two comparisons. </a:t>
            </a:r>
          </a:p>
        </p:txBody>
      </p:sp>
    </p:spTree>
    <p:extLst>
      <p:ext uri="{BB962C8B-B14F-4D97-AF65-F5344CB8AC3E}">
        <p14:creationId xmlns:p14="http://schemas.microsoft.com/office/powerpoint/2010/main" val="9281041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3">
            <a:extLst>
              <a:ext uri="{FF2B5EF4-FFF2-40B4-BE49-F238E27FC236}">
                <a16:creationId xmlns:a16="http://schemas.microsoft.com/office/drawing/2014/main" id="{BDC9918F-E079-B448-B917-5302FFB85193}"/>
              </a:ext>
            </a:extLst>
          </p:cNvPr>
          <p:cNvSpPr txBox="1">
            <a:spLocks/>
          </p:cNvSpPr>
          <p:nvPr/>
        </p:nvSpPr>
        <p:spPr>
          <a:xfrm>
            <a:off x="193181" y="5218043"/>
            <a:ext cx="6306638" cy="494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125" b="1" dirty="0">
                <a:latin typeface="BISansOpti"/>
              </a:rPr>
              <a:t>Supp Table 4. </a:t>
            </a:r>
            <a:r>
              <a:rPr lang="en-US" sz="1125" b="1" dirty="0" err="1">
                <a:latin typeface="BISansOpti"/>
              </a:rPr>
              <a:t>iSCAR</a:t>
            </a:r>
            <a:r>
              <a:rPr lang="en-US" sz="1125" b="1" dirty="0">
                <a:latin typeface="BISansOpti"/>
              </a:rPr>
              <a:t>-P DMSO and </a:t>
            </a:r>
            <a:r>
              <a:rPr lang="en-US" sz="1125" b="1" dirty="0" err="1">
                <a:latin typeface="BISansOpti"/>
              </a:rPr>
              <a:t>iSCAR</a:t>
            </a:r>
            <a:r>
              <a:rPr lang="en-US" sz="1125" b="1" dirty="0">
                <a:latin typeface="BISansOpti"/>
              </a:rPr>
              <a:t>-T DMSO direct comparison </a:t>
            </a:r>
          </a:p>
          <a:p>
            <a:r>
              <a:rPr lang="en-US" sz="1125" dirty="0">
                <a:latin typeface="BISansOpti"/>
              </a:rPr>
              <a:t>51 upregulated and significant DEGs in </a:t>
            </a:r>
            <a:r>
              <a:rPr lang="en-US" sz="1125" dirty="0" err="1">
                <a:latin typeface="BISansOpti"/>
              </a:rPr>
              <a:t>iSCAR</a:t>
            </a:r>
            <a:r>
              <a:rPr lang="en-US" sz="1125" dirty="0">
                <a:latin typeface="BISansOpti"/>
              </a:rPr>
              <a:t>-P DMSO vs </a:t>
            </a:r>
            <a:r>
              <a:rPr lang="en-US" sz="1125" dirty="0" err="1">
                <a:latin typeface="BISansOpti"/>
              </a:rPr>
              <a:t>iSCAR</a:t>
            </a:r>
            <a:r>
              <a:rPr lang="en-US" sz="1125" dirty="0">
                <a:latin typeface="BISansOpti"/>
              </a:rPr>
              <a:t>-T DMSO representing early scar formation. 53 upregulated and significant DEGs in </a:t>
            </a:r>
            <a:r>
              <a:rPr lang="en-US" sz="1125" dirty="0" err="1">
                <a:latin typeface="BISansOpti"/>
              </a:rPr>
              <a:t>iSCAR</a:t>
            </a:r>
            <a:r>
              <a:rPr lang="en-US" sz="1125" dirty="0">
                <a:latin typeface="BISansOpti"/>
              </a:rPr>
              <a:t>-T DMSO vs </a:t>
            </a:r>
            <a:r>
              <a:rPr lang="en-US" sz="1125" dirty="0" err="1">
                <a:latin typeface="BISansOpti"/>
              </a:rPr>
              <a:t>iSCAR</a:t>
            </a:r>
            <a:r>
              <a:rPr lang="en-US" sz="1125" dirty="0">
                <a:latin typeface="BISansOpti"/>
              </a:rPr>
              <a:t>-P DMSO representing late scar formation.  </a:t>
            </a:r>
          </a:p>
          <a:p>
            <a:endParaRPr lang="en-US" sz="1125" b="1" dirty="0">
              <a:latin typeface="BISansOpti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DC7FFB8B-2BB7-DB46-8CC6-B685B453260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1820178"/>
              </p:ext>
            </p:extLst>
          </p:nvPr>
        </p:nvGraphicFramePr>
        <p:xfrm>
          <a:off x="193181" y="3069411"/>
          <a:ext cx="3660219" cy="20292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55219">
                  <a:extLst>
                    <a:ext uri="{9D8B030D-6E8A-4147-A177-3AD203B41FA5}">
                      <a16:colId xmlns:a16="http://schemas.microsoft.com/office/drawing/2014/main" val="55028468"/>
                    </a:ext>
                  </a:extLst>
                </a:gridCol>
                <a:gridCol w="1905000">
                  <a:extLst>
                    <a:ext uri="{9D8B030D-6E8A-4147-A177-3AD203B41FA5}">
                      <a16:colId xmlns:a16="http://schemas.microsoft.com/office/drawing/2014/main" val="4141592624"/>
                    </a:ext>
                  </a:extLst>
                </a:gridCol>
              </a:tblGrid>
              <a:tr h="244673"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800" dirty="0">
                          <a:solidFill>
                            <a:schemeClr val="tx1"/>
                          </a:solidFill>
                          <a:effectLst/>
                        </a:rPr>
                        <a:t>Upregulated in </a:t>
                      </a:r>
                      <a:r>
                        <a:rPr lang="en-US" sz="800" dirty="0" err="1">
                          <a:solidFill>
                            <a:schemeClr val="tx1"/>
                          </a:solidFill>
                          <a:effectLst/>
                        </a:rPr>
                        <a:t>iSCAR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  <a:effectLst/>
                        </a:rPr>
                        <a:t>-P DMSO vs </a:t>
                      </a:r>
                      <a:r>
                        <a:rPr lang="en-US" sz="800" dirty="0" err="1">
                          <a:solidFill>
                            <a:schemeClr val="tx1"/>
                          </a:solidFill>
                          <a:effectLst/>
                        </a:rPr>
                        <a:t>iSCAR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  <a:effectLst/>
                        </a:rPr>
                        <a:t>-T DMSO</a:t>
                      </a:r>
                      <a:endParaRPr lang="en-US" sz="800" b="1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51435" marR="51435" marT="25718" marB="25718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800" dirty="0">
                          <a:solidFill>
                            <a:schemeClr val="tx1"/>
                          </a:solidFill>
                          <a:effectLst/>
                        </a:rPr>
                        <a:t>Upregulated in </a:t>
                      </a:r>
                      <a:r>
                        <a:rPr lang="en-US" sz="800" dirty="0" err="1">
                          <a:solidFill>
                            <a:schemeClr val="tx1"/>
                          </a:solidFill>
                          <a:effectLst/>
                        </a:rPr>
                        <a:t>iSCAR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  <a:effectLst/>
                        </a:rPr>
                        <a:t>-T DMSO vs </a:t>
                      </a:r>
                      <a:r>
                        <a:rPr lang="en-US" sz="800" dirty="0" err="1">
                          <a:solidFill>
                            <a:schemeClr val="tx1"/>
                          </a:solidFill>
                          <a:effectLst/>
                        </a:rPr>
                        <a:t>iSCAR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  <a:effectLst/>
                        </a:rPr>
                        <a:t>-P DMSO</a:t>
                      </a:r>
                      <a:endParaRPr lang="en-US" sz="800" b="1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51435" marR="51435" marT="25718" marB="2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64871229"/>
                  </a:ext>
                </a:extLst>
              </a:tr>
              <a:tr h="1733988">
                <a:tc>
                  <a:txBody>
                    <a:bodyPr/>
                    <a:lstStyle/>
                    <a:p>
                      <a:pPr marL="0" marR="0" lvl="0" indent="0" algn="just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" dirty="0"/>
                        <a:t>HSPB6, SLC2A3, SEMA3A, PGK1, SRPX2, NDRG1, BNIP3L, WSB1, ALDOC, MDK, ENO2, VEGFA, LOX, </a:t>
                      </a:r>
                      <a:r>
                        <a:rPr lang="en-US" sz="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ARRDC3, ST8SIA4, FAM162A, PFKFB4, KDM3A, MXI1, TGFBI, P4HA1, PPDPF, GPCPD1, FBXL16, LIF, WARS1, ARRDC4, PPFIA4, VLDLR, DPYSL4, PDK1, HK2, AK4, VCAM1, ANKZF1, ZNF91, SLC43A2, ANGPTL4, DDIT4, GOLGA8A, BNIP3, VWA1, MTURN, C1S, ERO1A, OGA, RNA5SP298, SH3D21, SNORA11, PCDHGB7, TXNIP</a:t>
                      </a:r>
                    </a:p>
                    <a:p>
                      <a:pPr lvl="0" algn="just">
                        <a:buNone/>
                      </a:pPr>
                      <a:endParaRPr lang="en-US" sz="600" dirty="0"/>
                    </a:p>
                  </a:txBody>
                  <a:tcPr marL="51435" marR="51435" marT="25718" marB="25718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NCAPH2, ARNTL2, TLL1, LAMA3, PITX1, EZR, ABLIM1, RANGAP1, MYBL2, CXCL12, UBE2S, AREG, FOXM1, MCM3, DHCR24, PHF19, DUSP4, PKMYT1, HOXD10, PIMREG, CHI3L1, SORT1, TROAP, TCF19, ARHGAP29, FRAS1, LHX9, NCAM1, ADAM33, KCNE4, CLGN, NRG1, PKN3, HACD1, EXO1,     LMNB2, CDH4, KIF18B, H2AX, H1.0, S100A4, ENPP1, SLC5A3, SFMBT2, MAGEA12, C12orf75, MRPS6, HOXA10, H2BC17, H2AC12, UHRF1, H4C9, H2BC7 </a:t>
                      </a:r>
                    </a:p>
                    <a:p>
                      <a:pPr lvl="0" algn="l">
                        <a:buNone/>
                      </a:pPr>
                      <a:endParaRPr lang="en-US" sz="600" dirty="0"/>
                    </a:p>
                  </a:txBody>
                  <a:tcPr marL="51435" marR="51435" marT="25718" marB="2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chemeClr val="tx1"/>
                      </a:solidFill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1035915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335599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3">
            <a:extLst>
              <a:ext uri="{FF2B5EF4-FFF2-40B4-BE49-F238E27FC236}">
                <a16:creationId xmlns:a16="http://schemas.microsoft.com/office/drawing/2014/main" id="{FDEEFB05-F2AA-E54A-8D5B-166803F0E330}"/>
              </a:ext>
            </a:extLst>
          </p:cNvPr>
          <p:cNvSpPr txBox="1">
            <a:spLocks/>
          </p:cNvSpPr>
          <p:nvPr/>
        </p:nvSpPr>
        <p:spPr>
          <a:xfrm>
            <a:off x="0" y="5216198"/>
            <a:ext cx="6306638" cy="4154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125" b="1" dirty="0">
                <a:latin typeface="BISansOpti"/>
              </a:rPr>
              <a:t>Supp Table 5. Lead genes from early and late scar formation mapped to </a:t>
            </a:r>
            <a:r>
              <a:rPr lang="en-US" sz="1125" b="1" dirty="0" err="1">
                <a:latin typeface="BISansOpti"/>
              </a:rPr>
              <a:t>dSSc</a:t>
            </a:r>
            <a:endParaRPr lang="en-US" sz="1125" b="1" dirty="0">
              <a:latin typeface="BISansOpti"/>
            </a:endParaRPr>
          </a:p>
          <a:p>
            <a:r>
              <a:rPr lang="en-US" sz="1125" dirty="0">
                <a:latin typeface="BISansOpti"/>
              </a:rPr>
              <a:t>Lead genes from GSEA analysis showing positive and significant enrichment of </a:t>
            </a:r>
            <a:r>
              <a:rPr lang="en-US" sz="1125" dirty="0" err="1">
                <a:latin typeface="BISansOpti"/>
              </a:rPr>
              <a:t>dSSc</a:t>
            </a:r>
            <a:r>
              <a:rPr lang="en-US" sz="1125" dirty="0">
                <a:latin typeface="BISansOpti"/>
              </a:rPr>
              <a:t> genes in both early (adj. p-value=4.37E-15) and late (adj. p-value=1.06E-14) scar formation. 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F9BB02C3-CE07-3540-A1BC-104C41CAC8C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5817622"/>
              </p:ext>
            </p:extLst>
          </p:nvPr>
        </p:nvGraphicFramePr>
        <p:xfrm>
          <a:off x="143487" y="3237537"/>
          <a:ext cx="3650422" cy="19786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88965">
                  <a:extLst>
                    <a:ext uri="{9D8B030D-6E8A-4147-A177-3AD203B41FA5}">
                      <a16:colId xmlns:a16="http://schemas.microsoft.com/office/drawing/2014/main" val="2847571311"/>
                    </a:ext>
                  </a:extLst>
                </a:gridCol>
                <a:gridCol w="1861457">
                  <a:extLst>
                    <a:ext uri="{9D8B030D-6E8A-4147-A177-3AD203B41FA5}">
                      <a16:colId xmlns:a16="http://schemas.microsoft.com/office/drawing/2014/main" val="2327831213"/>
                    </a:ext>
                  </a:extLst>
                </a:gridCol>
              </a:tblGrid>
              <a:tr h="244673"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800" dirty="0" err="1">
                          <a:solidFill>
                            <a:schemeClr val="tx1"/>
                          </a:solidFill>
                          <a:effectLst/>
                        </a:rPr>
                        <a:t>dSSc_Early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  <a:effectLst/>
                        </a:rPr>
                        <a:t> scar formation</a:t>
                      </a:r>
                      <a:endParaRPr lang="en-US" sz="800" b="1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51435" marR="51435" marT="25718" marB="25718">
                    <a:lnL w="12700">
                      <a:solidFill>
                        <a:schemeClr val="tx1"/>
                      </a:solidFill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dirty="0" err="1">
                          <a:solidFill>
                            <a:schemeClr val="tx1"/>
                          </a:solidFill>
                          <a:effectLst/>
                        </a:rPr>
                        <a:t>dSSc_Late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  <a:effectLst/>
                        </a:rPr>
                        <a:t> scar formation</a:t>
                      </a:r>
                    </a:p>
                  </a:txBody>
                  <a:tcPr marL="51435" marR="51435" marT="25718" marB="2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2113078"/>
                  </a:ext>
                </a:extLst>
              </a:tr>
              <a:tr h="1733988">
                <a:tc>
                  <a:txBody>
                    <a:bodyPr/>
                    <a:lstStyle/>
                    <a:p>
                      <a:pPr marL="0" marR="0" lvl="0" indent="0" algn="just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SPN,SCG2,HMCN1,MMP11,LUM,IL6,C1QTNF6,SYNDIG1,CXCL1,COL15A1,ADAMTS9,TGFB3,A2M,C3,THBS4,TGM2,SPP1,COL14A1,SULF2,RGS16,G0S2,CMKLR1,GEM,P2RY14,AKR1B10,WFDC1,MMP9,IL4I1,CFI,MDK,IFITM1,IFI44,MMP1,MXRA5,RSPO3,C1S,CCN3,CXCL2,PGF,ANGPTL2,NGFR,HTRA3,MFAP2,CPZ,LY96,PTGDS,IGFBP3,ENPP2,SMIM3,PECAM1,TCIM,C1R,SERPINF1,IL1R1,KDR,ANGPT1,ANGPTL4,VWA1,SAMD11,CRLF1,IL21R,TSPAN11,SLCO2A1,UNC5B,CNTNAP2,SYT12,EDNRA,LDLRAD4,FGF7,MAN1C1,ARHGAP28,PIK3IP1,ARHGAP20,PTP4A3,DACT3,NR4A3,STON1,KIF26B,CEACAM1,IL33,GPC3,KYNU,CSGALNACT1,ACKR3,PLXNA4,LAMA4</a:t>
                      </a:r>
                      <a:endParaRPr lang="en-US" sz="600" dirty="0"/>
                    </a:p>
                  </a:txBody>
                  <a:tcPr marL="51435" marR="51435" marT="25718" marB="25718">
                    <a:lnL w="12700">
                      <a:solidFill>
                        <a:schemeClr val="tx1"/>
                      </a:solidFill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600" dirty="0">
                          <a:effectLst/>
                        </a:rPr>
                        <a:t>COMP,ASPN,CPXM1,SCG2,HMCN1,MMP11,LUM,KCNE4,ELN,SYNDIG1,CXCL1,COL15A1,ADAMTS9,TGFB3,A2M,C3,COL14A1,SULF2,RGS16,G0S2,CMKLR1,AKR1B10,WFDC1,ACAN,MMP9,IL4I1,IFITM1,IFI44,MMP1,MXRA5,C11orf96,RSPO3,C1S,CRISPLD2,CCN3,GGT5,CXCL2,PGF,ANGPTL2,GPR68,HTRA3,MFAP2,GUCY1B1,LAMA2,PLXDC1,COL8A2,ACVRL1,PECAM1,CTSS,C1R,SERPINF1,IL1R1,KDR,FGF13,ANGPT1,OLFML2B,SAMD11,CRLF1,PTN,TNFAIP6,IL21R,TSPAN11,SFMBT2,UNC5B,CNTNAP2,SYT12,EDNRA,LDLRAD4,FGF7,MAN1C1,ARHGAP28,MYO1D,ARHGAP20,MEOX2,DACT3,NR4A3,KIF26B,IL33,PTPRE,GPC3,KYNU,CSGALNACT1,ACKR3,HS3ST1,PLXNA4,LAMA4</a:t>
                      </a:r>
                      <a:br>
                        <a:rPr lang="en-US" sz="800" dirty="0"/>
                      </a:br>
                      <a:endParaRPr lang="en-US" sz="600" dirty="0"/>
                    </a:p>
                  </a:txBody>
                  <a:tcPr marL="51435" marR="51435" marT="25718" marB="2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chemeClr val="tx1"/>
                      </a:solidFill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4458709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379133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E3984DEC-CF83-4184-FFDB-3CF59049EC4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45236198"/>
              </p:ext>
            </p:extLst>
          </p:nvPr>
        </p:nvGraphicFramePr>
        <p:xfrm>
          <a:off x="195807" y="1484744"/>
          <a:ext cx="5915023" cy="72691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069436">
                  <a:extLst>
                    <a:ext uri="{9D8B030D-6E8A-4147-A177-3AD203B41FA5}">
                      <a16:colId xmlns:a16="http://schemas.microsoft.com/office/drawing/2014/main" val="369204525"/>
                    </a:ext>
                  </a:extLst>
                </a:gridCol>
                <a:gridCol w="1873730">
                  <a:extLst>
                    <a:ext uri="{9D8B030D-6E8A-4147-A177-3AD203B41FA5}">
                      <a16:colId xmlns:a16="http://schemas.microsoft.com/office/drawing/2014/main" val="621330107"/>
                    </a:ext>
                  </a:extLst>
                </a:gridCol>
                <a:gridCol w="1971857">
                  <a:extLst>
                    <a:ext uri="{9D8B030D-6E8A-4147-A177-3AD203B41FA5}">
                      <a16:colId xmlns:a16="http://schemas.microsoft.com/office/drawing/2014/main" val="1474900493"/>
                    </a:ext>
                  </a:extLst>
                </a:gridCol>
              </a:tblGrid>
              <a:tr h="154305">
                <a:tc>
                  <a:txBody>
                    <a:bodyPr/>
                    <a:lstStyle/>
                    <a:p>
                      <a:pPr algn="ctr"/>
                      <a:r>
                        <a:rPr lang="en-US" sz="800" dirty="0" err="1">
                          <a:solidFill>
                            <a:schemeClr val="tx1"/>
                          </a:solidFill>
                          <a:effectLst/>
                        </a:rPr>
                        <a:t>dSSc_Prevention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800" dirty="0" err="1">
                          <a:solidFill>
                            <a:schemeClr val="tx1"/>
                          </a:solidFill>
                          <a:effectLst/>
                        </a:rPr>
                        <a:t>Skin_Autotaxin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800" dirty="0" err="1">
                          <a:solidFill>
                            <a:schemeClr val="tx1"/>
                          </a:solidFill>
                          <a:effectLst/>
                        </a:rPr>
                        <a:t>Inhibitor_v_DMSO_DOWN</a:t>
                      </a:r>
                      <a:endParaRPr lang="en-US" sz="8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38576" marR="38576" marT="0" marB="0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solidFill>
                            <a:schemeClr val="tx1"/>
                          </a:solidFill>
                          <a:effectLst/>
                        </a:rPr>
                        <a:t>Shared between </a:t>
                      </a:r>
                      <a:r>
                        <a:rPr lang="en-US" sz="800" dirty="0" err="1">
                          <a:solidFill>
                            <a:schemeClr val="tx1"/>
                          </a:solidFill>
                          <a:effectLst/>
                        </a:rPr>
                        <a:t>dSSc_Therapeutic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  <a:effectLst/>
                        </a:rPr>
                        <a:t> and </a:t>
                      </a:r>
                      <a:r>
                        <a:rPr lang="en-US" sz="800" dirty="0" err="1">
                          <a:solidFill>
                            <a:schemeClr val="tx1"/>
                          </a:solidFill>
                          <a:effectLst/>
                        </a:rPr>
                        <a:t>dSSc_Prevention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800" dirty="0" err="1">
                          <a:solidFill>
                            <a:schemeClr val="tx1"/>
                          </a:solidFill>
                          <a:effectLst/>
                        </a:rPr>
                        <a:t>Skin_Autotaxin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800" dirty="0" err="1">
                          <a:solidFill>
                            <a:schemeClr val="tx1"/>
                          </a:solidFill>
                          <a:effectLst/>
                        </a:rPr>
                        <a:t>Inhibitor_v_DMSO_DOWN</a:t>
                      </a:r>
                      <a:endParaRPr lang="en-US" sz="8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38576" marR="3857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 err="1">
                          <a:solidFill>
                            <a:schemeClr val="tx1"/>
                          </a:solidFill>
                          <a:effectLst/>
                        </a:rPr>
                        <a:t>dSSc_Therapeutic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800" dirty="0" err="1">
                          <a:solidFill>
                            <a:schemeClr val="tx1"/>
                          </a:solidFill>
                          <a:effectLst/>
                        </a:rPr>
                        <a:t>Skin_Autotaxin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800" dirty="0" err="1">
                          <a:solidFill>
                            <a:schemeClr val="tx1"/>
                          </a:solidFill>
                          <a:effectLst/>
                        </a:rPr>
                        <a:t>Inhibitor_v_DMSO_DOWN</a:t>
                      </a:r>
                      <a:endParaRPr lang="en-US" sz="8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38576" marR="38576" marT="0" marB="0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98788385"/>
                  </a:ext>
                </a:extLst>
              </a:tr>
              <a:tr h="36115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500" b="0" dirty="0">
                          <a:solidFill>
                            <a:schemeClr val="tx1"/>
                          </a:solidFill>
                          <a:effectLst/>
                        </a:rPr>
                        <a:t>SYNDIG1, C2, AKR1B10, STARD8, SLC1A3, MMP9, CFB, SPRY4, PLXDC1, STEAP1, PTPRB, KALRN, ARHGAP20, MEOX2, RHOH, MPZL2, MGAT4A, HIP1, ENPP1, PBX1</a:t>
                      </a:r>
                      <a:endParaRPr lang="en-US" sz="600" b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38576" marR="38576" marT="0" marB="0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500" b="0">
                          <a:solidFill>
                            <a:schemeClr val="tx1"/>
                          </a:solidFill>
                          <a:effectLst/>
                        </a:rPr>
                        <a:t>MMP11, GEM, PECAM1, SYT12</a:t>
                      </a:r>
                      <a:endParaRPr lang="en-US" sz="600" b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endParaRPr lang="en-US" sz="600" b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38576" marR="3857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500" b="0" dirty="0">
                          <a:solidFill>
                            <a:schemeClr val="tx1"/>
                          </a:solidFill>
                          <a:effectLst/>
                        </a:rPr>
                        <a:t>TNC, HMCN1, COL6A3, TGFB3, A2M, C3, COL1A1, G0S2, CMKLR1, LHFPL2, COL1A2, SH3TC1, ANGPTL2, P2RY6, MFAP2, FGF18, PMEPA1, IGFBP3, COL3A1, DACT1, SLC7A7, FAM20C, COL16A1, ANGPTL4, IL27RA, SAMD11, PDGFRB, CRLF1, TGFB1, TSPAN11, EDNRA</a:t>
                      </a:r>
                      <a:endParaRPr lang="en-US" sz="600" b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38576" marR="38576" marT="0" marB="0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66036823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359ECAFE-365A-126F-9EA2-718E9DA45ABA}"/>
              </a:ext>
            </a:extLst>
          </p:cNvPr>
          <p:cNvSpPr txBox="1"/>
          <p:nvPr/>
        </p:nvSpPr>
        <p:spPr>
          <a:xfrm>
            <a:off x="2657475" y="5967413"/>
            <a:ext cx="1543050" cy="20781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51435" tIns="25718" rIns="51435" bIns="25718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en-US" sz="1013"/>
          </a:p>
        </p:txBody>
      </p:sp>
      <p:sp>
        <p:nvSpPr>
          <p:cNvPr id="8" name="Title 3">
            <a:extLst>
              <a:ext uri="{FF2B5EF4-FFF2-40B4-BE49-F238E27FC236}">
                <a16:creationId xmlns:a16="http://schemas.microsoft.com/office/drawing/2014/main" id="{69091D62-13AD-A445-8A28-3F5761F05ADB}"/>
              </a:ext>
            </a:extLst>
          </p:cNvPr>
          <p:cNvSpPr txBox="1">
            <a:spLocks/>
          </p:cNvSpPr>
          <p:nvPr/>
        </p:nvSpPr>
        <p:spPr>
          <a:xfrm>
            <a:off x="-1" y="2211657"/>
            <a:ext cx="6569765" cy="4154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125" b="1" dirty="0">
                <a:latin typeface="BISansOpti"/>
              </a:rPr>
              <a:t>Supp Table 6. Lead genes from </a:t>
            </a:r>
            <a:r>
              <a:rPr lang="en-US" sz="1125" b="1" dirty="0" err="1">
                <a:latin typeface="BISansOpti"/>
              </a:rPr>
              <a:t>Autotaxin</a:t>
            </a:r>
            <a:r>
              <a:rPr lang="en-US" sz="1125" b="1" dirty="0">
                <a:latin typeface="BISansOpti"/>
              </a:rPr>
              <a:t> inhibitor early and late scar formation mapped to </a:t>
            </a:r>
            <a:r>
              <a:rPr lang="en-US" sz="1125" b="1" dirty="0" err="1">
                <a:latin typeface="BISansOpti"/>
              </a:rPr>
              <a:t>dSSc</a:t>
            </a:r>
            <a:endParaRPr lang="en-US" sz="1125" b="1" dirty="0">
              <a:latin typeface="BISansOpti"/>
            </a:endParaRPr>
          </a:p>
          <a:p>
            <a:r>
              <a:rPr lang="en-US" sz="1125" dirty="0">
                <a:latin typeface="BISansOpti"/>
              </a:rPr>
              <a:t>Lead genes from GSEA analysis showing </a:t>
            </a:r>
            <a:r>
              <a:rPr lang="en-US" sz="1125" dirty="0" err="1">
                <a:latin typeface="BISansOpti"/>
              </a:rPr>
              <a:t>iSCAR-P_autotaxin</a:t>
            </a:r>
            <a:r>
              <a:rPr lang="en-US" sz="1125" dirty="0">
                <a:latin typeface="BISansOpti"/>
              </a:rPr>
              <a:t> inhibitor enrichment in </a:t>
            </a:r>
            <a:r>
              <a:rPr lang="en-US" sz="1125" dirty="0" err="1">
                <a:latin typeface="BISansOpti"/>
              </a:rPr>
              <a:t>dSSc</a:t>
            </a:r>
            <a:r>
              <a:rPr lang="en-US" sz="1125" dirty="0">
                <a:latin typeface="BISansOpti"/>
              </a:rPr>
              <a:t> (not significant) and  </a:t>
            </a:r>
            <a:r>
              <a:rPr lang="en-US" sz="1125" dirty="0" err="1">
                <a:latin typeface="BISansOpti"/>
              </a:rPr>
              <a:t>iSCAR-T_autotaxin</a:t>
            </a:r>
            <a:r>
              <a:rPr lang="en-US" sz="1125" dirty="0">
                <a:latin typeface="BISansOpti"/>
              </a:rPr>
              <a:t> inhibitor enrichment in </a:t>
            </a:r>
            <a:r>
              <a:rPr lang="en-US" sz="1125" dirty="0" err="1">
                <a:latin typeface="BISansOpti"/>
              </a:rPr>
              <a:t>dSSc</a:t>
            </a:r>
            <a:r>
              <a:rPr lang="en-US" sz="1125" dirty="0">
                <a:latin typeface="BISansOpti"/>
              </a:rPr>
              <a:t> (NES=2.1465, FDR q-</a:t>
            </a:r>
            <a:r>
              <a:rPr lang="en-US" sz="1125" dirty="0" err="1">
                <a:latin typeface="BISansOpti"/>
              </a:rPr>
              <a:t>val</a:t>
            </a:r>
            <a:r>
              <a:rPr lang="en-US" sz="1125" dirty="0">
                <a:latin typeface="BISansOpti"/>
              </a:rPr>
              <a:t>=0), and genes shared between the two enrichment studies   </a:t>
            </a:r>
          </a:p>
        </p:txBody>
      </p:sp>
    </p:spTree>
    <p:extLst>
      <p:ext uri="{BB962C8B-B14F-4D97-AF65-F5344CB8AC3E}">
        <p14:creationId xmlns:p14="http://schemas.microsoft.com/office/powerpoint/2010/main" val="20742664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59ECAFE-365A-126F-9EA2-718E9DA45ABA}"/>
              </a:ext>
            </a:extLst>
          </p:cNvPr>
          <p:cNvSpPr txBox="1"/>
          <p:nvPr/>
        </p:nvSpPr>
        <p:spPr>
          <a:xfrm>
            <a:off x="2657475" y="5967413"/>
            <a:ext cx="1543050" cy="20781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51435" tIns="25718" rIns="51435" bIns="25718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en-US" sz="1013"/>
          </a:p>
        </p:txBody>
      </p:sp>
      <p:sp>
        <p:nvSpPr>
          <p:cNvPr id="9" name="Title 3">
            <a:extLst>
              <a:ext uri="{FF2B5EF4-FFF2-40B4-BE49-F238E27FC236}">
                <a16:creationId xmlns:a16="http://schemas.microsoft.com/office/drawing/2014/main" id="{382B8757-146F-1741-8298-AE19E5BEBF95}"/>
              </a:ext>
            </a:extLst>
          </p:cNvPr>
          <p:cNvSpPr txBox="1">
            <a:spLocks/>
          </p:cNvSpPr>
          <p:nvPr/>
        </p:nvSpPr>
        <p:spPr>
          <a:xfrm>
            <a:off x="116293" y="3220884"/>
            <a:ext cx="6306638" cy="4154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125" b="1" dirty="0">
                <a:latin typeface="BISansOpti"/>
              </a:rPr>
              <a:t>Supp Table 7. Lead genes from EX00015097 early and late scar formation mapped to </a:t>
            </a:r>
            <a:r>
              <a:rPr lang="en-US" sz="1125" b="1" dirty="0" err="1">
                <a:latin typeface="BISansOpti"/>
              </a:rPr>
              <a:t>dSSc</a:t>
            </a:r>
            <a:endParaRPr lang="en-US" sz="1125" b="1" dirty="0">
              <a:latin typeface="BISansOpti"/>
            </a:endParaRPr>
          </a:p>
          <a:p>
            <a:r>
              <a:rPr lang="en-US" sz="1125" dirty="0">
                <a:latin typeface="BISansOpti"/>
              </a:rPr>
              <a:t>Lead genes from GSEA analysis showing iSCAR-P_EX00015097 enrichment in </a:t>
            </a:r>
            <a:r>
              <a:rPr lang="en-US" sz="1125" dirty="0" err="1">
                <a:latin typeface="BISansOpti"/>
              </a:rPr>
              <a:t>dSSc</a:t>
            </a:r>
            <a:r>
              <a:rPr lang="en-US" sz="1125" dirty="0">
                <a:latin typeface="BISansOpti"/>
              </a:rPr>
              <a:t> (NES=1.8449, FDR q-</a:t>
            </a:r>
            <a:r>
              <a:rPr lang="en-US" sz="1125" dirty="0" err="1">
                <a:latin typeface="BISansOpti"/>
              </a:rPr>
              <a:t>val</a:t>
            </a:r>
            <a:r>
              <a:rPr lang="en-US" sz="1125" dirty="0">
                <a:latin typeface="BISansOpti"/>
              </a:rPr>
              <a:t>=0.004015) and  iSCAR-T_EX00015097 enrichment in </a:t>
            </a:r>
            <a:r>
              <a:rPr lang="en-US" sz="1125" dirty="0" err="1">
                <a:latin typeface="BISansOpti"/>
              </a:rPr>
              <a:t>dSSc</a:t>
            </a:r>
            <a:r>
              <a:rPr lang="en-US" sz="1125" dirty="0">
                <a:latin typeface="BISansOpti"/>
              </a:rPr>
              <a:t> (NES=1.8685, FDR q-</a:t>
            </a:r>
            <a:r>
              <a:rPr lang="en-US" sz="1125" dirty="0" err="1">
                <a:latin typeface="BISansOpti"/>
              </a:rPr>
              <a:t>val</a:t>
            </a:r>
            <a:r>
              <a:rPr lang="en-US" sz="1125" dirty="0">
                <a:latin typeface="BISansOpti"/>
              </a:rPr>
              <a:t>=0.00169), and genes shared between the two enrichment studies   </a:t>
            </a:r>
          </a:p>
          <a:p>
            <a:endParaRPr lang="en-US" sz="1125" b="1" dirty="0">
              <a:latin typeface="BISansOpti"/>
            </a:endParaRPr>
          </a:p>
        </p:txBody>
      </p:sp>
      <p:graphicFrame>
        <p:nvGraphicFramePr>
          <p:cNvPr id="10" name="Content Placeholder 4">
            <a:extLst>
              <a:ext uri="{FF2B5EF4-FFF2-40B4-BE49-F238E27FC236}">
                <a16:creationId xmlns:a16="http://schemas.microsoft.com/office/drawing/2014/main" id="{67AEEF78-AC11-B24F-B069-070EFB1730A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71443132"/>
              </p:ext>
            </p:extLst>
          </p:nvPr>
        </p:nvGraphicFramePr>
        <p:xfrm>
          <a:off x="116293" y="1762461"/>
          <a:ext cx="5915024" cy="137802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872086">
                  <a:extLst>
                    <a:ext uri="{9D8B030D-6E8A-4147-A177-3AD203B41FA5}">
                      <a16:colId xmlns:a16="http://schemas.microsoft.com/office/drawing/2014/main" val="600563211"/>
                    </a:ext>
                  </a:extLst>
                </a:gridCol>
                <a:gridCol w="2170852">
                  <a:extLst>
                    <a:ext uri="{9D8B030D-6E8A-4147-A177-3AD203B41FA5}">
                      <a16:colId xmlns:a16="http://schemas.microsoft.com/office/drawing/2014/main" val="1882571188"/>
                    </a:ext>
                  </a:extLst>
                </a:gridCol>
                <a:gridCol w="1872086">
                  <a:extLst>
                    <a:ext uri="{9D8B030D-6E8A-4147-A177-3AD203B41FA5}">
                      <a16:colId xmlns:a16="http://schemas.microsoft.com/office/drawing/2014/main" val="3900752538"/>
                    </a:ext>
                  </a:extLst>
                </a:gridCol>
              </a:tblGrid>
              <a:tr h="154305">
                <a:tc>
                  <a:txBody>
                    <a:bodyPr/>
                    <a:lstStyle/>
                    <a:p>
                      <a:pPr algn="ctr"/>
                      <a:r>
                        <a:rPr lang="en-US" sz="800" dirty="0" err="1">
                          <a:solidFill>
                            <a:schemeClr val="tx1"/>
                          </a:solidFill>
                          <a:effectLst/>
                        </a:rPr>
                        <a:t>dSSc_Prevention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  <a:effectLst/>
                        </a:rPr>
                        <a:t> Skin_EX00015097_v_DMSO_DOWN</a:t>
                      </a:r>
                    </a:p>
                  </a:txBody>
                  <a:tcPr marL="38576" marR="38576" marT="0" marB="0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solidFill>
                            <a:schemeClr val="tx1"/>
                          </a:solidFill>
                          <a:effectLst/>
                        </a:rPr>
                        <a:t>Shared between </a:t>
                      </a:r>
                      <a:r>
                        <a:rPr lang="en-US" sz="800" dirty="0" err="1">
                          <a:solidFill>
                            <a:schemeClr val="tx1"/>
                          </a:solidFill>
                          <a:effectLst/>
                        </a:rPr>
                        <a:t>dSSc_Therapeutic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  <a:effectLst/>
                        </a:rPr>
                        <a:t> and </a:t>
                      </a:r>
                      <a:r>
                        <a:rPr lang="en-US" sz="800" dirty="0" err="1">
                          <a:solidFill>
                            <a:schemeClr val="tx1"/>
                          </a:solidFill>
                          <a:effectLst/>
                        </a:rPr>
                        <a:t>dSSc_Prevention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  <a:effectLst/>
                        </a:rPr>
                        <a:t> Skin_EX00015097_v_DMSO_DOWN</a:t>
                      </a:r>
                    </a:p>
                  </a:txBody>
                  <a:tcPr marL="38576" marR="3857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 err="1">
                          <a:solidFill>
                            <a:schemeClr val="tx1"/>
                          </a:solidFill>
                          <a:effectLst/>
                        </a:rPr>
                        <a:t>dSSc_Therapeutic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  <a:effectLst/>
                        </a:rPr>
                        <a:t> Skin_EX00015097_v_DMSO_DOWN</a:t>
                      </a:r>
                    </a:p>
                  </a:txBody>
                  <a:tcPr marL="38576" marR="38576" marT="0" marB="0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93247327"/>
                  </a:ext>
                </a:extLst>
              </a:tr>
              <a:tr h="101226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500" dirty="0">
                          <a:solidFill>
                            <a:schemeClr val="tx1"/>
                          </a:solidFill>
                          <a:effectLst/>
                        </a:rPr>
                        <a:t>NID2, SYNDIG1, THBS4, C2, COL14A1, NRP2, C7, AKR1B10, STARD8, CD53, MMP9, ADAMTS4, C1QTNF3, RSPO3, GGT5, EMID1, FERMT3, CPZ, PLXDC1, MMP2, COL3A1, COL8A2, FLRT2, HPR, NRP1, CSF1R, HTRA1, ROR2, FGF13, ANGPT1, GLT8D2, CRLF1, HGF, PDE4B, IL21R, LDLRAD4, KALRN, TRANK1, ANTXR1, ARHGAP28, INPP5D, ARHGAP20, PTP4A3, RHOH, CEACAM1</a:t>
                      </a:r>
                      <a:endParaRPr lang="en-US" sz="6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38576" marR="38576" marT="0" marB="0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500">
                          <a:solidFill>
                            <a:schemeClr val="tx1"/>
                          </a:solidFill>
                          <a:effectLst/>
                        </a:rPr>
                        <a:t>CPXM1, SCG2, TNC, HMCN1, MMP11, COL6A3, CDH11, C1QTNF6, TGFB3, SULF2, GEM, EMILIN1, VWCE, C1S, ANGPTL2, HTRA3, MFAP2, TRIB2, ENPP2, PECAM1, SERPINF1, SAMD11, PDGFRB, PLEKHA4, TSPAN11, UNC5B, SYT12, EDNRA, UBA7, ZCCHC24, DACT3, STON1, KIF26B  </a:t>
                      </a:r>
                      <a:endParaRPr lang="en-US" sz="60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38576" marR="3857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500" dirty="0">
                          <a:solidFill>
                            <a:schemeClr val="tx1"/>
                          </a:solidFill>
                          <a:effectLst/>
                        </a:rPr>
                        <a:t>ADAMTS9, C3, TGM2, RGS16, CMKLR1, LHFPL2, RAB31, COL1A2, LAMB1, MXRA5, MXRA8, C11orf96, RASSF4, CRISPLD2, SEMA6B, SH3TC1, PCOLCE, TMEM88, SLC6A6, PLTP, PLPP4, GXYLT2, VASH1, VAT1L, FGF18, LAMA2, KIAA1217, PMEPA1, IGFBP3, DACT1, ACVRL1, SLC7A7, PTK7, FAM20C, C1R, BCL3, IL1R1, COL16A1, MEF2C, ST6GAL1, TGFB1, BTN3A1, PDZRN3, SOD2, DUSP6, CD4, C1orf54, GLI1, PIK3IP1, CASC15, MYO1G, NR4A3, CXCR3, SLC2A10, C1RL, ARHGEF3, CSGALNACT1, SRPX2, ARHGEF40, ACKR3, ZNF423, LAMA4, BHLHE40, ATXN1, TCF4, RASL12, PHLDA1, SNED1, HIP1, BAHCC1, PBX1, TRO, MOB3C, PRICKLE2, DNMT3A, GPC6, ETV1, LDB2, IER5L, ZNF521, KANK2, DCHS1, MIAT, COL5A3, MYOZ3, MDFI, SLC43A1, C1QTNF1, SETBP1, ARRB1, ADGRL1, ABCA1, SOX4</a:t>
                      </a:r>
                      <a:endParaRPr lang="en-US" sz="6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38576" marR="38576" marT="0" marB="0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60237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74301746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01D8A0C891A084D98B71F43833F39D1" ma:contentTypeVersion="13" ma:contentTypeDescription="Create a new document." ma:contentTypeScope="" ma:versionID="3dac99be9cb0821e77859cd0fd49e20d">
  <xsd:schema xmlns:xsd="http://www.w3.org/2001/XMLSchema" xmlns:xs="http://www.w3.org/2001/XMLSchema" xmlns:p="http://schemas.microsoft.com/office/2006/metadata/properties" xmlns:ns2="b1fb0373-30d0-419a-b515-bf027f7aeae3" xmlns:ns3="e47812bf-c8f0-415c-9dc6-756594725798" xmlns:ns4="996a141d-96d5-4492-8074-88a1f821c103" targetNamespace="http://schemas.microsoft.com/office/2006/metadata/properties" ma:root="true" ma:fieldsID="5a2103eb46e04a6d3be0d2268d8d7224" ns2:_="" ns3:_="" ns4:_="">
    <xsd:import namespace="b1fb0373-30d0-419a-b515-bf027f7aeae3"/>
    <xsd:import namespace="e47812bf-c8f0-415c-9dc6-756594725798"/>
    <xsd:import namespace="996a141d-96d5-4492-8074-88a1f821c10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4:SharedWithUsers" minOccurs="0"/>
                <xsd:element ref="ns4:SharedWithDetail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1fb0373-30d0-419a-b515-bf027f7aeae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798f3110-b2b7-48bc-b5f0-a137367be0c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19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47812bf-c8f0-415c-9dc6-756594725798" elementFormDefault="qualified">
    <xsd:import namespace="http://schemas.microsoft.com/office/2006/documentManagement/types"/>
    <xsd:import namespace="http://schemas.microsoft.com/office/infopath/2007/PartnerControls"/>
    <xsd:element name="TaxCatchAll" ma:index="16" nillable="true" ma:displayName="Taxonomy Catch All Column" ma:hidden="true" ma:list="{12f76b95-862f-49ef-b2dc-8ab778534cc9}" ma:internalName="TaxCatchAll" ma:showField="CatchAllData" ma:web="996a141d-96d5-4492-8074-88a1f821c10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96a141d-96d5-4492-8074-88a1f821c103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b1fb0373-30d0-419a-b515-bf027f7aeae3">
      <Terms xmlns="http://schemas.microsoft.com/office/infopath/2007/PartnerControls"/>
    </lcf76f155ced4ddcb4097134ff3c332f>
    <TaxCatchAll xmlns="e47812bf-c8f0-415c-9dc6-756594725798" xsi:nil="true"/>
  </documentManagement>
</p:properties>
</file>

<file path=customXml/itemProps1.xml><?xml version="1.0" encoding="utf-8"?>
<ds:datastoreItem xmlns:ds="http://schemas.openxmlformats.org/officeDocument/2006/customXml" ds:itemID="{BB089E16-675E-437C-B4DE-509733D9F42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1fb0373-30d0-419a-b515-bf027f7aeae3"/>
    <ds:schemaRef ds:uri="e47812bf-c8f0-415c-9dc6-756594725798"/>
    <ds:schemaRef ds:uri="996a141d-96d5-4492-8074-88a1f821c10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650DE6D-D7BA-42D9-8DDB-EA6F15F42B6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411E50E-C378-4FE3-8994-4FD93427B333}">
  <ds:schemaRefs>
    <ds:schemaRef ds:uri="http://www.w3.org/XML/1998/namespace"/>
    <ds:schemaRef ds:uri="http://purl.org/dc/elements/1.1/"/>
    <ds:schemaRef ds:uri="996a141d-96d5-4492-8074-88a1f821c103"/>
    <ds:schemaRef ds:uri="http://schemas.microsoft.com/office/2006/metadata/properties"/>
    <ds:schemaRef ds:uri="http://purl.org/dc/terms/"/>
    <ds:schemaRef ds:uri="e47812bf-c8f0-415c-9dc6-756594725798"/>
    <ds:schemaRef ds:uri="http://schemas.microsoft.com/office/2006/documentManagement/types"/>
    <ds:schemaRef ds:uri="http://schemas.openxmlformats.org/package/2006/metadata/core-properties"/>
    <ds:schemaRef ds:uri="http://schemas.microsoft.com/office/infopath/2007/PartnerControls"/>
    <ds:schemaRef ds:uri="b1fb0373-30d0-419a-b515-bf027f7aeae3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669</TotalTime>
  <Words>3710</Words>
  <Application>Microsoft Office PowerPoint</Application>
  <PresentationFormat>Widescreen</PresentationFormat>
  <Paragraphs>183</Paragraphs>
  <Slides>10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Arial</vt:lpstr>
      <vt:lpstr>BISansOpti</vt:lpstr>
      <vt:lpstr>Calibri</vt:lpstr>
      <vt:lpstr>Calibri Light</vt:lpstr>
      <vt:lpstr>1_Office Theme</vt:lpstr>
      <vt:lpstr>office theme</vt:lpstr>
      <vt:lpstr>Prism 9</vt:lpstr>
      <vt:lpstr>Supplementary Figures and Tables</vt:lpstr>
      <vt:lpstr>Supp Table 1. SSc studies used to create the SSc bulk RNA-seq compendium  12 publicly available SSc studies selected from both GEO and ArrayExpress data repositories used in creating the bulk RNA-seq SSc compendium. All the datasets are from microarray, with one exception of bulk RNA-seq data GSE130955.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Wang,Yifei (RES I+R) BIP-US-R</dc:creator>
  <cp:lastModifiedBy>Preethi Vijayaraj</cp:lastModifiedBy>
  <cp:revision>121</cp:revision>
  <cp:lastPrinted>2023-12-13T21:25:02Z</cp:lastPrinted>
  <dcterms:created xsi:type="dcterms:W3CDTF">2023-07-02T22:10:31Z</dcterms:created>
  <dcterms:modified xsi:type="dcterms:W3CDTF">2024-06-03T19:51:19Z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0x010100201D8A0C891A084D98B71F43833F39D1</vt:lpwstr>
  </property>
  <property fmtid="{D5CDD505-2E9C-101B-9397-08002B2CF9AE}" pid="3" name="MediaServiceImageTags">
    <vt:lpwstr/>
  </property>
</Properties>
</file>