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de-A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65" autoAdjust="0"/>
    <p:restoredTop sz="95574"/>
  </p:normalViewPr>
  <p:slideViewPr>
    <p:cSldViewPr snapToGrid="0" snapToObjects="1">
      <p:cViewPr varScale="1">
        <p:scale>
          <a:sx n="110" d="100"/>
          <a:sy n="110" d="100"/>
        </p:scale>
        <p:origin x="10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121B1-3C30-9549-9B18-2316E71EE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62C8952-3E53-1A48-9C94-9EEC730A9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BDD50A-054C-844F-9C57-D244B7800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62B544-19D3-6149-B20D-FDE2B7E6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0E4B9E-0A0E-0940-B524-B6E62B29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144026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AC37B-BAB5-C741-9A18-48594911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2454C0-5ECA-5E45-BA69-0637BFCB1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18AC9B-D323-C44B-92B7-B3B8CB43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27FBC8-310C-CA43-960C-499D78302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BCF41C-5D9B-AC49-BDEA-471B289A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95402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9C4E4-0360-E044-B3BA-48F52C18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EF87F5-505D-F148-92F4-564EF71B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727AF8-39B3-E541-9104-EF353943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50A60A-3D9D-D940-95CB-3A5C2119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E98079-AB90-0D4F-9291-4CD018ADD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425398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0AD07A-1D0A-EC47-8246-07D5562D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7730BF-5A85-C241-BB85-C38D165F5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F69544-D889-5A44-BC84-F2D09D136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281EEA-1DDB-9B44-B162-C0AEA459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9B4883-6994-7C43-8A67-1E10E9DB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2AD52C2-C5E2-6E48-B6A2-1C903C1B8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77117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6D610-6425-C440-A1B5-5A557987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42F052-EDAC-9A42-90F9-D7049115C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29BC02-73EE-3A45-A389-EE08E38B7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A8F92-2C49-8F44-A0C5-05F3D2930C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13AA6D3-8F67-784A-A447-80B772FCE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3D9B67-9628-2249-AC3C-341AC0617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0BE4BC-3FC5-0D4E-BF97-60499201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1E46005-068A-1247-8780-E5F8C879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142547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8E6DE7-A87A-4F45-A790-1C870E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064B4A-A269-8143-A037-6F6C57CDD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FF7509-8E22-7343-832E-77E84E6FC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B220D9-39CF-2A4A-84C3-466461C2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364988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83F710-9655-3545-99F5-BC5EDBAF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703355-F37B-C84B-B08A-CB78662B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2AC5A0-D78A-BC4B-BD8A-C442ACC4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396630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C0EED-0D97-4042-96DA-321C0944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419400-2045-0D48-B257-F0D50955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D33B5A-C2F0-BD48-995A-9EC5E6113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F64F05-8CAE-704F-A2C9-E181B5A6E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09BF223-7EAB-6A47-BD00-64B615518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0861403-EF6C-5A47-B898-FFA2806A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80137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BA5D09-1B63-964E-8DEA-5E8B38328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6383777-B101-024A-8AAA-71FA39E645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U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8F194A-5F3C-0F4D-A3A4-857622677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BAA338-18F6-BC49-AF28-E1D1B23F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C8D560-8AF6-6D48-8B6D-EE420D96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194C74-9E91-0147-BBDD-9BC50B58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94944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495B28-BA04-E74F-A756-D6254851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3119BBF-F7BD-4C47-A3A3-8EC8E56ED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0FAEBB-C13B-2A42-88A6-13720B0E1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C74391-600F-BB4B-A7FA-3FBDE958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50A77D-FC6F-0A44-AB3A-9849FCE9A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118555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DFB3A9F-1192-ED4B-A9C0-B19F6FB6E7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FD9F852-8908-A64C-9F25-BB70BF82C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A339E5-F132-004B-8D29-8D813B292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215BB1-973D-A84F-BF4B-E8038157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856E89-AB83-5042-B508-5CC7E3C6B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8270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0F7CEAD-BD21-8F4D-8307-48AB057C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AD7F2C3-D62E-5E4D-943C-30F704712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568183-0D44-0E49-A1B5-950D3BCA9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56EF2-589E-E741-B347-5CD5F7B914AD}" type="datetimeFigureOut">
              <a:rPr lang="de-AU" smtClean="0"/>
              <a:t>04/19/2021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46A078-03FE-B94A-9A04-95A284E5D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5078A5-C993-0A4C-B2D2-5922E6606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B7EEE-08C4-8042-B076-3E19F1314EE3}" type="slidenum">
              <a:rPr lang="de-AU" smtClean="0"/>
              <a:t>‹#›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02766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A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9.emf"/><Relationship Id="rId5" Type="http://schemas.openxmlformats.org/officeDocument/2006/relationships/image" Target="../media/image6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>
            <a:extLst>
              <a:ext uri="{FF2B5EF4-FFF2-40B4-BE49-F238E27FC236}">
                <a16:creationId xmlns:a16="http://schemas.microsoft.com/office/drawing/2014/main" id="{5FD2AAFF-1989-FA40-AC26-65F30F9307BA}"/>
              </a:ext>
            </a:extLst>
          </p:cNvPr>
          <p:cNvSpPr txBox="1"/>
          <p:nvPr/>
        </p:nvSpPr>
        <p:spPr>
          <a:xfrm>
            <a:off x="0" y="120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U" dirty="0"/>
              <a:t>A</a:t>
            </a:r>
          </a:p>
        </p:txBody>
      </p:sp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10701399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pic>
        <p:nvPicPr>
          <p:cNvPr id="14" name="Bild 3">
            <a:extLst>
              <a:ext uri="{FF2B5EF4-FFF2-40B4-BE49-F238E27FC236}">
                <a16:creationId xmlns:a16="http://schemas.microsoft.com/office/drawing/2014/main" id="{4F057AA8-2DC0-4BAF-BE01-CEDFEC9645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" t="9177" r="4388" b="46419"/>
          <a:stretch/>
        </p:blipFill>
        <p:spPr>
          <a:xfrm>
            <a:off x="486476" y="1480301"/>
            <a:ext cx="3657600" cy="1917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Bild 29">
            <a:extLst>
              <a:ext uri="{FF2B5EF4-FFF2-40B4-BE49-F238E27FC236}">
                <a16:creationId xmlns:a16="http://schemas.microsoft.com/office/drawing/2014/main" id="{63A9B0AD-648E-4D59-AD6B-D481116D82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 b="41424"/>
          <a:stretch/>
        </p:blipFill>
        <p:spPr>
          <a:xfrm>
            <a:off x="488271" y="3468650"/>
            <a:ext cx="3657600" cy="20054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feld 11">
            <a:extLst>
              <a:ext uri="{FF2B5EF4-FFF2-40B4-BE49-F238E27FC236}">
                <a16:creationId xmlns:a16="http://schemas.microsoft.com/office/drawing/2014/main" id="{4F62B67E-D183-4377-BE65-0C0F192D87DC}"/>
              </a:ext>
            </a:extLst>
          </p:cNvPr>
          <p:cNvSpPr txBox="1"/>
          <p:nvPr/>
        </p:nvSpPr>
        <p:spPr>
          <a:xfrm>
            <a:off x="4113972" y="4866434"/>
            <a:ext cx="795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14-3-3 </a:t>
            </a:r>
          </a:p>
          <a:p>
            <a:r>
              <a:rPr lang="de-DE" sz="1400" dirty="0"/>
              <a:t>(30 kDa)</a:t>
            </a:r>
          </a:p>
        </p:txBody>
      </p:sp>
      <p:sp>
        <p:nvSpPr>
          <p:cNvPr id="17" name="Textfeld 9">
            <a:extLst>
              <a:ext uri="{FF2B5EF4-FFF2-40B4-BE49-F238E27FC236}">
                <a16:creationId xmlns:a16="http://schemas.microsoft.com/office/drawing/2014/main" id="{146D6728-02AF-4CA9-A5E3-8216E8691D86}"/>
              </a:ext>
            </a:extLst>
          </p:cNvPr>
          <p:cNvSpPr txBox="1"/>
          <p:nvPr/>
        </p:nvSpPr>
        <p:spPr>
          <a:xfrm>
            <a:off x="4114543" y="2595667"/>
            <a:ext cx="795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UGCG </a:t>
            </a:r>
          </a:p>
          <a:p>
            <a:r>
              <a:rPr lang="de-DE" sz="1400" dirty="0"/>
              <a:t>(46 </a:t>
            </a:r>
            <a:r>
              <a:rPr lang="de-DE" sz="1400" dirty="0" err="1"/>
              <a:t>kDa</a:t>
            </a:r>
            <a:r>
              <a:rPr lang="de-DE" sz="1400" dirty="0"/>
              <a:t>)</a:t>
            </a:r>
          </a:p>
        </p:txBody>
      </p:sp>
      <p:sp>
        <p:nvSpPr>
          <p:cNvPr id="18" name="Textfeld 11">
            <a:extLst>
              <a:ext uri="{FF2B5EF4-FFF2-40B4-BE49-F238E27FC236}">
                <a16:creationId xmlns:a16="http://schemas.microsoft.com/office/drawing/2014/main" id="{F06B2AEA-B0FA-46FA-8633-3441DD19C69F}"/>
              </a:ext>
            </a:extLst>
          </p:cNvPr>
          <p:cNvSpPr txBox="1"/>
          <p:nvPr/>
        </p:nvSpPr>
        <p:spPr>
          <a:xfrm>
            <a:off x="106069" y="291687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36</a:t>
            </a:r>
          </a:p>
        </p:txBody>
      </p:sp>
      <p:sp>
        <p:nvSpPr>
          <p:cNvPr id="20" name="Textfeld 11">
            <a:extLst>
              <a:ext uri="{FF2B5EF4-FFF2-40B4-BE49-F238E27FC236}">
                <a16:creationId xmlns:a16="http://schemas.microsoft.com/office/drawing/2014/main" id="{B7AB0C79-4BCA-48E8-B5AB-9502A240057F}"/>
              </a:ext>
            </a:extLst>
          </p:cNvPr>
          <p:cNvSpPr txBox="1"/>
          <p:nvPr/>
        </p:nvSpPr>
        <p:spPr>
          <a:xfrm>
            <a:off x="106664" y="484136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36</a:t>
            </a:r>
          </a:p>
        </p:txBody>
      </p:sp>
      <p:sp>
        <p:nvSpPr>
          <p:cNvPr id="21" name="Textfeld 11">
            <a:extLst>
              <a:ext uri="{FF2B5EF4-FFF2-40B4-BE49-F238E27FC236}">
                <a16:creationId xmlns:a16="http://schemas.microsoft.com/office/drawing/2014/main" id="{CBB21DA6-9F0B-455A-8F95-8AE0F4E82811}"/>
              </a:ext>
            </a:extLst>
          </p:cNvPr>
          <p:cNvSpPr txBox="1"/>
          <p:nvPr/>
        </p:nvSpPr>
        <p:spPr>
          <a:xfrm>
            <a:off x="112644" y="240988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50</a:t>
            </a:r>
          </a:p>
        </p:txBody>
      </p:sp>
      <p:sp>
        <p:nvSpPr>
          <p:cNvPr id="22" name="Textfeld 11">
            <a:extLst>
              <a:ext uri="{FF2B5EF4-FFF2-40B4-BE49-F238E27FC236}">
                <a16:creationId xmlns:a16="http://schemas.microsoft.com/office/drawing/2014/main" id="{BD3EEAC3-3CE9-4489-8699-35B4AAC96AD6}"/>
              </a:ext>
            </a:extLst>
          </p:cNvPr>
          <p:cNvSpPr txBox="1"/>
          <p:nvPr/>
        </p:nvSpPr>
        <p:spPr>
          <a:xfrm>
            <a:off x="108502" y="431410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50</a:t>
            </a:r>
          </a:p>
        </p:txBody>
      </p:sp>
      <p:sp>
        <p:nvSpPr>
          <p:cNvPr id="23" name="Textfeld 9">
            <a:extLst>
              <a:ext uri="{FF2B5EF4-FFF2-40B4-BE49-F238E27FC236}">
                <a16:creationId xmlns:a16="http://schemas.microsoft.com/office/drawing/2014/main" id="{1D7EABE4-C356-4926-BB1E-CFC150A59BC8}"/>
              </a:ext>
            </a:extLst>
          </p:cNvPr>
          <p:cNvSpPr txBox="1"/>
          <p:nvPr/>
        </p:nvSpPr>
        <p:spPr>
          <a:xfrm>
            <a:off x="1307947" y="966117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NMuLi/EV-2</a:t>
            </a:r>
          </a:p>
        </p:txBody>
      </p:sp>
      <p:sp>
        <p:nvSpPr>
          <p:cNvPr id="25" name="Textfeld 9">
            <a:extLst>
              <a:ext uri="{FF2B5EF4-FFF2-40B4-BE49-F238E27FC236}">
                <a16:creationId xmlns:a16="http://schemas.microsoft.com/office/drawing/2014/main" id="{C9ECC4C8-5DE8-40AC-83D5-892BE7F91044}"/>
              </a:ext>
            </a:extLst>
          </p:cNvPr>
          <p:cNvSpPr txBox="1"/>
          <p:nvPr/>
        </p:nvSpPr>
        <p:spPr>
          <a:xfrm>
            <a:off x="2884595" y="966117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NMuLi/UGCG OE</a:t>
            </a:r>
          </a:p>
        </p:txBody>
      </p:sp>
      <p:sp>
        <p:nvSpPr>
          <p:cNvPr id="26" name="Textfeld 9">
            <a:extLst>
              <a:ext uri="{FF2B5EF4-FFF2-40B4-BE49-F238E27FC236}">
                <a16:creationId xmlns:a16="http://schemas.microsoft.com/office/drawing/2014/main" id="{08AFCFF9-2B1E-4EF1-9342-5E96A4AA772D}"/>
              </a:ext>
            </a:extLst>
          </p:cNvPr>
          <p:cNvSpPr txBox="1"/>
          <p:nvPr/>
        </p:nvSpPr>
        <p:spPr>
          <a:xfrm>
            <a:off x="1318602" y="1228157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n1</a:t>
            </a:r>
          </a:p>
        </p:txBody>
      </p:sp>
      <p:sp>
        <p:nvSpPr>
          <p:cNvPr id="27" name="Textfeld 9">
            <a:extLst>
              <a:ext uri="{FF2B5EF4-FFF2-40B4-BE49-F238E27FC236}">
                <a16:creationId xmlns:a16="http://schemas.microsoft.com/office/drawing/2014/main" id="{B22A5210-D5C9-455E-A3CC-CEC2FEF67DE0}"/>
              </a:ext>
            </a:extLst>
          </p:cNvPr>
          <p:cNvSpPr txBox="1"/>
          <p:nvPr/>
        </p:nvSpPr>
        <p:spPr>
          <a:xfrm>
            <a:off x="1992001" y="1234125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n2</a:t>
            </a:r>
          </a:p>
        </p:txBody>
      </p:sp>
      <p:sp>
        <p:nvSpPr>
          <p:cNvPr id="28" name="Textfeld 9">
            <a:extLst>
              <a:ext uri="{FF2B5EF4-FFF2-40B4-BE49-F238E27FC236}">
                <a16:creationId xmlns:a16="http://schemas.microsoft.com/office/drawing/2014/main" id="{90A9E666-EE93-4C91-A914-5655C4B1C21C}"/>
              </a:ext>
            </a:extLst>
          </p:cNvPr>
          <p:cNvSpPr txBox="1"/>
          <p:nvPr/>
        </p:nvSpPr>
        <p:spPr>
          <a:xfrm>
            <a:off x="3076517" y="1234125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n1</a:t>
            </a:r>
          </a:p>
        </p:txBody>
      </p:sp>
      <p:sp>
        <p:nvSpPr>
          <p:cNvPr id="31" name="Textfeld 9">
            <a:extLst>
              <a:ext uri="{FF2B5EF4-FFF2-40B4-BE49-F238E27FC236}">
                <a16:creationId xmlns:a16="http://schemas.microsoft.com/office/drawing/2014/main" id="{30EB0C52-E144-4E8D-8288-460A991C7077}"/>
              </a:ext>
            </a:extLst>
          </p:cNvPr>
          <p:cNvSpPr txBox="1"/>
          <p:nvPr/>
        </p:nvSpPr>
        <p:spPr>
          <a:xfrm>
            <a:off x="3707384" y="1227030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8A47A1-5BCF-424A-8540-684AFE4EC7DA}"/>
              </a:ext>
            </a:extLst>
          </p:cNvPr>
          <p:cNvCxnSpPr>
            <a:cxnSpLocks/>
          </p:cNvCxnSpPr>
          <p:nvPr/>
        </p:nvCxnSpPr>
        <p:spPr>
          <a:xfrm>
            <a:off x="1203924" y="1280482"/>
            <a:ext cx="1318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4AA5AC3-950B-4060-A1A8-E28D034DF090}"/>
              </a:ext>
            </a:extLst>
          </p:cNvPr>
          <p:cNvCxnSpPr>
            <a:cxnSpLocks/>
          </p:cNvCxnSpPr>
          <p:nvPr/>
        </p:nvCxnSpPr>
        <p:spPr>
          <a:xfrm>
            <a:off x="2929940" y="1282099"/>
            <a:ext cx="1318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feld 9">
            <a:extLst>
              <a:ext uri="{FF2B5EF4-FFF2-40B4-BE49-F238E27FC236}">
                <a16:creationId xmlns:a16="http://schemas.microsoft.com/office/drawing/2014/main" id="{4DF36813-FA7E-4F82-ACAC-058C8EFE20C8}"/>
              </a:ext>
            </a:extLst>
          </p:cNvPr>
          <p:cNvSpPr txBox="1"/>
          <p:nvPr/>
        </p:nvSpPr>
        <p:spPr>
          <a:xfrm>
            <a:off x="580515" y="967714"/>
            <a:ext cx="715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Marker</a:t>
            </a:r>
          </a:p>
          <a:p>
            <a:r>
              <a:rPr lang="de-DE" sz="1400" dirty="0"/>
              <a:t>[kDa]</a:t>
            </a:r>
          </a:p>
        </p:txBody>
      </p:sp>
      <p:sp>
        <p:nvSpPr>
          <p:cNvPr id="35" name="Textfeld 12">
            <a:extLst>
              <a:ext uri="{FF2B5EF4-FFF2-40B4-BE49-F238E27FC236}">
                <a16:creationId xmlns:a16="http://schemas.microsoft.com/office/drawing/2014/main" id="{06051D83-EAD8-4308-A01B-B1EE4DDF0FDD}"/>
              </a:ext>
            </a:extLst>
          </p:cNvPr>
          <p:cNvSpPr txBox="1"/>
          <p:nvPr/>
        </p:nvSpPr>
        <p:spPr>
          <a:xfrm>
            <a:off x="4919540" y="-582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B</a:t>
            </a:r>
            <a:endParaRPr lang="de-AU" dirty="0"/>
          </a:p>
        </p:txBody>
      </p:sp>
      <p:pic>
        <p:nvPicPr>
          <p:cNvPr id="36" name="Grafik 6" descr="Ein Bild, das Vogel, Foto, groß, sitzend enthält.&#10;&#10;Automatisch generierte Beschreibung">
            <a:extLst>
              <a:ext uri="{FF2B5EF4-FFF2-40B4-BE49-F238E27FC236}">
                <a16:creationId xmlns:a16="http://schemas.microsoft.com/office/drawing/2014/main" id="{ADCFD46D-ED16-4F7A-A9EB-FDAD184B1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802" y="1456271"/>
            <a:ext cx="3774128" cy="251168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7" name="Gruppieren 32">
            <a:extLst>
              <a:ext uri="{FF2B5EF4-FFF2-40B4-BE49-F238E27FC236}">
                <a16:creationId xmlns:a16="http://schemas.microsoft.com/office/drawing/2014/main" id="{D41F9A98-CB1F-484A-B81F-27CF35E34EC2}"/>
              </a:ext>
            </a:extLst>
          </p:cNvPr>
          <p:cNvGrpSpPr/>
          <p:nvPr/>
        </p:nvGrpSpPr>
        <p:grpSpPr>
          <a:xfrm>
            <a:off x="4971325" y="1846529"/>
            <a:ext cx="373535" cy="2307238"/>
            <a:chOff x="189952" y="2594620"/>
            <a:chExt cx="373535" cy="2307238"/>
          </a:xfrm>
        </p:grpSpPr>
        <p:grpSp>
          <p:nvGrpSpPr>
            <p:cNvPr id="38" name="Gruppieren 33">
              <a:extLst>
                <a:ext uri="{FF2B5EF4-FFF2-40B4-BE49-F238E27FC236}">
                  <a16:creationId xmlns:a16="http://schemas.microsoft.com/office/drawing/2014/main" id="{FFA410EF-6146-4CD6-96E8-FBF1F2D8ED94}"/>
                </a:ext>
              </a:extLst>
            </p:cNvPr>
            <p:cNvGrpSpPr/>
            <p:nvPr/>
          </p:nvGrpSpPr>
          <p:grpSpPr>
            <a:xfrm>
              <a:off x="196079" y="3031955"/>
              <a:ext cx="367408" cy="1869903"/>
              <a:chOff x="2476500" y="2822405"/>
              <a:chExt cx="367408" cy="1869903"/>
            </a:xfrm>
          </p:grpSpPr>
          <p:sp>
            <p:nvSpPr>
              <p:cNvPr id="40" name="Textfeld 35">
                <a:extLst>
                  <a:ext uri="{FF2B5EF4-FFF2-40B4-BE49-F238E27FC236}">
                    <a16:creationId xmlns:a16="http://schemas.microsoft.com/office/drawing/2014/main" id="{EC715FFE-552D-4918-8B78-061A6893E25A}"/>
                  </a:ext>
                </a:extLst>
              </p:cNvPr>
              <p:cNvSpPr txBox="1"/>
              <p:nvPr/>
            </p:nvSpPr>
            <p:spPr>
              <a:xfrm>
                <a:off x="2476500" y="2822405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50</a:t>
                </a:r>
              </a:p>
            </p:txBody>
          </p:sp>
          <p:sp>
            <p:nvSpPr>
              <p:cNvPr id="41" name="Textfeld 36">
                <a:extLst>
                  <a:ext uri="{FF2B5EF4-FFF2-40B4-BE49-F238E27FC236}">
                    <a16:creationId xmlns:a16="http://schemas.microsoft.com/office/drawing/2014/main" id="{32A8C9AE-EA5B-40E7-9284-9DF514BB9451}"/>
                  </a:ext>
                </a:extLst>
              </p:cNvPr>
              <p:cNvSpPr txBox="1"/>
              <p:nvPr/>
            </p:nvSpPr>
            <p:spPr>
              <a:xfrm>
                <a:off x="2476500" y="3207485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37</a:t>
                </a:r>
              </a:p>
            </p:txBody>
          </p:sp>
          <p:sp>
            <p:nvSpPr>
              <p:cNvPr id="42" name="Textfeld 37">
                <a:extLst>
                  <a:ext uri="{FF2B5EF4-FFF2-40B4-BE49-F238E27FC236}">
                    <a16:creationId xmlns:a16="http://schemas.microsoft.com/office/drawing/2014/main" id="{985D923C-FF63-4DBA-87BB-76806D1EDC67}"/>
                  </a:ext>
                </a:extLst>
              </p:cNvPr>
              <p:cNvSpPr txBox="1"/>
              <p:nvPr/>
            </p:nvSpPr>
            <p:spPr>
              <a:xfrm>
                <a:off x="2476500" y="3856658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25</a:t>
                </a:r>
              </a:p>
            </p:txBody>
          </p:sp>
          <p:sp>
            <p:nvSpPr>
              <p:cNvPr id="43" name="Textfeld 38">
                <a:extLst>
                  <a:ext uri="{FF2B5EF4-FFF2-40B4-BE49-F238E27FC236}">
                    <a16:creationId xmlns:a16="http://schemas.microsoft.com/office/drawing/2014/main" id="{4351A5FE-1DFD-4318-A1DE-50C89BD38D36}"/>
                  </a:ext>
                </a:extLst>
              </p:cNvPr>
              <p:cNvSpPr txBox="1"/>
              <p:nvPr/>
            </p:nvSpPr>
            <p:spPr>
              <a:xfrm>
                <a:off x="2476500" y="4219905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20</a:t>
                </a:r>
              </a:p>
            </p:txBody>
          </p:sp>
          <p:sp>
            <p:nvSpPr>
              <p:cNvPr id="44" name="Textfeld 39">
                <a:extLst>
                  <a:ext uri="{FF2B5EF4-FFF2-40B4-BE49-F238E27FC236}">
                    <a16:creationId xmlns:a16="http://schemas.microsoft.com/office/drawing/2014/main" id="{984262ED-D4DE-4A6A-BD0A-54EF4F4D2954}"/>
                  </a:ext>
                </a:extLst>
              </p:cNvPr>
              <p:cNvSpPr txBox="1"/>
              <p:nvPr/>
            </p:nvSpPr>
            <p:spPr>
              <a:xfrm>
                <a:off x="2476500" y="4384531"/>
                <a:ext cx="1847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sz="1400" dirty="0"/>
              </a:p>
            </p:txBody>
          </p:sp>
        </p:grpSp>
        <p:sp>
          <p:nvSpPr>
            <p:cNvPr id="39" name="Textfeld 34">
              <a:extLst>
                <a:ext uri="{FF2B5EF4-FFF2-40B4-BE49-F238E27FC236}">
                  <a16:creationId xmlns:a16="http://schemas.microsoft.com/office/drawing/2014/main" id="{CDCE8FF9-16AF-4A99-A4D1-FCAEED6124BC}"/>
                </a:ext>
              </a:extLst>
            </p:cNvPr>
            <p:cNvSpPr txBox="1"/>
            <p:nvPr/>
          </p:nvSpPr>
          <p:spPr>
            <a:xfrm>
              <a:off x="189952" y="259462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75</a:t>
              </a:r>
            </a:p>
          </p:txBody>
        </p:sp>
      </p:grpSp>
      <p:grpSp>
        <p:nvGrpSpPr>
          <p:cNvPr id="45" name="Gruppieren 40">
            <a:extLst>
              <a:ext uri="{FF2B5EF4-FFF2-40B4-BE49-F238E27FC236}">
                <a16:creationId xmlns:a16="http://schemas.microsoft.com/office/drawing/2014/main" id="{CDB63751-E336-4FFA-A193-DA4FD7B0150E}"/>
              </a:ext>
            </a:extLst>
          </p:cNvPr>
          <p:cNvGrpSpPr/>
          <p:nvPr/>
        </p:nvGrpSpPr>
        <p:grpSpPr>
          <a:xfrm>
            <a:off x="9071434" y="2204503"/>
            <a:ext cx="1557390" cy="1730381"/>
            <a:chOff x="2452413" y="2143125"/>
            <a:chExt cx="1557390" cy="1730381"/>
          </a:xfrm>
        </p:grpSpPr>
        <p:sp>
          <p:nvSpPr>
            <p:cNvPr id="46" name="Textfeld 41">
              <a:extLst>
                <a:ext uri="{FF2B5EF4-FFF2-40B4-BE49-F238E27FC236}">
                  <a16:creationId xmlns:a16="http://schemas.microsoft.com/office/drawing/2014/main" id="{0773A502-C4E9-440A-B668-9FA9D7DAEC02}"/>
                </a:ext>
              </a:extLst>
            </p:cNvPr>
            <p:cNvSpPr txBox="1"/>
            <p:nvPr/>
          </p:nvSpPr>
          <p:spPr>
            <a:xfrm>
              <a:off x="2476500" y="2143125"/>
              <a:ext cx="15044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55 kDa Complex V</a:t>
              </a:r>
            </a:p>
          </p:txBody>
        </p:sp>
        <p:sp>
          <p:nvSpPr>
            <p:cNvPr id="47" name="Textfeld 42">
              <a:extLst>
                <a:ext uri="{FF2B5EF4-FFF2-40B4-BE49-F238E27FC236}">
                  <a16:creationId xmlns:a16="http://schemas.microsoft.com/office/drawing/2014/main" id="{F0B4C3CA-ED11-492A-B01D-BFFF892C203B}"/>
                </a:ext>
              </a:extLst>
            </p:cNvPr>
            <p:cNvSpPr txBox="1"/>
            <p:nvPr/>
          </p:nvSpPr>
          <p:spPr>
            <a:xfrm>
              <a:off x="2468485" y="2371988"/>
              <a:ext cx="15365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48 kDa Complex III</a:t>
              </a:r>
            </a:p>
          </p:txBody>
        </p:sp>
        <p:sp>
          <p:nvSpPr>
            <p:cNvPr id="48" name="Textfeld 43">
              <a:extLst>
                <a:ext uri="{FF2B5EF4-FFF2-40B4-BE49-F238E27FC236}">
                  <a16:creationId xmlns:a16="http://schemas.microsoft.com/office/drawing/2014/main" id="{ED438B1E-211E-464E-A349-7CA37FDDA109}"/>
                </a:ext>
              </a:extLst>
            </p:cNvPr>
            <p:cNvSpPr txBox="1"/>
            <p:nvPr/>
          </p:nvSpPr>
          <p:spPr>
            <a:xfrm>
              <a:off x="2460468" y="2606583"/>
              <a:ext cx="1549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40 kDa Complex IV</a:t>
              </a:r>
            </a:p>
          </p:txBody>
        </p:sp>
        <p:sp>
          <p:nvSpPr>
            <p:cNvPr id="49" name="Textfeld 44">
              <a:extLst>
                <a:ext uri="{FF2B5EF4-FFF2-40B4-BE49-F238E27FC236}">
                  <a16:creationId xmlns:a16="http://schemas.microsoft.com/office/drawing/2014/main" id="{C1E95D14-EB4D-4C93-82E5-934CF5FD062E}"/>
                </a:ext>
              </a:extLst>
            </p:cNvPr>
            <p:cNvSpPr txBox="1"/>
            <p:nvPr/>
          </p:nvSpPr>
          <p:spPr>
            <a:xfrm>
              <a:off x="2452413" y="3209103"/>
              <a:ext cx="14916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30 kDa Complex II</a:t>
              </a:r>
            </a:p>
          </p:txBody>
        </p:sp>
        <p:sp>
          <p:nvSpPr>
            <p:cNvPr id="50" name="Textfeld 45">
              <a:extLst>
                <a:ext uri="{FF2B5EF4-FFF2-40B4-BE49-F238E27FC236}">
                  <a16:creationId xmlns:a16="http://schemas.microsoft.com/office/drawing/2014/main" id="{016D7B5F-20E1-49CE-A65D-317C9D2A70A5}"/>
                </a:ext>
              </a:extLst>
            </p:cNvPr>
            <p:cNvSpPr txBox="1"/>
            <p:nvPr/>
          </p:nvSpPr>
          <p:spPr>
            <a:xfrm>
              <a:off x="2460469" y="3565729"/>
              <a:ext cx="1446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20 kDa Complex I</a:t>
              </a:r>
            </a:p>
          </p:txBody>
        </p:sp>
      </p:grpSp>
      <p:sp>
        <p:nvSpPr>
          <p:cNvPr id="51" name="Textfeld 55">
            <a:extLst>
              <a:ext uri="{FF2B5EF4-FFF2-40B4-BE49-F238E27FC236}">
                <a16:creationId xmlns:a16="http://schemas.microsoft.com/office/drawing/2014/main" id="{4E5406C7-B37A-40AF-902E-7F85064B8B87}"/>
              </a:ext>
            </a:extLst>
          </p:cNvPr>
          <p:cNvSpPr txBox="1"/>
          <p:nvPr/>
        </p:nvSpPr>
        <p:spPr>
          <a:xfrm>
            <a:off x="5293315" y="897136"/>
            <a:ext cx="715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Marker</a:t>
            </a:r>
          </a:p>
          <a:p>
            <a:r>
              <a:rPr lang="de-DE" sz="1400" dirty="0"/>
              <a:t>[kDa]</a:t>
            </a:r>
          </a:p>
        </p:txBody>
      </p:sp>
      <p:sp>
        <p:nvSpPr>
          <p:cNvPr id="52" name="Textfeld 56">
            <a:extLst>
              <a:ext uri="{FF2B5EF4-FFF2-40B4-BE49-F238E27FC236}">
                <a16:creationId xmlns:a16="http://schemas.microsoft.com/office/drawing/2014/main" id="{1840C44A-A78D-4D9D-AE91-C5C186C4D6AA}"/>
              </a:ext>
            </a:extLst>
          </p:cNvPr>
          <p:cNvSpPr txBox="1"/>
          <p:nvPr/>
        </p:nvSpPr>
        <p:spPr>
          <a:xfrm>
            <a:off x="8632892" y="897136"/>
            <a:ext cx="715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Marker</a:t>
            </a:r>
          </a:p>
          <a:p>
            <a:r>
              <a:rPr lang="de-DE" sz="1400" dirty="0"/>
              <a:t>[kDa]</a:t>
            </a:r>
          </a:p>
        </p:txBody>
      </p:sp>
      <p:pic>
        <p:nvPicPr>
          <p:cNvPr id="53" name="Grafik 3" descr="Ein Bild, das Front, sitzend, Mann, fahrend enthält.&#10;&#10;Automatisch generierte Beschreibung">
            <a:extLst>
              <a:ext uri="{FF2B5EF4-FFF2-40B4-BE49-F238E27FC236}">
                <a16:creationId xmlns:a16="http://schemas.microsoft.com/office/drawing/2014/main" id="{5D18E2EA-EEDD-48F9-898A-CEB2E4AFF4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0" b="5042"/>
          <a:stretch/>
        </p:blipFill>
        <p:spPr>
          <a:xfrm>
            <a:off x="5358630" y="4064874"/>
            <a:ext cx="3774126" cy="24680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4" name="Textfeld 60">
            <a:extLst>
              <a:ext uri="{FF2B5EF4-FFF2-40B4-BE49-F238E27FC236}">
                <a16:creationId xmlns:a16="http://schemas.microsoft.com/office/drawing/2014/main" id="{5ED8E7A3-1188-47E1-9BD9-D6D291C5CB9E}"/>
              </a:ext>
            </a:extLst>
          </p:cNvPr>
          <p:cNvSpPr txBox="1"/>
          <p:nvPr/>
        </p:nvSpPr>
        <p:spPr>
          <a:xfrm>
            <a:off x="9172128" y="5156324"/>
            <a:ext cx="931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Ponceau S</a:t>
            </a:r>
          </a:p>
        </p:txBody>
      </p:sp>
      <p:sp>
        <p:nvSpPr>
          <p:cNvPr id="55" name="Textfeld 9">
            <a:extLst>
              <a:ext uri="{FF2B5EF4-FFF2-40B4-BE49-F238E27FC236}">
                <a16:creationId xmlns:a16="http://schemas.microsoft.com/office/drawing/2014/main" id="{4D63E278-E953-4E5B-8DF8-A1A11AD967AF}"/>
              </a:ext>
            </a:extLst>
          </p:cNvPr>
          <p:cNvSpPr txBox="1"/>
          <p:nvPr/>
        </p:nvSpPr>
        <p:spPr>
          <a:xfrm>
            <a:off x="6106725" y="1080778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n1</a:t>
            </a:r>
          </a:p>
        </p:txBody>
      </p:sp>
      <p:sp>
        <p:nvSpPr>
          <p:cNvPr id="56" name="Textfeld 9">
            <a:extLst>
              <a:ext uri="{FF2B5EF4-FFF2-40B4-BE49-F238E27FC236}">
                <a16:creationId xmlns:a16="http://schemas.microsoft.com/office/drawing/2014/main" id="{D99674F7-46D7-4282-BDC3-F9DB175B99FE}"/>
              </a:ext>
            </a:extLst>
          </p:cNvPr>
          <p:cNvSpPr txBox="1"/>
          <p:nvPr/>
        </p:nvSpPr>
        <p:spPr>
          <a:xfrm>
            <a:off x="7052338" y="1082243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n2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DA60325-F642-4D76-AC7E-B510FFEE12B3}"/>
              </a:ext>
            </a:extLst>
          </p:cNvPr>
          <p:cNvCxnSpPr>
            <a:cxnSpLocks/>
          </p:cNvCxnSpPr>
          <p:nvPr/>
        </p:nvCxnSpPr>
        <p:spPr>
          <a:xfrm>
            <a:off x="5977781" y="1343541"/>
            <a:ext cx="617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feld 9">
            <a:extLst>
              <a:ext uri="{FF2B5EF4-FFF2-40B4-BE49-F238E27FC236}">
                <a16:creationId xmlns:a16="http://schemas.microsoft.com/office/drawing/2014/main" id="{F85FF71E-7CDA-45AB-8F68-DC614284C313}"/>
              </a:ext>
            </a:extLst>
          </p:cNvPr>
          <p:cNvSpPr txBox="1"/>
          <p:nvPr/>
        </p:nvSpPr>
        <p:spPr>
          <a:xfrm>
            <a:off x="7982238" y="1083316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n3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FBB62B-11A8-48E2-889C-7F9089919248}"/>
              </a:ext>
            </a:extLst>
          </p:cNvPr>
          <p:cNvCxnSpPr>
            <a:cxnSpLocks/>
          </p:cNvCxnSpPr>
          <p:nvPr/>
        </p:nvCxnSpPr>
        <p:spPr>
          <a:xfrm>
            <a:off x="7865481" y="1339693"/>
            <a:ext cx="617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830CA5F-9E59-4876-B532-BFC575B2EA21}"/>
              </a:ext>
            </a:extLst>
          </p:cNvPr>
          <p:cNvCxnSpPr>
            <a:cxnSpLocks/>
          </p:cNvCxnSpPr>
          <p:nvPr/>
        </p:nvCxnSpPr>
        <p:spPr>
          <a:xfrm>
            <a:off x="6929952" y="1345971"/>
            <a:ext cx="617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12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9689917-4A8E-4DB1-AE4F-D8DEA36B67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055490"/>
              </p:ext>
            </p:extLst>
          </p:nvPr>
        </p:nvGraphicFramePr>
        <p:xfrm>
          <a:off x="76418" y="2976917"/>
          <a:ext cx="4435404" cy="267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5232412" imgH="3151348" progId="Prism8.Document">
                  <p:embed/>
                </p:oleObj>
              </mc:Choice>
              <mc:Fallback>
                <p:oleObj name="Prism 8" r:id="rId2" imgW="5232412" imgH="3151348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418" y="2976917"/>
                        <a:ext cx="4435404" cy="267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C2296CF-9066-47C1-B866-BB6BA960BD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834976"/>
              </p:ext>
            </p:extLst>
          </p:nvPr>
        </p:nvGraphicFramePr>
        <p:xfrm>
          <a:off x="4521670" y="2918844"/>
          <a:ext cx="4133684" cy="26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5278149" imgH="3438030" progId="Prism8.Document">
                  <p:embed/>
                </p:oleObj>
              </mc:Choice>
              <mc:Fallback>
                <p:oleObj name="Prism 8" r:id="rId4" imgW="5278149" imgH="343803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21670" y="2918844"/>
                        <a:ext cx="4133684" cy="269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7CAC5FA-F3B3-4FEF-B67F-A08295DA9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158209"/>
              </p:ext>
            </p:extLst>
          </p:nvPr>
        </p:nvGraphicFramePr>
        <p:xfrm>
          <a:off x="6528049" y="2204"/>
          <a:ext cx="4237975" cy="292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6" imgW="5259782" imgH="3631793" progId="Prism8.Document">
                  <p:embed/>
                </p:oleObj>
              </mc:Choice>
              <mc:Fallback>
                <p:oleObj name="Prism 8" r:id="rId6" imgW="5259782" imgH="363179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28049" y="2204"/>
                        <a:ext cx="4237975" cy="292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feld 12">
            <a:extLst>
              <a:ext uri="{FF2B5EF4-FFF2-40B4-BE49-F238E27FC236}">
                <a16:creationId xmlns:a16="http://schemas.microsoft.com/office/drawing/2014/main" id="{2F625F70-A632-4F5B-9DAB-42FB74A88D9D}"/>
              </a:ext>
            </a:extLst>
          </p:cNvPr>
          <p:cNvSpPr txBox="1"/>
          <p:nvPr/>
        </p:nvSpPr>
        <p:spPr>
          <a:xfrm>
            <a:off x="8820" y="297367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</a:t>
            </a:r>
            <a:endParaRPr lang="de-AU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C392B8B-3421-468B-8A47-06ECEC9097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768516"/>
              </p:ext>
            </p:extLst>
          </p:nvPr>
        </p:nvGraphicFramePr>
        <p:xfrm>
          <a:off x="2485918" y="76834"/>
          <a:ext cx="4325000" cy="28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5364942" imgH="3549318" progId="Prism8.Document">
                  <p:embed/>
                </p:oleObj>
              </mc:Choice>
              <mc:Fallback>
                <p:oleObj name="Prism 8" r:id="rId8" imgW="5364942" imgH="3549318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85918" y="76834"/>
                        <a:ext cx="4325000" cy="28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>
            <a:extLst>
              <a:ext uri="{FF2B5EF4-FFF2-40B4-BE49-F238E27FC236}">
                <a16:creationId xmlns:a16="http://schemas.microsoft.com/office/drawing/2014/main" id="{5FD2AAFF-1989-FA40-AC26-65F30F9307BA}"/>
              </a:ext>
            </a:extLst>
          </p:cNvPr>
          <p:cNvSpPr txBox="1"/>
          <p:nvPr/>
        </p:nvSpPr>
        <p:spPr>
          <a:xfrm>
            <a:off x="0" y="120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C</a:t>
            </a:r>
            <a:endParaRPr lang="de-AU" dirty="0"/>
          </a:p>
        </p:txBody>
      </p:sp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10701399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sp>
        <p:nvSpPr>
          <p:cNvPr id="24" name="Textfeld 12">
            <a:extLst>
              <a:ext uri="{FF2B5EF4-FFF2-40B4-BE49-F238E27FC236}">
                <a16:creationId xmlns:a16="http://schemas.microsoft.com/office/drawing/2014/main" id="{6B992EB7-D32F-4A0B-A1B7-FB33093E2B8D}"/>
              </a:ext>
            </a:extLst>
          </p:cNvPr>
          <p:cNvSpPr txBox="1"/>
          <p:nvPr/>
        </p:nvSpPr>
        <p:spPr>
          <a:xfrm>
            <a:off x="2516582" y="1203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</a:t>
            </a:r>
            <a:endParaRPr lang="de-AU" dirty="0"/>
          </a:p>
        </p:txBody>
      </p:sp>
      <p:sp>
        <p:nvSpPr>
          <p:cNvPr id="29" name="Textfeld 12">
            <a:extLst>
              <a:ext uri="{FF2B5EF4-FFF2-40B4-BE49-F238E27FC236}">
                <a16:creationId xmlns:a16="http://schemas.microsoft.com/office/drawing/2014/main" id="{83578035-E7F1-42B7-92D2-2CAEF1688D55}"/>
              </a:ext>
            </a:extLst>
          </p:cNvPr>
          <p:cNvSpPr txBox="1"/>
          <p:nvPr/>
        </p:nvSpPr>
        <p:spPr>
          <a:xfrm>
            <a:off x="6563780" y="1203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</a:t>
            </a:r>
            <a:endParaRPr lang="de-AU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B2D6A42-EE34-42F9-B2C7-BCBDDFFA52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91545"/>
              </p:ext>
            </p:extLst>
          </p:nvPr>
        </p:nvGraphicFramePr>
        <p:xfrm>
          <a:off x="-43848" y="671956"/>
          <a:ext cx="2886744" cy="208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5003726" imgH="3607303" progId="Prism8.Document">
                  <p:embed/>
                </p:oleObj>
              </mc:Choice>
              <mc:Fallback>
                <p:oleObj name="Prism 8" r:id="rId10" imgW="5003726" imgH="360730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43848" y="671956"/>
                        <a:ext cx="2886744" cy="208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8063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10701399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F8E70-DD38-4C01-8CAE-B8F651967394}"/>
              </a:ext>
            </a:extLst>
          </p:cNvPr>
          <p:cNvSpPr txBox="1"/>
          <p:nvPr/>
        </p:nvSpPr>
        <p:spPr>
          <a:xfrm>
            <a:off x="0" y="2203"/>
            <a:ext cx="12192000" cy="2279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A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Supplemental 1: A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UGCG protein concentration determination by Western blot analysis. </a:t>
            </a:r>
            <a:r>
              <a:rPr lang="en-A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Oxidative phosphorylation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(OXPHOS) protein concentration determination by Western Blot analysis.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Expression analysis of UGCG mRNA in </a:t>
            </a:r>
            <a:r>
              <a:rPr lang="en-A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NMuLi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/UGCG KD and control cells by </a:t>
            </a:r>
            <a:r>
              <a:rPr lang="en-A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qRT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-PCR. mRNA expression is normalized to the housekeeping gene GAPDH. Data are represented as a mean of n = 3 ± SEM. Unpaired </a:t>
            </a:r>
            <a:r>
              <a:rPr lang="en-AU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test with Welch’s correction.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Oxygen consumption rate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(OCR) determined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ATP production (basal respiration − respiration after oligomycin injection), maximal respiration rate (respiration after 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N5,N6-bis(2-fluorophenyl)-[1,2,5]</a:t>
            </a:r>
            <a:r>
              <a:rPr lang="en-AU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oxadiazolo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[3,4-b]pyrazine-5,6-diamine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(BAM15) injection − respiration after antimycin a/rotenone injection). Data are presented as mean of n = 3 ± SEM. Tukey’s multiple comparison test.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Extracellular acidification rate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(ECAR) quantified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Glycolytic capacity is deduced from ECAR after oligomycin treatment − basal ECAR. Data are presented as mean of n = 3 ± SEM. Tukey’s multiple comparison test.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OCR following EtDO-P4 treatment determined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ATP production, maximal respiration rate. Data are presented as mean of n = 3 ± SEM. Tukey’s multiple comparison test. ECAR following EtDO-P4 treatment quantified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Data are presented as mean of n = 3 ± SEM. Tukey’s multiple comparison test.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 ≤ 0.05, ***p ≤ 0.001, ****p ≤ 0.0001</a:t>
            </a: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992A0C50-A0A6-4535-987C-BF0DFDB7C6D7}"/>
              </a:ext>
            </a:extLst>
          </p:cNvPr>
          <p:cNvSpPr/>
          <p:nvPr/>
        </p:nvSpPr>
        <p:spPr>
          <a:xfrm>
            <a:off x="-1" y="2558929"/>
            <a:ext cx="12192001" cy="4679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Material and Methods</a:t>
            </a:r>
          </a:p>
          <a:p>
            <a:pPr algn="just"/>
            <a:endParaRPr lang="en-US" sz="1200" b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>
                <a:ea typeface="Noto Sans CJK SC Regular"/>
                <a:cs typeface="FreeSans"/>
              </a:rPr>
              <a:t>sgRNA cloning and virus production</a:t>
            </a:r>
            <a:endParaRPr lang="de-DE" sz="1200" b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 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Three sgRNAs targeting murine UGCG were selected:</a:t>
            </a:r>
          </a:p>
          <a:p>
            <a:pPr algn="just">
              <a:spcAft>
                <a:spcPts val="0"/>
              </a:spcAft>
            </a:pP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Sequences (5’ - 3’)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UGCG No. 1 – </a:t>
            </a:r>
            <a:r>
              <a:rPr lang="en-US" sz="1200" dirty="0" err="1">
                <a:ea typeface="Noto Sans CJK SC Regular"/>
                <a:cs typeface="FreeSans"/>
              </a:rPr>
              <a:t>gccgattacacctcaacaaga</a:t>
            </a:r>
            <a:endParaRPr lang="en-US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de-DE" sz="1200" dirty="0">
                <a:ea typeface="Noto Sans CJK SC Regular"/>
                <a:cs typeface="FreeSans"/>
              </a:rPr>
              <a:t>UGCG No. 2 – gtggccaaagcgatagctgac</a:t>
            </a:r>
          </a:p>
          <a:p>
            <a:pPr algn="just">
              <a:spcAft>
                <a:spcPts val="0"/>
              </a:spcAft>
            </a:pPr>
            <a:r>
              <a:rPr lang="de-DE" sz="1200" dirty="0">
                <a:ea typeface="Noto Sans CJK SC Regular"/>
                <a:cs typeface="FreeSans"/>
              </a:rPr>
              <a:t>UGCG No. 3- gcatcatgatcttgtacacaa</a:t>
            </a: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 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To generate lentiviral supernatant, HEK-293T cells were plated 24 h prior to transfection at a density of 1E6 cells per well in 2 ml volume of DMEM media (Gibco, Dublin, Ireland). Transfection was performed using </a:t>
            </a:r>
            <a:r>
              <a:rPr lang="en-US" sz="1200" dirty="0" err="1">
                <a:ea typeface="Noto Sans CJK SC Regular"/>
                <a:cs typeface="FreeSans"/>
              </a:rPr>
              <a:t>GeneJuice</a:t>
            </a:r>
            <a:r>
              <a:rPr lang="en-US" sz="1200" dirty="0">
                <a:ea typeface="Noto Sans CJK SC Regular"/>
                <a:cs typeface="FreeSans"/>
              </a:rPr>
              <a:t> Transfection Reagent (Merck Millipore, Burlington, Massachusetts, US). The transfection mixture for one 6-well contained 100 µl </a:t>
            </a:r>
            <a:r>
              <a:rPr lang="en-US" sz="1200" dirty="0" err="1">
                <a:ea typeface="Noto Sans CJK SC Regular"/>
                <a:cs typeface="FreeSans"/>
              </a:rPr>
              <a:t>OptiMEM</a:t>
            </a:r>
            <a:r>
              <a:rPr lang="en-US" sz="1200" dirty="0">
                <a:ea typeface="Noto Sans CJK SC Regular"/>
                <a:cs typeface="FreeSans"/>
              </a:rPr>
              <a:t> I media (Gibco, Dublin, Ireland), 21 µg </a:t>
            </a:r>
            <a:r>
              <a:rPr lang="en-US" sz="1200" dirty="0" err="1">
                <a:ea typeface="Noto Sans CJK SC Regular"/>
                <a:cs typeface="FreeSans"/>
              </a:rPr>
              <a:t>GeneJuice</a:t>
            </a:r>
            <a:r>
              <a:rPr lang="en-US" sz="1200" dirty="0">
                <a:ea typeface="Noto Sans CJK SC Regular"/>
                <a:cs typeface="FreeSans"/>
              </a:rPr>
              <a:t>, 2.7 µg psPAX2 (</a:t>
            </a:r>
            <a:r>
              <a:rPr lang="en-US" sz="1200" dirty="0" err="1">
                <a:ea typeface="Noto Sans CJK SC Regular"/>
                <a:cs typeface="FreeSans"/>
              </a:rPr>
              <a:t>Addgene</a:t>
            </a:r>
            <a:r>
              <a:rPr lang="en-US" sz="1200" dirty="0">
                <a:ea typeface="Noto Sans CJK SC Regular"/>
                <a:cs typeface="FreeSans"/>
              </a:rPr>
              <a:t> 12260, Watertown, Massachusetts, US), 1 µg pMD2.G (</a:t>
            </a:r>
            <a:r>
              <a:rPr lang="en-US" sz="1200" dirty="0" err="1">
                <a:ea typeface="Noto Sans CJK SC Regular"/>
                <a:cs typeface="FreeSans"/>
              </a:rPr>
              <a:t>Addgene</a:t>
            </a:r>
            <a:r>
              <a:rPr lang="en-US" sz="1200" dirty="0">
                <a:ea typeface="Noto Sans CJK SC Regular"/>
                <a:cs typeface="FreeSans"/>
              </a:rPr>
              <a:t> 12259, Watertown, Massachusetts, US), and 3.3 µg of each transfer vector, 7 µg in total per pool. The mixture was incubated for 15 min at room temperature and added drop-wise to the cells. After 8 h, the media was replaced by fresh media. After 24 h the supernatant was harvested and replaced by fresh DMEM and after 48 h the supernatant was harvested a second time and combined with the 24 h time point of supernatant. The combined supernatant was frozen at -80° and stored for later use.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solidFill>
                  <a:srgbClr val="FF0000"/>
                </a:solidFill>
                <a:ea typeface="Noto Sans CJK SC Regular"/>
                <a:cs typeface="FreeSans"/>
              </a:rPr>
              <a:t> </a:t>
            </a:r>
            <a:endParaRPr lang="en-US" sz="1200" i="1" dirty="0">
              <a:ea typeface="Noto Sans CJK SC Regular"/>
              <a:cs typeface="FreeSan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Lentiviral transduction of </a:t>
            </a:r>
            <a:r>
              <a:rPr lang="en-AU" sz="1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NMuLi</a:t>
            </a:r>
            <a:r>
              <a:rPr lang="en-A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 cells</a:t>
            </a:r>
            <a:endParaRPr lang="de-DE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NMuLi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 cells were incubated with 4 </a:t>
            </a:r>
            <a:r>
              <a:rPr lang="en-GB" sz="1200" dirty="0">
                <a:ea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g/ml polybrene and 1/10 viral supernatant for 48 h at 37 °C. Subsequently, the viral supernatant was removed, and stable cell lines were selected by adding Puromycin (1 </a:t>
            </a:r>
            <a:r>
              <a:rPr lang="en-GB" sz="1200" dirty="0">
                <a:ea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g/ml). </a:t>
            </a:r>
            <a:endParaRPr lang="de-DE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sz="1200" i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endParaRPr lang="de-DE" sz="1200" dirty="0">
              <a:ea typeface="Noto Sans CJK SC Regular"/>
              <a:cs typeface="FreeSans"/>
            </a:endParaRPr>
          </a:p>
        </p:txBody>
      </p:sp>
    </p:spTree>
    <p:extLst>
      <p:ext uri="{BB962C8B-B14F-4D97-AF65-F5344CB8AC3E}">
        <p14:creationId xmlns:p14="http://schemas.microsoft.com/office/powerpoint/2010/main" val="1256694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635</Words>
  <Application>Microsoft Office PowerPoint</Application>
  <PresentationFormat>Widescreen</PresentationFormat>
  <Paragraphs>59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Prism 8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Marthe-Susanna Wegner</dc:creator>
  <cp:lastModifiedBy>Marthe-Susanna Wegner</cp:lastModifiedBy>
  <cp:revision>111</cp:revision>
  <dcterms:created xsi:type="dcterms:W3CDTF">2021-01-15T07:15:57Z</dcterms:created>
  <dcterms:modified xsi:type="dcterms:W3CDTF">2021-04-19T01:29:39Z</dcterms:modified>
</cp:coreProperties>
</file>