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5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A0A31-017D-47B0-8245-E12BC16F9150}" type="datetimeFigureOut">
              <a:rPr lang="es-ES" smtClean="0"/>
              <a:t>02/05/2024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104E6-073D-49DE-A53C-59C0D2AB89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794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9104E6-073D-49DE-A53C-59C0D2AB89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24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97AFB-AF63-4320-A664-20FB4914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7C98A3-AC37-41FB-9B49-47AFD0959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45CF77-1007-4272-8D86-FE4AADFF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76DB-32E2-4EE7-8BA0-960C5EF8F059}" type="datetimeFigureOut">
              <a:rPr lang="es-ES" smtClean="0"/>
              <a:pPr/>
              <a:t>02/05/2024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F4099-79BC-4061-B953-C480BE9C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A29E6F-0F4E-449B-BC93-AFAD34E9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BD0-1589-498A-A311-3455D4CF7B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78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5836EC3-638B-4B7D-B35B-88D507F1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D7D9D6-DED1-49B3-AAA7-60BBC3E54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86C986-2322-475C-A69D-279BB4709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576DB-32E2-4EE7-8BA0-960C5EF8F059}" type="datetimeFigureOut">
              <a:rPr lang="es-ES" smtClean="0"/>
              <a:pPr/>
              <a:t>02/05/2024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B44AD4-A765-4970-B263-C38E23474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1EB95E-C058-4B06-9BC1-6EDFCA7F1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30BD0-1589-498A-A311-3455D4CF7B9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99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D004F580-1FB7-7F66-DDBB-921B59B29515}"/>
              </a:ext>
            </a:extLst>
          </p:cNvPr>
          <p:cNvSpPr txBox="1"/>
          <p:nvPr/>
        </p:nvSpPr>
        <p:spPr>
          <a:xfrm>
            <a:off x="0" y="0"/>
            <a:ext cx="12052570" cy="87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non-pathogenic strain 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Fusarium </a:t>
            </a:r>
            <a:r>
              <a:rPr lang="en-GB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oxysporum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FO12 enhances sunflower and wheat performance by altering the phytohormone profile and soil properties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F7665E85-335C-700A-03FA-B7D23187D538}"/>
              </a:ext>
            </a:extLst>
          </p:cNvPr>
          <p:cNvGrpSpPr/>
          <p:nvPr/>
        </p:nvGrpSpPr>
        <p:grpSpPr>
          <a:xfrm>
            <a:off x="0" y="2159543"/>
            <a:ext cx="5553261" cy="4436025"/>
            <a:chOff x="-68093" y="2519466"/>
            <a:chExt cx="5553261" cy="4436025"/>
          </a:xfrm>
        </p:grpSpPr>
        <p:grpSp>
          <p:nvGrpSpPr>
            <p:cNvPr id="99" name="Grupo 98">
              <a:extLst>
                <a:ext uri="{FF2B5EF4-FFF2-40B4-BE49-F238E27FC236}">
                  <a16:creationId xmlns:a16="http://schemas.microsoft.com/office/drawing/2014/main" id="{36A44974-C995-E36E-637E-D9A4847B3D7D}"/>
                </a:ext>
              </a:extLst>
            </p:cNvPr>
            <p:cNvGrpSpPr/>
            <p:nvPr/>
          </p:nvGrpSpPr>
          <p:grpSpPr>
            <a:xfrm>
              <a:off x="1282226" y="2519466"/>
              <a:ext cx="2608837" cy="1887166"/>
              <a:chOff x="-104611" y="4850535"/>
              <a:chExt cx="2320251" cy="1743074"/>
            </a:xfrm>
          </p:grpSpPr>
          <p:grpSp>
            <p:nvGrpSpPr>
              <p:cNvPr id="100" name="Grupo 99">
                <a:extLst>
                  <a:ext uri="{FF2B5EF4-FFF2-40B4-BE49-F238E27FC236}">
                    <a16:creationId xmlns:a16="http://schemas.microsoft.com/office/drawing/2014/main" id="{D208A727-41FB-9499-6A10-B864385E158D}"/>
                  </a:ext>
                </a:extLst>
              </p:cNvPr>
              <p:cNvGrpSpPr/>
              <p:nvPr/>
            </p:nvGrpSpPr>
            <p:grpSpPr>
              <a:xfrm>
                <a:off x="-104611" y="4850535"/>
                <a:ext cx="2320251" cy="1743074"/>
                <a:chOff x="-190336" y="5079135"/>
                <a:chExt cx="2320251" cy="1743074"/>
              </a:xfrm>
            </p:grpSpPr>
            <p:pic>
              <p:nvPicPr>
                <p:cNvPr id="102" name="Imagen 101">
                  <a:extLst>
                    <a:ext uri="{FF2B5EF4-FFF2-40B4-BE49-F238E27FC236}">
                      <a16:creationId xmlns:a16="http://schemas.microsoft.com/office/drawing/2014/main" id="{DB6A643F-FD18-2CCF-7A19-FCB1904F68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7500" t="40972" r="46797" b="38055"/>
                <a:stretch/>
              </p:blipFill>
              <p:spPr>
                <a:xfrm>
                  <a:off x="-190336" y="5079135"/>
                  <a:ext cx="2320251" cy="1743074"/>
                </a:xfrm>
                <a:prstGeom prst="rect">
                  <a:avLst/>
                </a:prstGeom>
              </p:spPr>
            </p:pic>
            <p:sp>
              <p:nvSpPr>
                <p:cNvPr id="103" name="CuadroTexto 102">
                  <a:extLst>
                    <a:ext uri="{FF2B5EF4-FFF2-40B4-BE49-F238E27FC236}">
                      <a16:creationId xmlns:a16="http://schemas.microsoft.com/office/drawing/2014/main" id="{651B8E83-36F3-E552-D514-6444655843B9}"/>
                    </a:ext>
                  </a:extLst>
                </p:cNvPr>
                <p:cNvSpPr txBox="1"/>
                <p:nvPr/>
              </p:nvSpPr>
              <p:spPr>
                <a:xfrm>
                  <a:off x="1321502" y="5344904"/>
                  <a:ext cx="467616" cy="284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+Fe</a:t>
                  </a:r>
                </a:p>
              </p:txBody>
            </p:sp>
            <p:sp>
              <p:nvSpPr>
                <p:cNvPr id="104" name="CuadroTexto 103">
                  <a:extLst>
                    <a:ext uri="{FF2B5EF4-FFF2-40B4-BE49-F238E27FC236}">
                      <a16:creationId xmlns:a16="http://schemas.microsoft.com/office/drawing/2014/main" id="{2D754C4D-9144-2744-1C11-9061D05743BA}"/>
                    </a:ext>
                  </a:extLst>
                </p:cNvPr>
                <p:cNvSpPr txBox="1"/>
                <p:nvPr/>
              </p:nvSpPr>
              <p:spPr>
                <a:xfrm>
                  <a:off x="180250" y="6183644"/>
                  <a:ext cx="467616" cy="284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+Zn</a:t>
                  </a:r>
                </a:p>
              </p:txBody>
            </p:sp>
            <p:sp>
              <p:nvSpPr>
                <p:cNvPr id="105" name="CuadroTexto 104">
                  <a:extLst>
                    <a:ext uri="{FF2B5EF4-FFF2-40B4-BE49-F238E27FC236}">
                      <a16:creationId xmlns:a16="http://schemas.microsoft.com/office/drawing/2014/main" id="{6050A298-28E4-43D7-57DC-194695FC7DEE}"/>
                    </a:ext>
                  </a:extLst>
                </p:cNvPr>
                <p:cNvSpPr txBox="1"/>
                <p:nvPr/>
              </p:nvSpPr>
              <p:spPr>
                <a:xfrm>
                  <a:off x="1311978" y="6183644"/>
                  <a:ext cx="467616" cy="284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+P</a:t>
                  </a:r>
                </a:p>
              </p:txBody>
            </p:sp>
          </p:grpSp>
          <p:sp>
            <p:nvSpPr>
              <p:cNvPr id="101" name="CuadroTexto 100">
                <a:extLst>
                  <a:ext uri="{FF2B5EF4-FFF2-40B4-BE49-F238E27FC236}">
                    <a16:creationId xmlns:a16="http://schemas.microsoft.com/office/drawing/2014/main" id="{E89D2A89-C8B2-DD12-36DB-22FA61957986}"/>
                  </a:ext>
                </a:extLst>
              </p:cNvPr>
              <p:cNvSpPr txBox="1"/>
              <p:nvPr/>
            </p:nvSpPr>
            <p:spPr>
              <a:xfrm>
                <a:off x="159477" y="5004414"/>
                <a:ext cx="784378" cy="483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mineral</a:t>
                </a:r>
              </a:p>
            </p:txBody>
          </p:sp>
        </p:grpSp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017714B0-30CD-7693-B582-D24BDECA90F7}"/>
                </a:ext>
              </a:extLst>
            </p:cNvPr>
            <p:cNvGrpSpPr/>
            <p:nvPr/>
          </p:nvGrpSpPr>
          <p:grpSpPr>
            <a:xfrm>
              <a:off x="2597285" y="5223754"/>
              <a:ext cx="2887883" cy="1715524"/>
              <a:chOff x="2772383" y="4727643"/>
              <a:chExt cx="2887883" cy="1715524"/>
            </a:xfrm>
          </p:grpSpPr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B3D6759A-94F0-C72D-46A2-B38B7405BFA3}"/>
                  </a:ext>
                </a:extLst>
              </p:cNvPr>
              <p:cNvSpPr txBox="1"/>
              <p:nvPr/>
            </p:nvSpPr>
            <p:spPr>
              <a:xfrm>
                <a:off x="3151762" y="5858392"/>
                <a:ext cx="2136839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FO12 </a:t>
                </a:r>
                <a:r>
                  <a:rPr lang="es-ES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increased</a:t>
                </a:r>
                <a:r>
                  <a:rPr lang="es-E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nutrient</a:t>
                </a:r>
                <a:r>
                  <a:rPr lang="es-E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bioavailability</a:t>
                </a:r>
                <a:endPara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upo 15">
                <a:extLst>
                  <a:ext uri="{FF2B5EF4-FFF2-40B4-BE49-F238E27FC236}">
                    <a16:creationId xmlns:a16="http://schemas.microsoft.com/office/drawing/2014/main" id="{24FA9BC5-927A-5294-49F1-F03A4CFE1467}"/>
                  </a:ext>
                </a:extLst>
              </p:cNvPr>
              <p:cNvGrpSpPr/>
              <p:nvPr/>
            </p:nvGrpSpPr>
            <p:grpSpPr>
              <a:xfrm>
                <a:off x="2772383" y="4727643"/>
                <a:ext cx="2887883" cy="933854"/>
                <a:chOff x="2236937" y="4966010"/>
                <a:chExt cx="3641245" cy="1239906"/>
              </a:xfrm>
            </p:grpSpPr>
            <p:pic>
              <p:nvPicPr>
                <p:cNvPr id="17" name="Imagen 16" descr="Icono&#10;&#10;Descripción generada automáticamente con confianza media">
                  <a:extLst>
                    <a:ext uri="{FF2B5EF4-FFF2-40B4-BE49-F238E27FC236}">
                      <a16:creationId xmlns:a16="http://schemas.microsoft.com/office/drawing/2014/main" id="{F1A892BF-9149-EA6A-3553-7EDF8DBBF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312" t="29560" r="44326" b="46428"/>
                <a:stretch/>
              </p:blipFill>
              <p:spPr>
                <a:xfrm>
                  <a:off x="2236937" y="4966010"/>
                  <a:ext cx="3641245" cy="1239906"/>
                </a:xfrm>
                <a:prstGeom prst="rect">
                  <a:avLst/>
                </a:prstGeom>
              </p:spPr>
            </p:pic>
            <p:sp>
              <p:nvSpPr>
                <p:cNvPr id="19" name="CuadroTexto 18">
                  <a:extLst>
                    <a:ext uri="{FF2B5EF4-FFF2-40B4-BE49-F238E27FC236}">
                      <a16:creationId xmlns:a16="http://schemas.microsoft.com/office/drawing/2014/main" id="{2C20CF6D-0995-FC4F-8A6E-D5346E22C9EC}"/>
                    </a:ext>
                  </a:extLst>
                </p:cNvPr>
                <p:cNvSpPr txBox="1"/>
                <p:nvPr/>
              </p:nvSpPr>
              <p:spPr>
                <a:xfrm>
                  <a:off x="2457713" y="5216085"/>
                  <a:ext cx="797246" cy="6946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Fe</a:t>
                  </a:r>
                </a:p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202%</a:t>
                  </a:r>
                </a:p>
              </p:txBody>
            </p:sp>
            <p:sp>
              <p:nvSpPr>
                <p:cNvPr id="20" name="CuadroTexto 19">
                  <a:extLst>
                    <a:ext uri="{FF2B5EF4-FFF2-40B4-BE49-F238E27FC236}">
                      <a16:creationId xmlns:a16="http://schemas.microsoft.com/office/drawing/2014/main" id="{26FBF3A1-9D69-F5BD-E45A-C2A3686CC4C3}"/>
                    </a:ext>
                  </a:extLst>
                </p:cNvPr>
                <p:cNvSpPr txBox="1"/>
                <p:nvPr/>
              </p:nvSpPr>
              <p:spPr>
                <a:xfrm>
                  <a:off x="3753984" y="5222571"/>
                  <a:ext cx="701000" cy="6946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Zn</a:t>
                  </a:r>
                </a:p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57%</a:t>
                  </a:r>
                </a:p>
              </p:txBody>
            </p:sp>
            <p:sp>
              <p:nvSpPr>
                <p:cNvPr id="21" name="CuadroTexto 20">
                  <a:extLst>
                    <a:ext uri="{FF2B5EF4-FFF2-40B4-BE49-F238E27FC236}">
                      <a16:creationId xmlns:a16="http://schemas.microsoft.com/office/drawing/2014/main" id="{84861CFF-8FF8-44B8-D3E1-DF54493DE265}"/>
                    </a:ext>
                  </a:extLst>
                </p:cNvPr>
                <p:cNvSpPr txBox="1"/>
                <p:nvPr/>
              </p:nvSpPr>
              <p:spPr>
                <a:xfrm>
                  <a:off x="4927787" y="5203228"/>
                  <a:ext cx="701000" cy="6946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</a:p>
                <a:p>
                  <a:pPr algn="ctr"/>
                  <a:r>
                    <a:rPr lang="es-E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7%</a:t>
                  </a:r>
                </a:p>
              </p:txBody>
            </p:sp>
          </p:grpSp>
        </p:grpSp>
        <p:pic>
          <p:nvPicPr>
            <p:cNvPr id="8" name="Imagen 7" descr="Interfaz de usuario gráfica, Aplicación&#10;&#10;Descripción generada automáticamente">
              <a:extLst>
                <a:ext uri="{FF2B5EF4-FFF2-40B4-BE49-F238E27FC236}">
                  <a16:creationId xmlns:a16="http://schemas.microsoft.com/office/drawing/2014/main" id="{E6B24FB8-8EEE-83F1-344F-24218C45E5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733" b="24697"/>
            <a:stretch/>
          </p:blipFill>
          <p:spPr>
            <a:xfrm>
              <a:off x="184826" y="4484451"/>
              <a:ext cx="2480553" cy="1809345"/>
            </a:xfrm>
            <a:prstGeom prst="rect">
              <a:avLst/>
            </a:prstGeom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42805474-4399-6C80-00E5-6FD1184957BB}"/>
                </a:ext>
              </a:extLst>
            </p:cNvPr>
            <p:cNvSpPr txBox="1"/>
            <p:nvPr/>
          </p:nvSpPr>
          <p:spPr>
            <a:xfrm>
              <a:off x="204283" y="6370716"/>
              <a:ext cx="2318424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FO12 </a:t>
              </a:r>
              <a:r>
                <a:rPr lang="es-E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showed</a:t>
              </a:r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its</a:t>
              </a:r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ability</a:t>
              </a:r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to produce </a:t>
              </a:r>
              <a:r>
                <a:rPr lang="es-E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siderophores</a:t>
              </a:r>
              <a:endPara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F5750126-1DF2-6033-21C8-7A49925043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8801" y="4270443"/>
              <a:ext cx="787029" cy="690663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E36CD3EB-5032-299D-D3C9-083785BA6829}"/>
                </a:ext>
              </a:extLst>
            </p:cNvPr>
            <p:cNvCxnSpPr>
              <a:cxnSpLocks/>
            </p:cNvCxnSpPr>
            <p:nvPr/>
          </p:nvCxnSpPr>
          <p:spPr>
            <a:xfrm>
              <a:off x="2615830" y="4270443"/>
              <a:ext cx="749941" cy="632297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2DB1FC89-89C0-ECF1-2016-67D6D53E5AF1}"/>
                </a:ext>
              </a:extLst>
            </p:cNvPr>
            <p:cNvSpPr txBox="1"/>
            <p:nvPr/>
          </p:nvSpPr>
          <p:spPr>
            <a:xfrm>
              <a:off x="-68093" y="3156415"/>
              <a:ext cx="16439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Dose</a:t>
              </a:r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(0, 10, 50 and 150 mg </a:t>
              </a:r>
              <a:r>
                <a:rPr lang="en-GB" sz="16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kg</a:t>
              </a:r>
              <a:r>
                <a:rPr lang="en-GB" sz="1600" i="1" baseline="30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-1</a:t>
              </a:r>
              <a:r>
                <a:rPr lang="es-E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C73C33C-3661-9A1A-3877-FA88509D0AF7}"/>
              </a:ext>
            </a:extLst>
          </p:cNvPr>
          <p:cNvSpPr txBox="1"/>
          <p:nvPr/>
        </p:nvSpPr>
        <p:spPr>
          <a:xfrm>
            <a:off x="418287" y="1499471"/>
            <a:ext cx="470819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Czapek-dox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inoculated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FO12 and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incubated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es-E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endParaRPr lang="es-E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80550A2-0FEB-86A2-B3E7-DBC590D90510}"/>
              </a:ext>
            </a:extLst>
          </p:cNvPr>
          <p:cNvSpPr txBox="1"/>
          <p:nvPr/>
        </p:nvSpPr>
        <p:spPr>
          <a:xfrm>
            <a:off x="116733" y="1019575"/>
            <a:ext cx="538912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GB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otential of FO12 for increasing nutrient availability in vitro </a:t>
            </a:r>
            <a:endParaRPr lang="es-E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25FF9243-C884-874E-F7CC-54B4CD4820BC}"/>
              </a:ext>
            </a:extLst>
          </p:cNvPr>
          <p:cNvGrpSpPr/>
          <p:nvPr/>
        </p:nvGrpSpPr>
        <p:grpSpPr>
          <a:xfrm>
            <a:off x="6682902" y="1554489"/>
            <a:ext cx="5655014" cy="2702376"/>
            <a:chOff x="6548474" y="772330"/>
            <a:chExt cx="6687383" cy="3381381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0A4D98E4-AC23-E961-16BF-BC8E55188EFD}"/>
                </a:ext>
              </a:extLst>
            </p:cNvPr>
            <p:cNvGrpSpPr/>
            <p:nvPr/>
          </p:nvGrpSpPr>
          <p:grpSpPr>
            <a:xfrm>
              <a:off x="8336603" y="1420240"/>
              <a:ext cx="4899254" cy="2733471"/>
              <a:chOff x="8336603" y="1420240"/>
              <a:chExt cx="4899254" cy="2733471"/>
            </a:xfrm>
          </p:grpSpPr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1D8213E7-82A0-EEA8-F3FE-24DDC7163BD2}"/>
                  </a:ext>
                </a:extLst>
              </p:cNvPr>
              <p:cNvGrpSpPr/>
              <p:nvPr/>
            </p:nvGrpSpPr>
            <p:grpSpPr>
              <a:xfrm>
                <a:off x="8336603" y="1420240"/>
                <a:ext cx="3094939" cy="2733471"/>
                <a:chOff x="600365" y="4192671"/>
                <a:chExt cx="2954882" cy="2577584"/>
              </a:xfrm>
            </p:grpSpPr>
            <p:grpSp>
              <p:nvGrpSpPr>
                <p:cNvPr id="45" name="Grupo 44">
                  <a:extLst>
                    <a:ext uri="{FF2B5EF4-FFF2-40B4-BE49-F238E27FC236}">
                      <a16:creationId xmlns:a16="http://schemas.microsoft.com/office/drawing/2014/main" id="{33B7F767-6408-C542-DD5B-87A7B7975020}"/>
                    </a:ext>
                  </a:extLst>
                </p:cNvPr>
                <p:cNvGrpSpPr/>
                <p:nvPr/>
              </p:nvGrpSpPr>
              <p:grpSpPr>
                <a:xfrm>
                  <a:off x="600365" y="4192671"/>
                  <a:ext cx="2244437" cy="2577584"/>
                  <a:chOff x="554182" y="4100307"/>
                  <a:chExt cx="2244437" cy="2577584"/>
                </a:xfrm>
              </p:grpSpPr>
              <p:pic>
                <p:nvPicPr>
                  <p:cNvPr id="50" name="Imagen 49">
                    <a:extLst>
                      <a:ext uri="{FF2B5EF4-FFF2-40B4-BE49-F238E27FC236}">
                        <a16:creationId xmlns:a16="http://schemas.microsoft.com/office/drawing/2014/main" id="{09A40043-0107-47CF-AE68-24F786A254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64091" t="31111" r="24924" b="12323"/>
                  <a:stretch/>
                </p:blipFill>
                <p:spPr>
                  <a:xfrm>
                    <a:off x="1911928" y="4100307"/>
                    <a:ext cx="886691" cy="2568348"/>
                  </a:xfrm>
                  <a:prstGeom prst="rect">
                    <a:avLst/>
                  </a:prstGeom>
                </p:spPr>
              </p:pic>
              <p:pic>
                <p:nvPicPr>
                  <p:cNvPr id="52" name="Imagen 51">
                    <a:extLst>
                      <a:ext uri="{FF2B5EF4-FFF2-40B4-BE49-F238E27FC236}">
                        <a16:creationId xmlns:a16="http://schemas.microsoft.com/office/drawing/2014/main" id="{E8FDC72A-7472-2DC7-CDC6-485DB541BE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30000" t="40673" r="59621" b="12323"/>
                  <a:stretch/>
                </p:blipFill>
                <p:spPr>
                  <a:xfrm>
                    <a:off x="554182" y="4451927"/>
                    <a:ext cx="873803" cy="222596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46" name="Imagen 45">
                  <a:extLst>
                    <a:ext uri="{FF2B5EF4-FFF2-40B4-BE49-F238E27FC236}">
                      <a16:creationId xmlns:a16="http://schemas.microsoft.com/office/drawing/2014/main" id="{EF443C58-7A88-E204-D20F-5BF6C6A7B6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58182" t="52795" r="34091" b="30101"/>
                <a:stretch/>
              </p:blipFill>
              <p:spPr>
                <a:xfrm>
                  <a:off x="2937163" y="4470400"/>
                  <a:ext cx="600874" cy="748146"/>
                </a:xfrm>
                <a:prstGeom prst="rect">
                  <a:avLst/>
                </a:prstGeom>
              </p:spPr>
            </p:pic>
            <p:pic>
              <p:nvPicPr>
                <p:cNvPr id="48" name="Imagen 47">
                  <a:extLst>
                    <a:ext uri="{FF2B5EF4-FFF2-40B4-BE49-F238E27FC236}">
                      <a16:creationId xmlns:a16="http://schemas.microsoft.com/office/drawing/2014/main" id="{C32F7B30-E966-2853-9AB2-61BBC82733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43788" t="46330" r="46970" b="24310"/>
                <a:stretch/>
              </p:blipFill>
              <p:spPr>
                <a:xfrm rot="14735263">
                  <a:off x="2895481" y="5223299"/>
                  <a:ext cx="529821" cy="789710"/>
                </a:xfrm>
                <a:prstGeom prst="rect">
                  <a:avLst/>
                </a:prstGeom>
              </p:spPr>
            </p:pic>
            <p:pic>
              <p:nvPicPr>
                <p:cNvPr id="49" name="Imagen 48">
                  <a:extLst>
                    <a:ext uri="{FF2B5EF4-FFF2-40B4-BE49-F238E27FC236}">
                      <a16:creationId xmlns:a16="http://schemas.microsoft.com/office/drawing/2014/main" id="{5B3C21B0-AD5E-DC3B-3ADF-4CDAABA438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49697" t="52525" r="45303" b="33737"/>
                <a:stretch/>
              </p:blipFill>
              <p:spPr>
                <a:xfrm>
                  <a:off x="2624134" y="5754254"/>
                  <a:ext cx="149412" cy="230910"/>
                </a:xfrm>
                <a:prstGeom prst="rect">
                  <a:avLst/>
                </a:prstGeom>
              </p:spPr>
            </p:pic>
          </p:grpSp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95C98D28-13C3-0A42-9674-1BE03C6BC6C9}"/>
                  </a:ext>
                </a:extLst>
              </p:cNvPr>
              <p:cNvSpPr txBox="1"/>
              <p:nvPr/>
            </p:nvSpPr>
            <p:spPr>
              <a:xfrm>
                <a:off x="11340037" y="1894565"/>
                <a:ext cx="1861310" cy="385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dressing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Sd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6E10385E-B6BC-F470-4105-ABF289F39A48}"/>
                  </a:ext>
                </a:extLst>
              </p:cNvPr>
              <p:cNvSpPr txBox="1"/>
              <p:nvPr/>
            </p:nvSpPr>
            <p:spPr>
              <a:xfrm>
                <a:off x="11247186" y="2807283"/>
                <a:ext cx="1988671" cy="385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Soil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treatment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s-ES" sz="1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</a:t>
                </a:r>
                <a:r>
                  <a:rPr lang="es-E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p:grp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5D8C630C-ACBF-721A-B882-0B1A4AE12DE8}"/>
                </a:ext>
              </a:extLst>
            </p:cNvPr>
            <p:cNvSpPr txBox="1"/>
            <p:nvPr/>
          </p:nvSpPr>
          <p:spPr>
            <a:xfrm>
              <a:off x="6548474" y="772330"/>
              <a:ext cx="5981837" cy="7317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defRPr sz="1400" i="1"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es-ES" sz="1600" dirty="0" err="1"/>
                <a:t>Sunflower</a:t>
              </a:r>
              <a:r>
                <a:rPr lang="es-ES" sz="1600" dirty="0"/>
                <a:t> and </a:t>
              </a:r>
              <a:r>
                <a:rPr lang="es-ES" sz="1600" dirty="0" err="1"/>
                <a:t>wheat</a:t>
              </a:r>
              <a:r>
                <a:rPr lang="es-ES" sz="1600" dirty="0"/>
                <a:t> </a:t>
              </a:r>
              <a:r>
                <a:rPr lang="es-ES" sz="1600" dirty="0" err="1"/>
                <a:t>grown</a:t>
              </a:r>
              <a:r>
                <a:rPr lang="es-ES" sz="1600" dirty="0"/>
                <a:t> </a:t>
              </a:r>
              <a:r>
                <a:rPr lang="es-ES" sz="1600" dirty="0" err="1"/>
                <a:t>on</a:t>
              </a:r>
              <a:r>
                <a:rPr lang="es-ES" sz="1600" dirty="0"/>
                <a:t> </a:t>
              </a:r>
              <a:r>
                <a:rPr lang="es-ES" sz="1600" dirty="0" err="1"/>
                <a:t>two</a:t>
              </a:r>
              <a:r>
                <a:rPr lang="es-ES" sz="1600" dirty="0"/>
                <a:t> </a:t>
              </a:r>
              <a:r>
                <a:rPr lang="es-ES" sz="1600" dirty="0" err="1"/>
                <a:t>calcareous</a:t>
              </a:r>
              <a:r>
                <a:rPr lang="es-ES" sz="1600" dirty="0"/>
                <a:t> and </a:t>
              </a:r>
              <a:r>
                <a:rPr lang="es-ES" sz="1600" dirty="0" err="1"/>
                <a:t>two</a:t>
              </a:r>
              <a:r>
                <a:rPr lang="es-ES" sz="1600" dirty="0"/>
                <a:t> non-</a:t>
              </a:r>
              <a:r>
                <a:rPr lang="es-ES" sz="1600" dirty="0" err="1"/>
                <a:t>calcareous</a:t>
              </a:r>
              <a:r>
                <a:rPr lang="es-ES" sz="1600" dirty="0"/>
                <a:t> </a:t>
              </a:r>
              <a:r>
                <a:rPr lang="es-ES" sz="1600" dirty="0" err="1"/>
                <a:t>soils</a:t>
              </a:r>
              <a:endParaRPr lang="es-ES" sz="1600" dirty="0"/>
            </a:p>
          </p:txBody>
        </p:sp>
      </p:grp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771BF789-3152-86C4-0CDD-24CAC025FFF7}"/>
              </a:ext>
            </a:extLst>
          </p:cNvPr>
          <p:cNvCxnSpPr>
            <a:cxnSpLocks/>
          </p:cNvCxnSpPr>
          <p:nvPr/>
        </p:nvCxnSpPr>
        <p:spPr>
          <a:xfrm flipH="1">
            <a:off x="7752945" y="3200400"/>
            <a:ext cx="408562" cy="116732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1" name="CuadroTexto 80">
            <a:extLst>
              <a:ext uri="{FF2B5EF4-FFF2-40B4-BE49-F238E27FC236}">
                <a16:creationId xmlns:a16="http://schemas.microsoft.com/office/drawing/2014/main" id="{ABEBCD8E-CE80-D2EE-95C0-2304EBAC0DE9}"/>
              </a:ext>
            </a:extLst>
          </p:cNvPr>
          <p:cNvSpPr txBox="1"/>
          <p:nvPr/>
        </p:nvSpPr>
        <p:spPr>
          <a:xfrm>
            <a:off x="5940358" y="6023758"/>
            <a:ext cx="303827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nutrient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uptake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sunflower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grown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calcareous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soils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in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wheat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calcareous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soils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A7C62D00-1510-9280-2B11-51EC0EB6286C}"/>
              </a:ext>
            </a:extLst>
          </p:cNvPr>
          <p:cNvGrpSpPr/>
          <p:nvPr/>
        </p:nvGrpSpPr>
        <p:grpSpPr>
          <a:xfrm>
            <a:off x="5713378" y="4806685"/>
            <a:ext cx="3160296" cy="1163682"/>
            <a:chOff x="5625830" y="4660769"/>
            <a:chExt cx="3160296" cy="1163682"/>
          </a:xfrm>
        </p:grpSpPr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9BE9C8B6-2A7B-F174-5AB0-40B85F0D3857}"/>
                </a:ext>
              </a:extLst>
            </p:cNvPr>
            <p:cNvGrpSpPr/>
            <p:nvPr/>
          </p:nvGrpSpPr>
          <p:grpSpPr>
            <a:xfrm>
              <a:off x="6060332" y="4660769"/>
              <a:ext cx="2725794" cy="1163682"/>
              <a:chOff x="6663447" y="4758046"/>
              <a:chExt cx="2725794" cy="1163682"/>
            </a:xfrm>
          </p:grpSpPr>
          <p:grpSp>
            <p:nvGrpSpPr>
              <p:cNvPr id="80" name="Grupo 79">
                <a:extLst>
                  <a:ext uri="{FF2B5EF4-FFF2-40B4-BE49-F238E27FC236}">
                    <a16:creationId xmlns:a16="http://schemas.microsoft.com/office/drawing/2014/main" id="{1F2D67F6-B7AA-A852-9B97-E35910FDF786}"/>
                  </a:ext>
                </a:extLst>
              </p:cNvPr>
              <p:cNvGrpSpPr/>
              <p:nvPr/>
            </p:nvGrpSpPr>
            <p:grpSpPr>
              <a:xfrm>
                <a:off x="7372552" y="4758046"/>
                <a:ext cx="1066853" cy="434798"/>
                <a:chOff x="5991225" y="4553765"/>
                <a:chExt cx="1066853" cy="434798"/>
              </a:xfrm>
            </p:grpSpPr>
            <p:sp>
              <p:nvSpPr>
                <p:cNvPr id="78" name="Rectángulo 77">
                  <a:extLst>
                    <a:ext uri="{FF2B5EF4-FFF2-40B4-BE49-F238E27FC236}">
                      <a16:creationId xmlns:a16="http://schemas.microsoft.com/office/drawing/2014/main" id="{1884F3FB-A1FE-04DD-6859-A386A0FCBEF6}"/>
                    </a:ext>
                  </a:extLst>
                </p:cNvPr>
                <p:cNvSpPr/>
                <p:nvPr/>
              </p:nvSpPr>
              <p:spPr>
                <a:xfrm>
                  <a:off x="6568146" y="4553765"/>
                  <a:ext cx="489932" cy="43410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Fe</a:t>
                  </a:r>
                </a:p>
              </p:txBody>
            </p:sp>
            <p:sp>
              <p:nvSpPr>
                <p:cNvPr id="79" name="Rectángulo 78">
                  <a:extLst>
                    <a:ext uri="{FF2B5EF4-FFF2-40B4-BE49-F238E27FC236}">
                      <a16:creationId xmlns:a16="http://schemas.microsoft.com/office/drawing/2014/main" id="{5A4596DF-9725-F567-2BA0-D53C60D12A55}"/>
                    </a:ext>
                  </a:extLst>
                </p:cNvPr>
                <p:cNvSpPr/>
                <p:nvPr/>
              </p:nvSpPr>
              <p:spPr>
                <a:xfrm>
                  <a:off x="5991225" y="4554454"/>
                  <a:ext cx="489932" cy="434109"/>
                </a:xfrm>
                <a:prstGeom prst="rect">
                  <a:avLst/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</a:p>
              </p:txBody>
            </p:sp>
          </p:grpSp>
          <p:grpSp>
            <p:nvGrpSpPr>
              <p:cNvPr id="87" name="Grupo 86">
                <a:extLst>
                  <a:ext uri="{FF2B5EF4-FFF2-40B4-BE49-F238E27FC236}">
                    <a16:creationId xmlns:a16="http://schemas.microsoft.com/office/drawing/2014/main" id="{4D182094-C31F-BC2D-5264-D50B3D9AF768}"/>
                  </a:ext>
                </a:extLst>
              </p:cNvPr>
              <p:cNvGrpSpPr/>
              <p:nvPr/>
            </p:nvGrpSpPr>
            <p:grpSpPr>
              <a:xfrm>
                <a:off x="6668918" y="5484181"/>
                <a:ext cx="2720323" cy="437547"/>
                <a:chOff x="7330399" y="5834377"/>
                <a:chExt cx="2720323" cy="437547"/>
              </a:xfrm>
            </p:grpSpPr>
            <p:sp>
              <p:nvSpPr>
                <p:cNvPr id="82" name="Rectángulo 81">
                  <a:extLst>
                    <a:ext uri="{FF2B5EF4-FFF2-40B4-BE49-F238E27FC236}">
                      <a16:creationId xmlns:a16="http://schemas.microsoft.com/office/drawing/2014/main" id="{C2409997-3124-0A38-FD60-8B065BA3399B}"/>
                    </a:ext>
                  </a:extLst>
                </p:cNvPr>
                <p:cNvSpPr/>
                <p:nvPr/>
              </p:nvSpPr>
              <p:spPr>
                <a:xfrm>
                  <a:off x="7330399" y="5835263"/>
                  <a:ext cx="489932" cy="434109"/>
                </a:xfrm>
                <a:prstGeom prst="rect">
                  <a:avLst/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</a:p>
              </p:txBody>
            </p:sp>
            <p:sp>
              <p:nvSpPr>
                <p:cNvPr id="83" name="Rectángulo 82">
                  <a:extLst>
                    <a:ext uri="{FF2B5EF4-FFF2-40B4-BE49-F238E27FC236}">
                      <a16:creationId xmlns:a16="http://schemas.microsoft.com/office/drawing/2014/main" id="{B2C5CCA9-E2FC-F6E5-9E99-2E5700C8F76E}"/>
                    </a:ext>
                  </a:extLst>
                </p:cNvPr>
                <p:cNvSpPr/>
                <p:nvPr/>
              </p:nvSpPr>
              <p:spPr>
                <a:xfrm>
                  <a:off x="7878618" y="5834377"/>
                  <a:ext cx="489932" cy="434109"/>
                </a:xfrm>
                <a:prstGeom prst="rect">
                  <a:avLst/>
                </a:prstGeom>
                <a:solidFill>
                  <a:schemeClr val="accent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Ca</a:t>
                  </a:r>
                </a:p>
              </p:txBody>
            </p:sp>
            <p:sp>
              <p:nvSpPr>
                <p:cNvPr id="84" name="Rectángulo 83">
                  <a:extLst>
                    <a:ext uri="{FF2B5EF4-FFF2-40B4-BE49-F238E27FC236}">
                      <a16:creationId xmlns:a16="http://schemas.microsoft.com/office/drawing/2014/main" id="{A5B191BA-FB51-0823-A462-FC20E1D05C2C}"/>
                    </a:ext>
                  </a:extLst>
                </p:cNvPr>
                <p:cNvSpPr/>
                <p:nvPr/>
              </p:nvSpPr>
              <p:spPr>
                <a:xfrm>
                  <a:off x="9515426" y="5837815"/>
                  <a:ext cx="535296" cy="43410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Mn</a:t>
                  </a:r>
                </a:p>
              </p:txBody>
            </p:sp>
            <p:sp>
              <p:nvSpPr>
                <p:cNvPr id="85" name="Rectángulo 84">
                  <a:extLst>
                    <a:ext uri="{FF2B5EF4-FFF2-40B4-BE49-F238E27FC236}">
                      <a16:creationId xmlns:a16="http://schemas.microsoft.com/office/drawing/2014/main" id="{D94563EE-064E-1B17-98DE-B7D09825B86C}"/>
                    </a:ext>
                  </a:extLst>
                </p:cNvPr>
                <p:cNvSpPr/>
                <p:nvPr/>
              </p:nvSpPr>
              <p:spPr>
                <a:xfrm>
                  <a:off x="8427419" y="5836596"/>
                  <a:ext cx="489932" cy="42560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Zn</a:t>
                  </a:r>
                </a:p>
              </p:txBody>
            </p:sp>
            <p:sp>
              <p:nvSpPr>
                <p:cNvPr id="86" name="Rectángulo 85">
                  <a:extLst>
                    <a:ext uri="{FF2B5EF4-FFF2-40B4-BE49-F238E27FC236}">
                      <a16:creationId xmlns:a16="http://schemas.microsoft.com/office/drawing/2014/main" id="{01A75FE6-1E6F-8FEE-9983-AFFCE9CFED10}"/>
                    </a:ext>
                  </a:extLst>
                </p:cNvPr>
                <p:cNvSpPr/>
                <p:nvPr/>
              </p:nvSpPr>
              <p:spPr>
                <a:xfrm>
                  <a:off x="8977363" y="5834575"/>
                  <a:ext cx="489932" cy="43410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Fe</a:t>
                  </a:r>
                </a:p>
              </p:txBody>
            </p:sp>
          </p:grpSp>
          <p:cxnSp>
            <p:nvCxnSpPr>
              <p:cNvPr id="89" name="Conector recto 88">
                <a:extLst>
                  <a:ext uri="{FF2B5EF4-FFF2-40B4-BE49-F238E27FC236}">
                    <a16:creationId xmlns:a16="http://schemas.microsoft.com/office/drawing/2014/main" id="{92FF5CD6-6882-2AF9-0228-D7B3029C28B9}"/>
                  </a:ext>
                </a:extLst>
              </p:cNvPr>
              <p:cNvCxnSpPr/>
              <p:nvPr/>
            </p:nvCxnSpPr>
            <p:spPr>
              <a:xfrm>
                <a:off x="6663447" y="5340485"/>
                <a:ext cx="2616740" cy="0"/>
              </a:xfrm>
              <a:prstGeom prst="line">
                <a:avLst/>
              </a:prstGeom>
              <a:ln w="19050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D5254C33-04F0-A568-0B2B-CFD4CA365EAE}"/>
                </a:ext>
              </a:extLst>
            </p:cNvPr>
            <p:cNvSpPr txBox="1"/>
            <p:nvPr/>
          </p:nvSpPr>
          <p:spPr>
            <a:xfrm>
              <a:off x="6319736" y="4729052"/>
              <a:ext cx="431260" cy="3098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98" name="CuadroTexto 97">
              <a:extLst>
                <a:ext uri="{FF2B5EF4-FFF2-40B4-BE49-F238E27FC236}">
                  <a16:creationId xmlns:a16="http://schemas.microsoft.com/office/drawing/2014/main" id="{8F839473-3F69-E6DB-573B-A606D67A6B89}"/>
                </a:ext>
              </a:extLst>
            </p:cNvPr>
            <p:cNvSpPr txBox="1"/>
            <p:nvPr/>
          </p:nvSpPr>
          <p:spPr>
            <a:xfrm>
              <a:off x="5625830" y="5445656"/>
              <a:ext cx="431260" cy="3098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</a:p>
          </p:txBody>
        </p:sp>
      </p:grpSp>
      <p:sp>
        <p:nvSpPr>
          <p:cNvPr id="38" name="CuadroTexto 37">
            <a:extLst>
              <a:ext uri="{FF2B5EF4-FFF2-40B4-BE49-F238E27FC236}">
                <a16:creationId xmlns:a16="http://schemas.microsoft.com/office/drawing/2014/main" id="{0F04C552-6620-EFB3-15B9-BFE31FDD7E48}"/>
              </a:ext>
            </a:extLst>
          </p:cNvPr>
          <p:cNvSpPr txBox="1"/>
          <p:nvPr/>
        </p:nvSpPr>
        <p:spPr>
          <a:xfrm>
            <a:off x="6196519" y="1016333"/>
            <a:ext cx="581713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Crop growth, nutrient uptake and plant hormone production under differing soil conditions</a:t>
            </a:r>
            <a:endParaRPr lang="es-ES" sz="1600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0DAF4FE-FA47-598C-574A-C530DC63DC7A}"/>
              </a:ext>
            </a:extLst>
          </p:cNvPr>
          <p:cNvCxnSpPr>
            <a:cxnSpLocks/>
          </p:cNvCxnSpPr>
          <p:nvPr/>
        </p:nvCxnSpPr>
        <p:spPr>
          <a:xfrm flipH="1">
            <a:off x="8531157" y="4257472"/>
            <a:ext cx="696237" cy="333984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BBB30A04-2936-2A1F-E016-1290572254EA}"/>
              </a:ext>
            </a:extLst>
          </p:cNvPr>
          <p:cNvCxnSpPr>
            <a:cxnSpLocks/>
          </p:cNvCxnSpPr>
          <p:nvPr/>
        </p:nvCxnSpPr>
        <p:spPr>
          <a:xfrm>
            <a:off x="9227394" y="4257472"/>
            <a:ext cx="675363" cy="333984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0F2F1F47-01E8-E84B-2552-918B0036A47C}"/>
              </a:ext>
            </a:extLst>
          </p:cNvPr>
          <p:cNvSpPr txBox="1"/>
          <p:nvPr/>
        </p:nvSpPr>
        <p:spPr>
          <a:xfrm>
            <a:off x="11225720" y="2830751"/>
            <a:ext cx="418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F854D658-3DF5-5553-6768-517D85AE174B}"/>
              </a:ext>
            </a:extLst>
          </p:cNvPr>
          <p:cNvSpPr/>
          <p:nvPr/>
        </p:nvSpPr>
        <p:spPr>
          <a:xfrm>
            <a:off x="5330757" y="943583"/>
            <a:ext cx="447473" cy="5846323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55A4009-57AB-A267-0591-18204BFBD727}"/>
              </a:ext>
            </a:extLst>
          </p:cNvPr>
          <p:cNvSpPr txBox="1"/>
          <p:nvPr/>
        </p:nvSpPr>
        <p:spPr>
          <a:xfrm>
            <a:off x="3518170" y="4018934"/>
            <a:ext cx="19487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experimental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59E5B1-B24C-43D2-50F8-5FA2F8D4D0C7}"/>
              </a:ext>
            </a:extLst>
          </p:cNvPr>
          <p:cNvSpPr txBox="1"/>
          <p:nvPr/>
        </p:nvSpPr>
        <p:spPr>
          <a:xfrm>
            <a:off x="10243226" y="4035147"/>
            <a:ext cx="194877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240 experimental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098F11E-E3F6-0F75-E2AD-1BB81B193FC9}"/>
              </a:ext>
            </a:extLst>
          </p:cNvPr>
          <p:cNvSpPr txBox="1"/>
          <p:nvPr/>
        </p:nvSpPr>
        <p:spPr>
          <a:xfrm>
            <a:off x="8369029" y="3801682"/>
            <a:ext cx="431260" cy="30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F65412-03AD-82B1-C2BE-2819232A5F14}"/>
              </a:ext>
            </a:extLst>
          </p:cNvPr>
          <p:cNvSpPr txBox="1"/>
          <p:nvPr/>
        </p:nvSpPr>
        <p:spPr>
          <a:xfrm>
            <a:off x="9591472" y="3817895"/>
            <a:ext cx="431260" cy="30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0D31EEDA-02AB-395E-D6E1-CFC3A5E25826}"/>
              </a:ext>
            </a:extLst>
          </p:cNvPr>
          <p:cNvGrpSpPr/>
          <p:nvPr/>
        </p:nvGrpSpPr>
        <p:grpSpPr>
          <a:xfrm>
            <a:off x="6118699" y="2978995"/>
            <a:ext cx="1361872" cy="1057983"/>
            <a:chOff x="6118699" y="2978995"/>
            <a:chExt cx="1361872" cy="1057983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2C38A53-7E6E-91DD-8616-61D4790E8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7121" t="31111" r="27436" b="47326"/>
            <a:stretch/>
          </p:blipFill>
          <p:spPr>
            <a:xfrm>
              <a:off x="6984460" y="2978995"/>
              <a:ext cx="496111" cy="1057983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EFBC5E-E1DE-F056-0444-230725EDA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1594" t="41539" r="62630" b="49011"/>
            <a:stretch/>
          </p:blipFill>
          <p:spPr>
            <a:xfrm>
              <a:off x="6118699" y="3212851"/>
              <a:ext cx="885217" cy="814401"/>
            </a:xfrm>
            <a:prstGeom prst="rect">
              <a:avLst/>
            </a:prstGeom>
          </p:spPr>
        </p:pic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232A6AE-296D-5F7E-0EE7-740EE1B96677}"/>
              </a:ext>
            </a:extLst>
          </p:cNvPr>
          <p:cNvSpPr txBox="1"/>
          <p:nvPr/>
        </p:nvSpPr>
        <p:spPr>
          <a:xfrm>
            <a:off x="5603133" y="2398586"/>
            <a:ext cx="274320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FO12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reproductive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biomass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(+30%)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non-calcareous and calcareous soils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77E733C-6EE7-0EAB-EC7B-9D098E6F4C2D}"/>
              </a:ext>
            </a:extLst>
          </p:cNvPr>
          <p:cNvCxnSpPr/>
          <p:nvPr/>
        </p:nvCxnSpPr>
        <p:spPr>
          <a:xfrm>
            <a:off x="9383949" y="5376153"/>
            <a:ext cx="2616740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29BD18D-B002-0A11-47BE-A09B8515A3DE}"/>
              </a:ext>
            </a:extLst>
          </p:cNvPr>
          <p:cNvSpPr/>
          <p:nvPr/>
        </p:nvSpPr>
        <p:spPr>
          <a:xfrm>
            <a:off x="9640111" y="4776281"/>
            <a:ext cx="683217" cy="45154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ABA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91DEBC4-2D12-169B-DB34-8BF9D3A3B9CF}"/>
              </a:ext>
            </a:extLst>
          </p:cNvPr>
          <p:cNvSpPr/>
          <p:nvPr/>
        </p:nvSpPr>
        <p:spPr>
          <a:xfrm>
            <a:off x="10978016" y="4780744"/>
            <a:ext cx="714631" cy="43410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1833B162-0F68-D88C-5068-1AC11273BB62}"/>
              </a:ext>
            </a:extLst>
          </p:cNvPr>
          <p:cNvSpPr/>
          <p:nvPr/>
        </p:nvSpPr>
        <p:spPr>
          <a:xfrm>
            <a:off x="10410570" y="4766553"/>
            <a:ext cx="489932" cy="44505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2BD7425-F94A-726A-F1DA-CDC922F7A59A}"/>
              </a:ext>
            </a:extLst>
          </p:cNvPr>
          <p:cNvSpPr txBox="1"/>
          <p:nvPr/>
        </p:nvSpPr>
        <p:spPr>
          <a:xfrm>
            <a:off x="9225063" y="4861998"/>
            <a:ext cx="431260" cy="30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015D6AB-6E48-334E-2ABA-F2D157D8C5AA}"/>
              </a:ext>
            </a:extLst>
          </p:cNvPr>
          <p:cNvSpPr/>
          <p:nvPr/>
        </p:nvSpPr>
        <p:spPr>
          <a:xfrm>
            <a:off x="9802239" y="5522069"/>
            <a:ext cx="791182" cy="45154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JAIle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AAFA9FC1-8CD9-4EBD-8C85-51EFF98DFFDA}"/>
              </a:ext>
            </a:extLst>
          </p:cNvPr>
          <p:cNvSpPr txBox="1"/>
          <p:nvPr/>
        </p:nvSpPr>
        <p:spPr>
          <a:xfrm>
            <a:off x="9212093" y="5598057"/>
            <a:ext cx="431260" cy="30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E3477178-D24C-2AA1-1AFE-665CC447F5C0}"/>
              </a:ext>
            </a:extLst>
          </p:cNvPr>
          <p:cNvSpPr/>
          <p:nvPr/>
        </p:nvSpPr>
        <p:spPr>
          <a:xfrm>
            <a:off x="10741310" y="5526531"/>
            <a:ext cx="714631" cy="43410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465025A-C0C5-1A34-ACA4-FC68C4BE6D70}"/>
              </a:ext>
            </a:extLst>
          </p:cNvPr>
          <p:cNvSpPr txBox="1"/>
          <p:nvPr/>
        </p:nvSpPr>
        <p:spPr>
          <a:xfrm>
            <a:off x="9153729" y="6020515"/>
            <a:ext cx="303827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hormone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sunflower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grown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calcareous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soils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in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wheat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calcareous</a:t>
            </a:r>
            <a:r>
              <a:rPr lang="es-E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soils</a:t>
            </a:r>
            <a:endParaRPr lang="es-E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5E95BC-BA65-7D0F-4BE9-7B594E202812}"/>
              </a:ext>
            </a:extLst>
          </p:cNvPr>
          <p:cNvSpPr txBox="1"/>
          <p:nvPr/>
        </p:nvSpPr>
        <p:spPr>
          <a:xfrm>
            <a:off x="-337226" y="6581001"/>
            <a:ext cx="256485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Created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Biorender.com</a:t>
            </a:r>
          </a:p>
        </p:txBody>
      </p:sp>
    </p:spTree>
    <p:extLst>
      <p:ext uri="{BB962C8B-B14F-4D97-AF65-F5344CB8AC3E}">
        <p14:creationId xmlns:p14="http://schemas.microsoft.com/office/powerpoint/2010/main" val="3942707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gronomía">
      <a:dk1>
        <a:sysClr val="windowText" lastClr="000000"/>
      </a:dk1>
      <a:lt1>
        <a:sysClr val="window" lastClr="FFFFFF"/>
      </a:lt1>
      <a:dk2>
        <a:srgbClr val="5B5B5F"/>
      </a:dk2>
      <a:lt2>
        <a:srgbClr val="35783C"/>
      </a:lt2>
      <a:accent1>
        <a:srgbClr val="35783C"/>
      </a:accent1>
      <a:accent2>
        <a:srgbClr val="43974B"/>
      </a:accent2>
      <a:accent3>
        <a:srgbClr val="6EBE76"/>
      </a:accent3>
      <a:accent4>
        <a:srgbClr val="A0D4A5"/>
      </a:accent4>
      <a:accent5>
        <a:srgbClr val="5B5B5F"/>
      </a:accent5>
      <a:accent6>
        <a:srgbClr val="808084"/>
      </a:accent6>
      <a:hlink>
        <a:srgbClr val="35783C"/>
      </a:hlink>
      <a:folHlink>
        <a:srgbClr val="A0D4A5"/>
      </a:folHlink>
    </a:clrScheme>
    <a:fontScheme name="Agronomía">
      <a:majorFont>
        <a:latin typeface="Montserrat"/>
        <a:ea typeface=""/>
        <a:cs typeface=""/>
      </a:majorFont>
      <a:minorFont>
        <a:latin typeface="Montserrat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cumentoPowerPoint" id="{7E8EF0F1-F07F-4DCA-A2EF-765274340D3C}" vid="{9DBE6141-5F9D-47E5-BE82-0A48516C3A6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189</Words>
  <Application>Microsoft Office PowerPoint</Application>
  <PresentationFormat>Panorámica</PresentationFormat>
  <Paragraphs>46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Montserrat</vt:lpstr>
      <vt:lpstr>Montserrat ExtraLight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Jesús  Sevillano Caño</dc:creator>
  <cp:lastModifiedBy>Jesús  Sevillano Caño</cp:lastModifiedBy>
  <cp:revision>148</cp:revision>
  <dcterms:created xsi:type="dcterms:W3CDTF">2024-03-26T15:07:31Z</dcterms:created>
  <dcterms:modified xsi:type="dcterms:W3CDTF">2024-05-02T08:50:20Z</dcterms:modified>
</cp:coreProperties>
</file>