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'HT-29+ML50+LAB-ALL-6'!$M$4</c:f>
              <c:strCache>
                <c:ptCount val="1"/>
                <c:pt idx="0">
                  <c:v>Ave. Mucin Thickness (µg/mL):x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79646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33B-45AF-96D6-546906158E3F}"/>
              </c:ext>
            </c:extLst>
          </c:dPt>
          <c:dPt>
            <c:idx val="13"/>
            <c:invertIfNegative val="0"/>
            <c:bubble3D val="0"/>
            <c:spPr>
              <a:solidFill>
                <a:srgbClr val="F79646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3B-45AF-96D6-546906158E3F}"/>
              </c:ext>
            </c:extLst>
          </c:dPt>
          <c:dLbls>
            <c:delete val="1"/>
          </c:dLbls>
          <c:errBars>
            <c:errBarType val="both"/>
            <c:errValType val="cust"/>
            <c:noEndCap val="0"/>
            <c:plus>
              <c:numRef>
                <c:f>'HT-29+ML50+LAB-ALL-6'!$P$5:$P$22</c:f>
                <c:numCache>
                  <c:formatCode>General</c:formatCode>
                  <c:ptCount val="18"/>
                  <c:pt idx="0">
                    <c:v>0.820105112673568</c:v>
                  </c:pt>
                  <c:pt idx="1">
                    <c:v>4.1118259325997721</c:v>
                  </c:pt>
                  <c:pt idx="2">
                    <c:v>3.7739922081928148</c:v>
                  </c:pt>
                  <c:pt idx="3">
                    <c:v>13.572167579738343</c:v>
                  </c:pt>
                  <c:pt idx="4">
                    <c:v>0.44547727214754179</c:v>
                  </c:pt>
                  <c:pt idx="5">
                    <c:v>14.777792160733393</c:v>
                  </c:pt>
                  <c:pt idx="6">
                    <c:v>18.906650133506783</c:v>
                  </c:pt>
                  <c:pt idx="7">
                    <c:v>12.377020321194008</c:v>
                  </c:pt>
                  <c:pt idx="8">
                    <c:v>12.595257726124556</c:v>
                  </c:pt>
                  <c:pt idx="9">
                    <c:v>4.2309561074695043</c:v>
                  </c:pt>
                  <c:pt idx="10">
                    <c:v>22.593829425863149</c:v>
                  </c:pt>
                  <c:pt idx="11">
                    <c:v>4.1471812716590675</c:v>
                  </c:pt>
                  <c:pt idx="12">
                    <c:v>12.562753376383439</c:v>
                  </c:pt>
                  <c:pt idx="13">
                    <c:v>3.5269591925386976</c:v>
                  </c:pt>
                  <c:pt idx="14">
                    <c:v>7.5121256666306255</c:v>
                  </c:pt>
                  <c:pt idx="15">
                    <c:v>15.346252053297341</c:v>
                  </c:pt>
                  <c:pt idx="16">
                    <c:v>14.096034589409662</c:v>
                  </c:pt>
                  <c:pt idx="17">
                    <c:v>7.6889023619272221</c:v>
                  </c:pt>
                </c:numCache>
              </c:numRef>
            </c:plus>
            <c:minus>
              <c:numRef>
                <c:f>'HT-29+ML50+LAB-ALL-6'!$P$5:$P$22</c:f>
                <c:numCache>
                  <c:formatCode>General</c:formatCode>
                  <c:ptCount val="18"/>
                  <c:pt idx="0">
                    <c:v>0.820105112673568</c:v>
                  </c:pt>
                  <c:pt idx="1">
                    <c:v>4.1118259325997721</c:v>
                  </c:pt>
                  <c:pt idx="2">
                    <c:v>3.7739922081928148</c:v>
                  </c:pt>
                  <c:pt idx="3">
                    <c:v>13.572167579738343</c:v>
                  </c:pt>
                  <c:pt idx="4">
                    <c:v>0.44547727214754179</c:v>
                  </c:pt>
                  <c:pt idx="5">
                    <c:v>14.777792160733393</c:v>
                  </c:pt>
                  <c:pt idx="6">
                    <c:v>18.906650133506783</c:v>
                  </c:pt>
                  <c:pt idx="7">
                    <c:v>12.377020321194008</c:v>
                  </c:pt>
                  <c:pt idx="8">
                    <c:v>12.595257726124556</c:v>
                  </c:pt>
                  <c:pt idx="9">
                    <c:v>4.2309561074695043</c:v>
                  </c:pt>
                  <c:pt idx="10">
                    <c:v>22.593829425863149</c:v>
                  </c:pt>
                  <c:pt idx="11">
                    <c:v>4.1471812716590675</c:v>
                  </c:pt>
                  <c:pt idx="12">
                    <c:v>12.562753376383439</c:v>
                  </c:pt>
                  <c:pt idx="13">
                    <c:v>3.5269591925386976</c:v>
                  </c:pt>
                  <c:pt idx="14">
                    <c:v>7.5121256666306255</c:v>
                  </c:pt>
                  <c:pt idx="15">
                    <c:v>15.346252053297341</c:v>
                  </c:pt>
                  <c:pt idx="16">
                    <c:v>14.096034589409662</c:v>
                  </c:pt>
                  <c:pt idx="17">
                    <c:v>7.6889023619272221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'HT-29+ML50+LAB-ALL-6'!$A$5:$A$22</c:f>
              <c:strCache>
                <c:ptCount val="18"/>
                <c:pt idx="0">
                  <c:v>HT-29 + Mucin + 50 mM Lactate-1 (Control)</c:v>
                </c:pt>
                <c:pt idx="1">
                  <c:v>HT-29 + ML50 + L. plantarum NRRL-B 4496</c:v>
                </c:pt>
                <c:pt idx="2">
                  <c:v>HT-29 + ML50 + L. acidophilus NRRL-B 1910</c:v>
                </c:pt>
                <c:pt idx="3">
                  <c:v>HT-29 + ML50 + L. casei NRRL-B 441</c:v>
                </c:pt>
                <c:pt idx="4">
                  <c:v>HT-29 + ML50 + L. rhamnosus NRRL-B 442</c:v>
                </c:pt>
                <c:pt idx="5">
                  <c:v>HT-29 + ML50 + L. plantarum DSM 1954</c:v>
                </c:pt>
                <c:pt idx="6">
                  <c:v>HT-29 + ML50 + O. AK6</c:v>
                </c:pt>
                <c:pt idx="7">
                  <c:v>HT-29 + ML50 + O. AK8</c:v>
                </c:pt>
                <c:pt idx="8">
                  <c:v>HT-29 + ML50 + O. AK16</c:v>
                </c:pt>
                <c:pt idx="9">
                  <c:v>HT-29 + ML50 + O. AK50</c:v>
                </c:pt>
                <c:pt idx="10">
                  <c:v>HT-29 + ML50 + L. paracasei C15</c:v>
                </c:pt>
                <c:pt idx="11">
                  <c:v>HT-29 + ML50 + L. plantarum C47</c:v>
                </c:pt>
                <c:pt idx="12">
                  <c:v>HT-29 + ML50 + L. plantarum D1</c:v>
                </c:pt>
                <c:pt idx="13">
                  <c:v>HT-29 + Mucin + 50 mM Lactate-2 (Control)</c:v>
                </c:pt>
                <c:pt idx="14">
                  <c:v>HT-29 + ML50 + S. thermophilus UIN9</c:v>
                </c:pt>
                <c:pt idx="15">
                  <c:v>HT-29 + ML50 + O. AK22</c:v>
                </c:pt>
                <c:pt idx="16">
                  <c:v>HT-29 + ML50 + O. AK23</c:v>
                </c:pt>
                <c:pt idx="17">
                  <c:v>HT-29 + ML50 + L. lactis  A19</c:v>
                </c:pt>
              </c:strCache>
            </c:strRef>
          </c:cat>
          <c:val>
            <c:numRef>
              <c:f>'HT-29+ML50+LAB-ALL-6'!$M$5:$M$22</c:f>
              <c:numCache>
                <c:formatCode>0.00</c:formatCode>
                <c:ptCount val="18"/>
                <c:pt idx="0">
                  <c:v>244.84749999999994</c:v>
                </c:pt>
                <c:pt idx="1">
                  <c:v>292.94416666666666</c:v>
                </c:pt>
                <c:pt idx="2">
                  <c:v>293.45416666666659</c:v>
                </c:pt>
                <c:pt idx="3">
                  <c:v>321.58666666666664</c:v>
                </c:pt>
                <c:pt idx="4">
                  <c:v>244.12541666666664</c:v>
                </c:pt>
                <c:pt idx="5">
                  <c:v>269.91208333333333</c:v>
                </c:pt>
                <c:pt idx="6">
                  <c:v>245.95000000000002</c:v>
                </c:pt>
                <c:pt idx="7">
                  <c:v>249.05354166666666</c:v>
                </c:pt>
                <c:pt idx="8">
                  <c:v>252.18041666666664</c:v>
                </c:pt>
                <c:pt idx="9">
                  <c:v>253.20958333333334</c:v>
                </c:pt>
                <c:pt idx="10">
                  <c:v>283.58541666666662</c:v>
                </c:pt>
                <c:pt idx="11">
                  <c:v>226.51041666666669</c:v>
                </c:pt>
                <c:pt idx="12">
                  <c:v>240.51208333333332</c:v>
                </c:pt>
                <c:pt idx="13">
                  <c:v>224.48999999999995</c:v>
                </c:pt>
                <c:pt idx="14">
                  <c:v>248.36479166666666</c:v>
                </c:pt>
                <c:pt idx="15">
                  <c:v>225.25083333333333</c:v>
                </c:pt>
                <c:pt idx="16">
                  <c:v>270.82</c:v>
                </c:pt>
                <c:pt idx="17">
                  <c:v>247.28729166666665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3B-45AF-96D6-546906158E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54432672"/>
        <c:axId val="2054437664"/>
      </c:barChart>
      <c:catAx>
        <c:axId val="20544326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tr-TR" sz="10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HT-29 + </a:t>
                </a:r>
                <a:r>
                  <a:rPr lang="tr-TR" sz="1000" b="1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Mucin</a:t>
                </a:r>
                <a:r>
                  <a:rPr lang="tr-TR" sz="10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+ 50 </a:t>
                </a:r>
                <a:r>
                  <a:rPr lang="tr-TR" sz="1000" b="1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mM</a:t>
                </a:r>
                <a:r>
                  <a:rPr lang="tr-TR" sz="10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000" b="1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Lactate</a:t>
                </a:r>
                <a:r>
                  <a:rPr lang="tr-TR" sz="10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LAB</a:t>
                </a:r>
                <a:endParaRPr lang="en-US" sz="10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23537969280656393"/>
              <c:y val="0.852457768669036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54437664"/>
        <c:crosses val="autoZero"/>
        <c:auto val="1"/>
        <c:lblAlgn val="ctr"/>
        <c:lblOffset val="100"/>
        <c:noMultiLvlLbl val="0"/>
      </c:catAx>
      <c:valAx>
        <c:axId val="205443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tr-TR" sz="1000" b="1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Amount</a:t>
                </a:r>
                <a:r>
                  <a:rPr lang="tr-TR" sz="10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tr-TR" sz="1000" b="1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Mucin</a:t>
                </a:r>
                <a:r>
                  <a:rPr lang="tr-TR" sz="10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(µg/</a:t>
                </a:r>
                <a:r>
                  <a:rPr lang="tr-TR" sz="1000" b="1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  <a:r>
                  <a:rPr lang="tr-TR" sz="10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10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8.3778688071535126E-3"/>
              <c:y val="1.0952630702515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54432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4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A07705-7DC0-42E6-9815-010563B83439}" type="doc">
      <dgm:prSet loTypeId="urn:microsoft.com/office/officeart/2005/8/layout/hProcess10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6642E1A-E72F-43F9-A323-072F81A0EA65}">
      <dgm:prSet phldrT="[Metin]" custT="1"/>
      <dgm:spPr>
        <a:xfrm>
          <a:off x="496638" y="1909159"/>
          <a:ext cx="1649711" cy="164971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98FF2">
                <a:hueOff val="0"/>
                <a:satOff val="0"/>
                <a:lumOff val="0"/>
                <a:alphaOff val="0"/>
                <a:tint val="70000"/>
                <a:lumMod val="110000"/>
              </a:srgbClr>
            </a:gs>
            <a:gs pos="100000">
              <a:srgbClr val="798FF2">
                <a:hueOff val="0"/>
                <a:satOff val="0"/>
                <a:lumOff val="0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lnSpc>
              <a:spcPct val="150000"/>
            </a:lnSpc>
            <a:buNone/>
          </a:pPr>
          <a:r>
            <a:rPr lang="tr-TR" sz="1200" b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What</a:t>
          </a:r>
          <a:r>
            <a:rPr lang="tr-TR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is </a:t>
          </a:r>
          <a:r>
            <a:rPr lang="tr-TR" sz="1200" b="1" i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Akkermansia</a:t>
          </a:r>
          <a:r>
            <a:rPr lang="tr-TR" sz="1200" b="1" i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i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muciniphila</a:t>
          </a:r>
          <a:r>
            <a:rPr lang="tr-TR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?</a:t>
          </a:r>
          <a:endParaRPr lang="en-US" sz="1200" b="1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E822051E-C6B8-4115-AE9E-8A76310E3E5B}" type="parTrans" cxnId="{78D53337-2E73-4B64-A8FC-FD106B0ADCCC}">
      <dgm:prSet/>
      <dgm:spPr/>
      <dgm:t>
        <a:bodyPr/>
        <a:lstStyle/>
        <a:p>
          <a:endParaRPr lang="en-US"/>
        </a:p>
      </dgm:t>
    </dgm:pt>
    <dgm:pt modelId="{85CB8A1D-E37D-4DD4-B9B8-C55181D008C3}" type="sibTrans" cxnId="{78D53337-2E73-4B64-A8FC-FD106B0ADCCC}">
      <dgm:prSet/>
      <dgm:spPr>
        <a:xfrm rot="21587567">
          <a:off x="2350939" y="1540842"/>
          <a:ext cx="249093" cy="39640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798FF2">
                <a:hueOff val="0"/>
                <a:satOff val="0"/>
                <a:lumOff val="0"/>
                <a:alphaOff val="0"/>
                <a:tint val="70000"/>
                <a:lumMod val="110000"/>
              </a:srgbClr>
            </a:gs>
            <a:gs pos="100000">
              <a:srgbClr val="798FF2">
                <a:hueOff val="0"/>
                <a:satOff val="0"/>
                <a:lumOff val="0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A6B4DC81-2298-4BEB-8739-126FE86B676E}">
      <dgm:prSet phldrT="[Metin]" custT="1"/>
      <dgm:spPr>
        <a:xfrm>
          <a:off x="3258147" y="1899071"/>
          <a:ext cx="1649711" cy="164971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98FF2">
                <a:hueOff val="-2768475"/>
                <a:satOff val="-13152"/>
                <a:lumOff val="-4118"/>
                <a:alphaOff val="0"/>
                <a:tint val="70000"/>
                <a:lumMod val="110000"/>
              </a:srgbClr>
            </a:gs>
            <a:gs pos="100000">
              <a:srgbClr val="798FF2">
                <a:hueOff val="-2768475"/>
                <a:satOff val="-13152"/>
                <a:lumOff val="-4118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lnSpc>
              <a:spcPct val="150000"/>
            </a:lnSpc>
            <a:buNone/>
          </a:pPr>
          <a:r>
            <a:rPr lang="tr-TR" sz="1200" b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Relationship</a:t>
          </a:r>
          <a:r>
            <a:rPr lang="tr-TR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with</a:t>
          </a:r>
          <a:r>
            <a:rPr lang="tr-TR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</a:p>
        <a:p>
          <a:pPr>
            <a:lnSpc>
              <a:spcPct val="150000"/>
            </a:lnSpc>
            <a:buNone/>
          </a:pPr>
          <a:r>
            <a:rPr lang="tr-TR" sz="1200" b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Obesity</a:t>
          </a:r>
          <a:r>
            <a:rPr lang="tr-TR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endParaRPr lang="en-US" sz="1200" b="1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1268EAB3-A358-4EA1-97B4-17051F1179CA}" type="parTrans" cxnId="{7E5E43CF-B05D-473B-A3AF-8910C917C912}">
      <dgm:prSet/>
      <dgm:spPr/>
      <dgm:t>
        <a:bodyPr/>
        <a:lstStyle/>
        <a:p>
          <a:endParaRPr lang="en-US"/>
        </a:p>
      </dgm:t>
    </dgm:pt>
    <dgm:pt modelId="{EAD667B4-4A1A-46C9-8813-64FF30704B6A}" type="sibTrans" cxnId="{7E5E43CF-B05D-473B-A3AF-8910C917C912}">
      <dgm:prSet/>
      <dgm:spPr>
        <a:xfrm rot="32958">
          <a:off x="5107678" y="1549165"/>
          <a:ext cx="236683" cy="39640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798FF2">
                <a:hueOff val="-4152713"/>
                <a:satOff val="-19727"/>
                <a:lumOff val="-6176"/>
                <a:alphaOff val="0"/>
                <a:tint val="70000"/>
                <a:lumMod val="110000"/>
              </a:srgbClr>
            </a:gs>
            <a:gs pos="100000">
              <a:srgbClr val="798FF2">
                <a:hueOff val="-4152713"/>
                <a:satOff val="-19727"/>
                <a:lumOff val="-6176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481C2276-A10E-4BA5-A300-6C0315B6AD9A}">
      <dgm:prSet phldrT="[Metin]" custT="1"/>
      <dgm:spPr>
        <a:xfrm>
          <a:off x="6073097" y="1925793"/>
          <a:ext cx="1649711" cy="164971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98FF2">
                <a:hueOff val="-5536951"/>
                <a:satOff val="-26303"/>
                <a:lumOff val="-8235"/>
                <a:alphaOff val="0"/>
                <a:tint val="70000"/>
                <a:lumMod val="110000"/>
              </a:srgbClr>
            </a:gs>
            <a:gs pos="100000">
              <a:srgbClr val="798FF2">
                <a:hueOff val="-5536951"/>
                <a:satOff val="-26303"/>
                <a:lumOff val="-8235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lnSpc>
              <a:spcPct val="150000"/>
            </a:lnSpc>
            <a:buNone/>
          </a:pPr>
          <a:r>
            <a:rPr lang="tr-TR" sz="1200" b="1" i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Akkermansia</a:t>
          </a:r>
          <a:r>
            <a:rPr lang="tr-TR" sz="1200" b="1" i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as </a:t>
          </a:r>
          <a:r>
            <a:rPr lang="tr-TR" sz="1200" b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Super</a:t>
          </a:r>
          <a:r>
            <a:rPr lang="tr-TR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Probiotics</a:t>
          </a:r>
          <a:endParaRPr lang="en-US" sz="1200" b="1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EFA1059-F053-4882-98FA-1492A6E806F9}" type="parTrans" cxnId="{FBB9A7BA-9B9B-4145-B94A-E35E0BCDDF67}">
      <dgm:prSet/>
      <dgm:spPr/>
      <dgm:t>
        <a:bodyPr/>
        <a:lstStyle/>
        <a:p>
          <a:endParaRPr lang="en-US"/>
        </a:p>
      </dgm:t>
    </dgm:pt>
    <dgm:pt modelId="{C0ED3437-4FAE-4397-9443-E18608EA3463}" type="sibTrans" cxnId="{FBB9A7BA-9B9B-4145-B94A-E35E0BCDDF67}">
      <dgm:prSet/>
      <dgm:spPr>
        <a:xfrm rot="21576815">
          <a:off x="7939279" y="1553018"/>
          <a:ext cx="227713" cy="39640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798FF2">
                <a:hueOff val="-8305426"/>
                <a:satOff val="-39455"/>
                <a:lumOff val="-12353"/>
                <a:alphaOff val="0"/>
                <a:tint val="70000"/>
                <a:lumMod val="110000"/>
              </a:srgbClr>
            </a:gs>
            <a:gs pos="100000">
              <a:srgbClr val="798FF2">
                <a:hueOff val="-8305426"/>
                <a:satOff val="-39455"/>
                <a:lumOff val="-12353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7F0448FE-5B2A-433B-A0BD-D3CD83133BB5}">
      <dgm:prSet custT="1"/>
      <dgm:spPr>
        <a:xfrm>
          <a:off x="8850583" y="1907060"/>
          <a:ext cx="1649711" cy="164971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98FF2">
                <a:hueOff val="-8305426"/>
                <a:satOff val="-39455"/>
                <a:lumOff val="-12353"/>
                <a:alphaOff val="0"/>
                <a:tint val="70000"/>
                <a:lumMod val="110000"/>
              </a:srgbClr>
            </a:gs>
            <a:gs pos="100000">
              <a:srgbClr val="798FF2">
                <a:hueOff val="-8305426"/>
                <a:satOff val="-39455"/>
                <a:lumOff val="-12353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lnSpc>
              <a:spcPct val="150000"/>
            </a:lnSpc>
            <a:buNone/>
          </a:pPr>
          <a:r>
            <a:rPr lang="tr-TR" sz="1200" b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Probiotic</a:t>
          </a:r>
          <a:r>
            <a:rPr lang="tr-TR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Effect</a:t>
          </a:r>
          <a:r>
            <a:rPr lang="tr-TR" sz="12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on </a:t>
          </a:r>
          <a:r>
            <a:rPr lang="tr-TR" sz="1200" b="1" i="1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Akkermansia</a:t>
          </a:r>
          <a:endParaRPr lang="en-US" sz="1200" b="1" i="1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06D7DC4-AE06-48C4-8709-359600ABDC00}" type="parTrans" cxnId="{6C4B761C-3993-48E0-91FF-43E984FE499C}">
      <dgm:prSet/>
      <dgm:spPr/>
      <dgm:t>
        <a:bodyPr/>
        <a:lstStyle/>
        <a:p>
          <a:endParaRPr lang="en-US"/>
        </a:p>
      </dgm:t>
    </dgm:pt>
    <dgm:pt modelId="{42EBBC72-DF46-4384-8A9D-251F54500659}" type="sibTrans" cxnId="{6C4B761C-3993-48E0-91FF-43E984FE499C}">
      <dgm:prSet/>
      <dgm:spPr/>
      <dgm:t>
        <a:bodyPr/>
        <a:lstStyle/>
        <a:p>
          <a:endParaRPr lang="en-US"/>
        </a:p>
      </dgm:t>
    </dgm:pt>
    <dgm:pt modelId="{33691358-D562-4E9E-9653-8D4F65DE4836}" type="pres">
      <dgm:prSet presAssocID="{CAA07705-7DC0-42E6-9815-010563B83439}" presName="Name0" presStyleCnt="0">
        <dgm:presLayoutVars>
          <dgm:dir/>
          <dgm:resizeHandles val="exact"/>
        </dgm:presLayoutVars>
      </dgm:prSet>
      <dgm:spPr/>
    </dgm:pt>
    <dgm:pt modelId="{382CEFFE-E5D9-4DED-9ED7-3841154E590C}" type="pres">
      <dgm:prSet presAssocID="{56642E1A-E72F-43F9-A323-072F81A0EA65}" presName="composite" presStyleCnt="0"/>
      <dgm:spPr/>
    </dgm:pt>
    <dgm:pt modelId="{2DF66FA3-BE3A-47D9-BC12-5F6B5AB8F104}" type="pres">
      <dgm:prSet presAssocID="{56642E1A-E72F-43F9-A323-072F81A0EA65}" presName="imagSh" presStyleLbl="bgImgPlace1" presStyleIdx="0" presStyleCnt="4" custScaleX="90686" custScaleY="90686"/>
      <dgm:spPr>
        <a:xfrm>
          <a:off x="4025" y="695277"/>
          <a:ext cx="2097823" cy="20978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  <a:ln w="95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1CA64E5C-3A0F-4B08-A7C3-6D7002774483}" type="pres">
      <dgm:prSet presAssocID="{56642E1A-E72F-43F9-A323-072F81A0EA65}" presName="txNode" presStyleLbl="node1" presStyleIdx="0" presStyleCnt="4" custScaleX="100000" custScaleY="100000">
        <dgm:presLayoutVars>
          <dgm:bulletEnabled val="1"/>
        </dgm:presLayoutVars>
      </dgm:prSet>
      <dgm:spPr/>
    </dgm:pt>
    <dgm:pt modelId="{C6944819-F238-46A6-85AB-AC2D48DA33A5}" type="pres">
      <dgm:prSet presAssocID="{85CB8A1D-E37D-4DD4-B9B8-C55181D008C3}" presName="sibTrans" presStyleLbl="sibTrans2D1" presStyleIdx="0" presStyleCnt="3"/>
      <dgm:spPr/>
    </dgm:pt>
    <dgm:pt modelId="{35A7546F-7306-4B79-967E-32572BFF1DD6}" type="pres">
      <dgm:prSet presAssocID="{85CB8A1D-E37D-4DD4-B9B8-C55181D008C3}" presName="connTx" presStyleLbl="sibTrans2D1" presStyleIdx="0" presStyleCnt="3"/>
      <dgm:spPr/>
    </dgm:pt>
    <dgm:pt modelId="{88477CF6-8A9E-4C90-BA00-F1D2E9F0DA2F}" type="pres">
      <dgm:prSet presAssocID="{A6B4DC81-2298-4BEB-8739-126FE86B676E}" presName="composite" presStyleCnt="0"/>
      <dgm:spPr/>
    </dgm:pt>
    <dgm:pt modelId="{784C9FDB-5BB0-466A-8D14-B87712772B84}" type="pres">
      <dgm:prSet presAssocID="{A6B4DC81-2298-4BEB-8739-126FE86B676E}" presName="imagSh" presStyleLbl="bgImgPlace1" presStyleIdx="1" presStyleCnt="4" custScaleX="93639" custScaleY="93639" custLinFactNeighborX="1687"/>
      <dgm:spPr>
        <a:xfrm>
          <a:off x="2813540" y="705365"/>
          <a:ext cx="2057471" cy="20574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95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D365E588-CC96-4814-9701-0BDAA06FF3B8}" type="pres">
      <dgm:prSet presAssocID="{A6B4DC81-2298-4BEB-8739-126FE86B676E}" presName="txNode" presStyleLbl="node1" presStyleIdx="1" presStyleCnt="4" custScaleX="100000" custScaleY="100000">
        <dgm:presLayoutVars>
          <dgm:bulletEnabled val="1"/>
        </dgm:presLayoutVars>
      </dgm:prSet>
      <dgm:spPr/>
    </dgm:pt>
    <dgm:pt modelId="{795F76BA-B423-48A9-94B9-325A22682403}" type="pres">
      <dgm:prSet presAssocID="{EAD667B4-4A1A-46C9-8813-64FF30704B6A}" presName="sibTrans" presStyleLbl="sibTrans2D1" presStyleIdx="1" presStyleCnt="3"/>
      <dgm:spPr/>
    </dgm:pt>
    <dgm:pt modelId="{6F0355AA-F905-4B08-A657-24D033DFA529}" type="pres">
      <dgm:prSet presAssocID="{EAD667B4-4A1A-46C9-8813-64FF30704B6A}" presName="connTx" presStyleLbl="sibTrans2D1" presStyleIdx="1" presStyleCnt="3"/>
      <dgm:spPr/>
    </dgm:pt>
    <dgm:pt modelId="{34A5BDA5-4AF8-46EF-9235-06B0CF9784C1}" type="pres">
      <dgm:prSet presAssocID="{481C2276-A10E-4BA5-A300-6C0315B6AD9A}" presName="composite" presStyleCnt="0"/>
      <dgm:spPr/>
    </dgm:pt>
    <dgm:pt modelId="{21A6A1C0-D633-47F8-B17D-A3927705620F}" type="pres">
      <dgm:prSet presAssocID="{481C2276-A10E-4BA5-A300-6C0315B6AD9A}" presName="imagSh" presStyleLbl="bgImgPlace1" presStyleIdx="2" presStyleCnt="4" custScaleX="88361" custScaleY="90680"/>
      <dgm:spPr>
        <a:xfrm>
          <a:off x="5547218" y="678644"/>
          <a:ext cx="2164355" cy="21643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95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F59F40C2-61E0-4A5A-AE51-0855BEDC95A3}" type="pres">
      <dgm:prSet presAssocID="{481C2276-A10E-4BA5-A300-6C0315B6AD9A}" presName="txNode" presStyleLbl="node1" presStyleIdx="2" presStyleCnt="4">
        <dgm:presLayoutVars>
          <dgm:bulletEnabled val="1"/>
        </dgm:presLayoutVars>
      </dgm:prSet>
      <dgm:spPr/>
    </dgm:pt>
    <dgm:pt modelId="{ADB2F329-FD0F-46D2-B5A0-35075263846E}" type="pres">
      <dgm:prSet presAssocID="{C0ED3437-4FAE-4397-9443-E18608EA3463}" presName="sibTrans" presStyleLbl="sibTrans2D1" presStyleIdx="2" presStyleCnt="3"/>
      <dgm:spPr/>
    </dgm:pt>
    <dgm:pt modelId="{4793604F-00BD-4ED9-834F-B74F8786F8A1}" type="pres">
      <dgm:prSet presAssocID="{C0ED3437-4FAE-4397-9443-E18608EA3463}" presName="connTx" presStyleLbl="sibTrans2D1" presStyleIdx="2" presStyleCnt="3"/>
      <dgm:spPr/>
    </dgm:pt>
    <dgm:pt modelId="{F1ABB906-CE60-40B2-ACF2-052B1D990AFF}" type="pres">
      <dgm:prSet presAssocID="{7F0448FE-5B2A-433B-A0BD-D3CD83133BB5}" presName="composite" presStyleCnt="0"/>
      <dgm:spPr/>
    </dgm:pt>
    <dgm:pt modelId="{E6FF63BA-6CC1-46D3-B768-077D2EAE958D}" type="pres">
      <dgm:prSet presAssocID="{7F0448FE-5B2A-433B-A0BD-D3CD83133BB5}" presName="imagSh" presStyleLbl="bgImgPlace1" presStyleIdx="3" presStyleCnt="4" custScaleX="87101" custScaleY="90185"/>
      <dgm:spPr>
        <a:xfrm>
          <a:off x="8362169" y="697376"/>
          <a:ext cx="2089426" cy="20894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95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20C69603-2576-4AAD-9915-C647C38567B4}" type="pres">
      <dgm:prSet presAssocID="{7F0448FE-5B2A-433B-A0BD-D3CD83133BB5}" presName="txNode" presStyleLbl="node1" presStyleIdx="3" presStyleCnt="4">
        <dgm:presLayoutVars>
          <dgm:bulletEnabled val="1"/>
        </dgm:presLayoutVars>
      </dgm:prSet>
      <dgm:spPr/>
    </dgm:pt>
  </dgm:ptLst>
  <dgm:cxnLst>
    <dgm:cxn modelId="{5BB80217-03EC-436A-977D-847DD040DD19}" type="presOf" srcId="{CAA07705-7DC0-42E6-9815-010563B83439}" destId="{33691358-D562-4E9E-9653-8D4F65DE4836}" srcOrd="0" destOrd="0" presId="urn:microsoft.com/office/officeart/2005/8/layout/hProcess10"/>
    <dgm:cxn modelId="{8D2BFB17-F392-444E-B801-6A8B596FEC86}" type="presOf" srcId="{C0ED3437-4FAE-4397-9443-E18608EA3463}" destId="{ADB2F329-FD0F-46D2-B5A0-35075263846E}" srcOrd="0" destOrd="0" presId="urn:microsoft.com/office/officeart/2005/8/layout/hProcess10"/>
    <dgm:cxn modelId="{6C4B761C-3993-48E0-91FF-43E984FE499C}" srcId="{CAA07705-7DC0-42E6-9815-010563B83439}" destId="{7F0448FE-5B2A-433B-A0BD-D3CD83133BB5}" srcOrd="3" destOrd="0" parTransId="{506D7DC4-AE06-48C4-8709-359600ABDC00}" sibTransId="{42EBBC72-DF46-4384-8A9D-251F54500659}"/>
    <dgm:cxn modelId="{D84F6B1E-31F8-4D6E-8E24-2936ADADB8BA}" type="presOf" srcId="{7F0448FE-5B2A-433B-A0BD-D3CD83133BB5}" destId="{20C69603-2576-4AAD-9915-C647C38567B4}" srcOrd="0" destOrd="0" presId="urn:microsoft.com/office/officeart/2005/8/layout/hProcess10"/>
    <dgm:cxn modelId="{282D1830-6D27-4D03-8887-2C0056D49F39}" type="presOf" srcId="{481C2276-A10E-4BA5-A300-6C0315B6AD9A}" destId="{F59F40C2-61E0-4A5A-AE51-0855BEDC95A3}" srcOrd="0" destOrd="0" presId="urn:microsoft.com/office/officeart/2005/8/layout/hProcess10"/>
    <dgm:cxn modelId="{78D53337-2E73-4B64-A8FC-FD106B0ADCCC}" srcId="{CAA07705-7DC0-42E6-9815-010563B83439}" destId="{56642E1A-E72F-43F9-A323-072F81A0EA65}" srcOrd="0" destOrd="0" parTransId="{E822051E-C6B8-4115-AE9E-8A76310E3E5B}" sibTransId="{85CB8A1D-E37D-4DD4-B9B8-C55181D008C3}"/>
    <dgm:cxn modelId="{B213753A-1019-4A2B-A7CB-A5F212170A51}" type="presOf" srcId="{85CB8A1D-E37D-4DD4-B9B8-C55181D008C3}" destId="{35A7546F-7306-4B79-967E-32572BFF1DD6}" srcOrd="1" destOrd="0" presId="urn:microsoft.com/office/officeart/2005/8/layout/hProcess10"/>
    <dgm:cxn modelId="{11F8B76B-A779-4ED8-8970-0049E9F45934}" type="presOf" srcId="{85CB8A1D-E37D-4DD4-B9B8-C55181D008C3}" destId="{C6944819-F238-46A6-85AB-AC2D48DA33A5}" srcOrd="0" destOrd="0" presId="urn:microsoft.com/office/officeart/2005/8/layout/hProcess10"/>
    <dgm:cxn modelId="{B52D207D-3C0C-427E-82B5-FCC4067B842E}" type="presOf" srcId="{EAD667B4-4A1A-46C9-8813-64FF30704B6A}" destId="{795F76BA-B423-48A9-94B9-325A22682403}" srcOrd="0" destOrd="0" presId="urn:microsoft.com/office/officeart/2005/8/layout/hProcess10"/>
    <dgm:cxn modelId="{C56D8585-FC3F-4149-B431-50223735B3B4}" type="presOf" srcId="{56642E1A-E72F-43F9-A323-072F81A0EA65}" destId="{1CA64E5C-3A0F-4B08-A7C3-6D7002774483}" srcOrd="0" destOrd="0" presId="urn:microsoft.com/office/officeart/2005/8/layout/hProcess10"/>
    <dgm:cxn modelId="{8D8A3F8D-2E0B-434A-97F9-BD270CBE2FBD}" type="presOf" srcId="{A6B4DC81-2298-4BEB-8739-126FE86B676E}" destId="{D365E588-CC96-4814-9701-0BDAA06FF3B8}" srcOrd="0" destOrd="0" presId="urn:microsoft.com/office/officeart/2005/8/layout/hProcess10"/>
    <dgm:cxn modelId="{2895779B-F9C3-4A7B-86A7-78E969854650}" type="presOf" srcId="{EAD667B4-4A1A-46C9-8813-64FF30704B6A}" destId="{6F0355AA-F905-4B08-A657-24D033DFA529}" srcOrd="1" destOrd="0" presId="urn:microsoft.com/office/officeart/2005/8/layout/hProcess10"/>
    <dgm:cxn modelId="{FBB9A7BA-9B9B-4145-B94A-E35E0BCDDF67}" srcId="{CAA07705-7DC0-42E6-9815-010563B83439}" destId="{481C2276-A10E-4BA5-A300-6C0315B6AD9A}" srcOrd="2" destOrd="0" parTransId="{AEFA1059-F053-4882-98FA-1492A6E806F9}" sibTransId="{C0ED3437-4FAE-4397-9443-E18608EA3463}"/>
    <dgm:cxn modelId="{7E5E43CF-B05D-473B-A3AF-8910C917C912}" srcId="{CAA07705-7DC0-42E6-9815-010563B83439}" destId="{A6B4DC81-2298-4BEB-8739-126FE86B676E}" srcOrd="1" destOrd="0" parTransId="{1268EAB3-A358-4EA1-97B4-17051F1179CA}" sibTransId="{EAD667B4-4A1A-46C9-8813-64FF30704B6A}"/>
    <dgm:cxn modelId="{71D527DD-FFCD-410A-845F-592B9FC1589A}" type="presOf" srcId="{C0ED3437-4FAE-4397-9443-E18608EA3463}" destId="{4793604F-00BD-4ED9-834F-B74F8786F8A1}" srcOrd="1" destOrd="0" presId="urn:microsoft.com/office/officeart/2005/8/layout/hProcess10"/>
    <dgm:cxn modelId="{34CB7E64-1942-4D89-874F-851E75E7E842}" type="presParOf" srcId="{33691358-D562-4E9E-9653-8D4F65DE4836}" destId="{382CEFFE-E5D9-4DED-9ED7-3841154E590C}" srcOrd="0" destOrd="0" presId="urn:microsoft.com/office/officeart/2005/8/layout/hProcess10"/>
    <dgm:cxn modelId="{A5DA2F5F-3A52-461E-9F0F-1C52C9B32158}" type="presParOf" srcId="{382CEFFE-E5D9-4DED-9ED7-3841154E590C}" destId="{2DF66FA3-BE3A-47D9-BC12-5F6B5AB8F104}" srcOrd="0" destOrd="0" presId="urn:microsoft.com/office/officeart/2005/8/layout/hProcess10"/>
    <dgm:cxn modelId="{B50568E1-113E-443C-81E4-6246497CC4DE}" type="presParOf" srcId="{382CEFFE-E5D9-4DED-9ED7-3841154E590C}" destId="{1CA64E5C-3A0F-4B08-A7C3-6D7002774483}" srcOrd="1" destOrd="0" presId="urn:microsoft.com/office/officeart/2005/8/layout/hProcess10"/>
    <dgm:cxn modelId="{7A4DC297-F41D-4FC3-9AE0-67054252DF66}" type="presParOf" srcId="{33691358-D562-4E9E-9653-8D4F65DE4836}" destId="{C6944819-F238-46A6-85AB-AC2D48DA33A5}" srcOrd="1" destOrd="0" presId="urn:microsoft.com/office/officeart/2005/8/layout/hProcess10"/>
    <dgm:cxn modelId="{E4F0E81D-61B3-496F-B696-EA5B0DDC1AA2}" type="presParOf" srcId="{C6944819-F238-46A6-85AB-AC2D48DA33A5}" destId="{35A7546F-7306-4B79-967E-32572BFF1DD6}" srcOrd="0" destOrd="0" presId="urn:microsoft.com/office/officeart/2005/8/layout/hProcess10"/>
    <dgm:cxn modelId="{3BB9306E-9036-4DE7-A386-3DBC10492D77}" type="presParOf" srcId="{33691358-D562-4E9E-9653-8D4F65DE4836}" destId="{88477CF6-8A9E-4C90-BA00-F1D2E9F0DA2F}" srcOrd="2" destOrd="0" presId="urn:microsoft.com/office/officeart/2005/8/layout/hProcess10"/>
    <dgm:cxn modelId="{8669C4A3-BDE0-4376-ADF5-2C42C9DAA06B}" type="presParOf" srcId="{88477CF6-8A9E-4C90-BA00-F1D2E9F0DA2F}" destId="{784C9FDB-5BB0-466A-8D14-B87712772B84}" srcOrd="0" destOrd="0" presId="urn:microsoft.com/office/officeart/2005/8/layout/hProcess10"/>
    <dgm:cxn modelId="{8675BF97-3A55-4737-83EE-607B084A8B0D}" type="presParOf" srcId="{88477CF6-8A9E-4C90-BA00-F1D2E9F0DA2F}" destId="{D365E588-CC96-4814-9701-0BDAA06FF3B8}" srcOrd="1" destOrd="0" presId="urn:microsoft.com/office/officeart/2005/8/layout/hProcess10"/>
    <dgm:cxn modelId="{EE2EBBFA-8785-4AEF-ABB4-67E3565875D9}" type="presParOf" srcId="{33691358-D562-4E9E-9653-8D4F65DE4836}" destId="{795F76BA-B423-48A9-94B9-325A22682403}" srcOrd="3" destOrd="0" presId="urn:microsoft.com/office/officeart/2005/8/layout/hProcess10"/>
    <dgm:cxn modelId="{FE2D6D8D-0F18-498A-8058-6FE7003316B0}" type="presParOf" srcId="{795F76BA-B423-48A9-94B9-325A22682403}" destId="{6F0355AA-F905-4B08-A657-24D033DFA529}" srcOrd="0" destOrd="0" presId="urn:microsoft.com/office/officeart/2005/8/layout/hProcess10"/>
    <dgm:cxn modelId="{7584D4DB-493C-4F29-9D7E-41937AA24420}" type="presParOf" srcId="{33691358-D562-4E9E-9653-8D4F65DE4836}" destId="{34A5BDA5-4AF8-46EF-9235-06B0CF9784C1}" srcOrd="4" destOrd="0" presId="urn:microsoft.com/office/officeart/2005/8/layout/hProcess10"/>
    <dgm:cxn modelId="{BC55B76D-76D1-4DE0-8448-1B1A0AC9C218}" type="presParOf" srcId="{34A5BDA5-4AF8-46EF-9235-06B0CF9784C1}" destId="{21A6A1C0-D633-47F8-B17D-A3927705620F}" srcOrd="0" destOrd="0" presId="urn:microsoft.com/office/officeart/2005/8/layout/hProcess10"/>
    <dgm:cxn modelId="{E6564415-E008-4EC9-91F0-453AE3ABE719}" type="presParOf" srcId="{34A5BDA5-4AF8-46EF-9235-06B0CF9784C1}" destId="{F59F40C2-61E0-4A5A-AE51-0855BEDC95A3}" srcOrd="1" destOrd="0" presId="urn:microsoft.com/office/officeart/2005/8/layout/hProcess10"/>
    <dgm:cxn modelId="{7F15679F-8795-43A2-84A1-4D301213A2D6}" type="presParOf" srcId="{33691358-D562-4E9E-9653-8D4F65DE4836}" destId="{ADB2F329-FD0F-46D2-B5A0-35075263846E}" srcOrd="5" destOrd="0" presId="urn:microsoft.com/office/officeart/2005/8/layout/hProcess10"/>
    <dgm:cxn modelId="{819AB940-D87A-4A00-B6AB-DEC15B21ACE4}" type="presParOf" srcId="{ADB2F329-FD0F-46D2-B5A0-35075263846E}" destId="{4793604F-00BD-4ED9-834F-B74F8786F8A1}" srcOrd="0" destOrd="0" presId="urn:microsoft.com/office/officeart/2005/8/layout/hProcess10"/>
    <dgm:cxn modelId="{CABD198D-48C3-4DA9-A661-AD7F33EB66DE}" type="presParOf" srcId="{33691358-D562-4E9E-9653-8D4F65DE4836}" destId="{F1ABB906-CE60-40B2-ACF2-052B1D990AFF}" srcOrd="6" destOrd="0" presId="urn:microsoft.com/office/officeart/2005/8/layout/hProcess10"/>
    <dgm:cxn modelId="{ABED2053-08E2-427D-9BED-C90DB41FCCC8}" type="presParOf" srcId="{F1ABB906-CE60-40B2-ACF2-052B1D990AFF}" destId="{E6FF63BA-6CC1-46D3-B768-077D2EAE958D}" srcOrd="0" destOrd="0" presId="urn:microsoft.com/office/officeart/2005/8/layout/hProcess10"/>
    <dgm:cxn modelId="{3540E353-4F83-44F8-B5C1-BBD270B5F838}" type="presParOf" srcId="{F1ABB906-CE60-40B2-ACF2-052B1D990AFF}" destId="{20C69603-2576-4AAD-9915-C647C38567B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66FA3-BE3A-47D9-BC12-5F6B5AB8F104}">
      <dsp:nvSpPr>
        <dsp:cNvPr id="0" name=""/>
        <dsp:cNvSpPr/>
      </dsp:nvSpPr>
      <dsp:spPr>
        <a:xfrm>
          <a:off x="1853" y="21802"/>
          <a:ext cx="902258" cy="8491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  <a:ln w="95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CA64E5C-3A0F-4B08-A7C3-6D7002774483}">
      <dsp:nvSpPr>
        <dsp:cNvPr id="0" name=""/>
        <dsp:cNvSpPr/>
      </dsp:nvSpPr>
      <dsp:spPr>
        <a:xfrm>
          <a:off x="117484" y="539997"/>
          <a:ext cx="994926" cy="9363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98FF2">
                <a:hueOff val="0"/>
                <a:satOff val="0"/>
                <a:lumOff val="0"/>
                <a:alphaOff val="0"/>
                <a:tint val="70000"/>
                <a:lumMod val="110000"/>
              </a:srgbClr>
            </a:gs>
            <a:gs pos="100000">
              <a:srgbClr val="798FF2">
                <a:hueOff val="0"/>
                <a:satOff val="0"/>
                <a:lumOff val="0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What</a:t>
          </a:r>
          <a:r>
            <a:rPr lang="tr-TR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is </a:t>
          </a:r>
          <a:r>
            <a:rPr lang="tr-TR" sz="1200" b="1" i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Akkermansia</a:t>
          </a:r>
          <a:r>
            <a:rPr lang="tr-TR" sz="1200" b="1" i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i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muciniphila</a:t>
          </a:r>
          <a:r>
            <a:rPr lang="tr-TR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?</a:t>
          </a:r>
          <a:endParaRPr lang="en-US" sz="1200" b="1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44908" y="567421"/>
        <a:ext cx="940078" cy="881485"/>
      </dsp:txXfrm>
    </dsp:sp>
    <dsp:sp modelId="{C6944819-F238-46A6-85AB-AC2D48DA33A5}">
      <dsp:nvSpPr>
        <dsp:cNvPr id="0" name=""/>
        <dsp:cNvSpPr/>
      </dsp:nvSpPr>
      <dsp:spPr>
        <a:xfrm rot="15556">
          <a:off x="1117847" y="330322"/>
          <a:ext cx="213738" cy="2390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798FF2">
                <a:hueOff val="0"/>
                <a:satOff val="0"/>
                <a:lumOff val="0"/>
                <a:alphaOff val="0"/>
                <a:tint val="70000"/>
                <a:lumMod val="110000"/>
              </a:srgbClr>
            </a:gs>
            <a:gs pos="100000">
              <a:srgbClr val="798FF2">
                <a:hueOff val="0"/>
                <a:satOff val="0"/>
                <a:lumOff val="0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1117847" y="377990"/>
        <a:ext cx="149617" cy="143440"/>
      </dsp:txXfrm>
    </dsp:sp>
    <dsp:sp modelId="{784C9FDB-5BB0-466A-8D14-B87712772B84}">
      <dsp:nvSpPr>
        <dsp:cNvPr id="0" name=""/>
        <dsp:cNvSpPr/>
      </dsp:nvSpPr>
      <dsp:spPr>
        <a:xfrm>
          <a:off x="1514787" y="14890"/>
          <a:ext cx="931639" cy="87677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95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65E588-CC96-4814-9701-0BDAA06FF3B8}">
      <dsp:nvSpPr>
        <dsp:cNvPr id="0" name=""/>
        <dsp:cNvSpPr/>
      </dsp:nvSpPr>
      <dsp:spPr>
        <a:xfrm>
          <a:off x="1628323" y="546910"/>
          <a:ext cx="994926" cy="9363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98FF2">
                <a:hueOff val="-2768475"/>
                <a:satOff val="-13152"/>
                <a:lumOff val="-4118"/>
                <a:alphaOff val="0"/>
                <a:tint val="70000"/>
                <a:lumMod val="110000"/>
              </a:srgbClr>
            </a:gs>
            <a:gs pos="100000">
              <a:srgbClr val="798FF2">
                <a:hueOff val="-2768475"/>
                <a:satOff val="-13152"/>
                <a:lumOff val="-4118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Relationship</a:t>
          </a:r>
          <a:r>
            <a:rPr lang="tr-TR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with</a:t>
          </a:r>
          <a:r>
            <a:rPr lang="tr-TR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</a:p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Obesity</a:t>
          </a:r>
          <a:r>
            <a:rPr lang="tr-TR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endParaRPr lang="en-US" sz="1200" b="1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655747" y="574334"/>
        <a:ext cx="940078" cy="881485"/>
      </dsp:txXfrm>
    </dsp:sp>
    <dsp:sp modelId="{795F76BA-B423-48A9-94B9-325A22682403}">
      <dsp:nvSpPr>
        <dsp:cNvPr id="0" name=""/>
        <dsp:cNvSpPr/>
      </dsp:nvSpPr>
      <dsp:spPr>
        <a:xfrm rot="21583777">
          <a:off x="2643270" y="330151"/>
          <a:ext cx="196847" cy="2390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798FF2">
                <a:hueOff val="-4152713"/>
                <a:satOff val="-19727"/>
                <a:lumOff val="-6176"/>
                <a:alphaOff val="0"/>
                <a:tint val="70000"/>
                <a:lumMod val="110000"/>
              </a:srgbClr>
            </a:gs>
            <a:gs pos="100000">
              <a:srgbClr val="798FF2">
                <a:hueOff val="-4152713"/>
                <a:satOff val="-19727"/>
                <a:lumOff val="-6176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2643270" y="378103"/>
        <a:ext cx="137793" cy="143440"/>
      </dsp:txXfrm>
    </dsp:sp>
    <dsp:sp modelId="{21A6A1C0-D633-47F8-B17D-A3927705620F}">
      <dsp:nvSpPr>
        <dsp:cNvPr id="0" name=""/>
        <dsp:cNvSpPr/>
      </dsp:nvSpPr>
      <dsp:spPr>
        <a:xfrm>
          <a:off x="3008841" y="21816"/>
          <a:ext cx="879126" cy="84906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95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59F40C2-61E0-4A5A-AE51-0855BEDC95A3}">
      <dsp:nvSpPr>
        <dsp:cNvPr id="0" name=""/>
        <dsp:cNvSpPr/>
      </dsp:nvSpPr>
      <dsp:spPr>
        <a:xfrm>
          <a:off x="3112906" y="539983"/>
          <a:ext cx="994926" cy="9363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98FF2">
                <a:hueOff val="-5536951"/>
                <a:satOff val="-26303"/>
                <a:lumOff val="-8235"/>
                <a:alphaOff val="0"/>
                <a:tint val="70000"/>
                <a:lumMod val="110000"/>
              </a:srgbClr>
            </a:gs>
            <a:gs pos="100000">
              <a:srgbClr val="798FF2">
                <a:hueOff val="-5536951"/>
                <a:satOff val="-26303"/>
                <a:lumOff val="-8235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i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Akkermansia</a:t>
          </a:r>
          <a:r>
            <a:rPr lang="tr-TR" sz="1200" b="1" i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as </a:t>
          </a:r>
          <a:r>
            <a:rPr lang="tr-TR" sz="1200" b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Super</a:t>
          </a:r>
          <a:r>
            <a:rPr lang="tr-TR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Probiotics</a:t>
          </a:r>
          <a:endParaRPr lang="en-US" sz="1200" b="1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140330" y="567407"/>
        <a:ext cx="940078" cy="881485"/>
      </dsp:txXfrm>
    </dsp:sp>
    <dsp:sp modelId="{ADB2F329-FD0F-46D2-B5A0-35075263846E}">
      <dsp:nvSpPr>
        <dsp:cNvPr id="0" name=""/>
        <dsp:cNvSpPr/>
      </dsp:nvSpPr>
      <dsp:spPr>
        <a:xfrm rot="21597305">
          <a:off x="4099878" y="326223"/>
          <a:ext cx="211909" cy="2390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798FF2">
                <a:hueOff val="-8305426"/>
                <a:satOff val="-39455"/>
                <a:lumOff val="-12353"/>
                <a:alphaOff val="0"/>
                <a:tint val="70000"/>
                <a:lumMod val="110000"/>
              </a:srgbClr>
            </a:gs>
            <a:gs pos="100000">
              <a:srgbClr val="798FF2">
                <a:hueOff val="-8305426"/>
                <a:satOff val="-39455"/>
                <a:lumOff val="-12353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4099878" y="374061"/>
        <a:ext cx="148336" cy="143440"/>
      </dsp:txXfrm>
    </dsp:sp>
    <dsp:sp modelId="{E6FF63BA-6CC1-46D3-B768-077D2EAE958D}">
      <dsp:nvSpPr>
        <dsp:cNvPr id="0" name=""/>
        <dsp:cNvSpPr/>
      </dsp:nvSpPr>
      <dsp:spPr>
        <a:xfrm>
          <a:off x="4493425" y="22975"/>
          <a:ext cx="866590" cy="8444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95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C69603-2576-4AAD-9915-C647C38567B4}">
      <dsp:nvSpPr>
        <dsp:cNvPr id="0" name=""/>
        <dsp:cNvSpPr/>
      </dsp:nvSpPr>
      <dsp:spPr>
        <a:xfrm>
          <a:off x="4591222" y="538824"/>
          <a:ext cx="994926" cy="9363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98FF2">
                <a:hueOff val="-8305426"/>
                <a:satOff val="-39455"/>
                <a:lumOff val="-12353"/>
                <a:alphaOff val="0"/>
                <a:tint val="70000"/>
                <a:lumMod val="110000"/>
              </a:srgbClr>
            </a:gs>
            <a:gs pos="100000">
              <a:srgbClr val="798FF2">
                <a:hueOff val="-8305426"/>
                <a:satOff val="-39455"/>
                <a:lumOff val="-12353"/>
                <a:alphaOff val="0"/>
                <a:tint val="82000"/>
                <a:alpha val="74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b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Probiotic</a:t>
          </a:r>
          <a:r>
            <a:rPr lang="tr-TR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tr-TR" sz="1200" b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Effect</a:t>
          </a:r>
          <a:r>
            <a:rPr lang="tr-TR" sz="120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on </a:t>
          </a:r>
          <a:r>
            <a:rPr lang="tr-TR" sz="1200" b="1" i="1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Akkermansia</a:t>
          </a:r>
          <a:endParaRPr lang="en-US" sz="1200" b="1" i="1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618646" y="566248"/>
        <a:ext cx="940078" cy="881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334FCB-033E-655A-50B2-B70F00B72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5E64C1E-0DA9-0795-5AFD-499603D1D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55FC36-31CF-FE6D-6CE2-1D733FC15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C2FC1D-C903-4FA7-5F41-2C1B1CB95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69549E-D42C-F13E-996B-EF5CCF003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CBA9E7-8371-31B4-2808-1D3E49FFE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92482C3-A4DB-CA17-BC0E-EDA8549CB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88A204C-F83F-70FC-1D1C-1CF92953F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F3DEA17-1AF2-260D-BC4D-CAB041B32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DD86E8-CC19-5FF4-74CD-70AD3DB16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3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8D9626A-6A50-5434-6462-E83E5E4C5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88998AB-AB8E-BA22-8D35-0C4F6BC5A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012F9E-EE4B-8F5D-7A3B-E3DD705FC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0B6129-030C-DB8A-4201-5E8FC2BB4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4BC6A11-C751-16A3-BD67-27C5307E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7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D02E2B-75FE-D783-5A5D-DB3141818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36E03A-D22C-8416-3598-C9E9D99DF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54F9D0-352F-A92D-1798-8676F4CD9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5FC884-FD30-B587-D017-EF1E78205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3D2825-F5A5-B156-1593-0E7F53ADF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64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5A7F6A-748C-0342-255D-C7190B9DE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D54AC37-5662-14E4-7AF8-BEFB4B918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2BEFEB-1BFB-25EB-B3F0-AB8270073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29256F-A739-B16E-A3EA-74D8AC1DB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6DCB07-8DC1-0C0F-7720-21FA6BAC5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5455E9-9F41-B587-C830-6F880A3ED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6B7C7E-161C-FB0F-679E-A05ACA701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28717D8-DDC4-0A31-3DEC-2D2B56849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46664C-D2C3-39B4-16E9-F3E244B3E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FE35A90-5A08-3C13-14CD-B7995E08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1F80D13-D2FB-C623-6E0F-7A7426E19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90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77E073-304C-61A7-28FC-8AAA76D26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7BF64-2852-610A-7120-510D1DB2A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300D07-4829-1056-863D-28C766BA2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67D6CFD-C114-6125-9F0F-9BA274EE9B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4AB2507-1CE7-E92A-AFEC-A4C1936810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D3914D-157F-9624-C848-9A1432528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95101F6-9B81-C30A-92DA-130874B6B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DD18141-2A0E-1541-C894-F7658D243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31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F7F63D-4652-2D74-100B-A53F4A881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979E423-4CFF-49D0-C90D-214A3AF85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DDDC321-89AB-81C7-7A98-3370E88F3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CB11C2F-C2F3-23BB-1B75-1B42861E2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15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B9FB17F-C71F-5BD2-9FF2-65A2A39A6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DC64B1A-65E1-4045-5AFE-6C97911BF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2EA610E-5659-6470-9190-6D8A21D47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698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0C8868-7185-0280-0B72-35224A24B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1D56A4-F285-C251-16F4-66FE09CB2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23C628-D77F-B822-43F9-C9150785E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F52BBBF-E48C-F377-5A0E-164C3E46A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6C7C7C6-5144-A509-FE1A-EB76CD8D4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1AB8099-C950-5B62-1064-436969989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85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927235-D327-CBA9-5D80-7EFB078C2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7BBC612-833D-A051-B33A-A7FB4F50FC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E1EE1B9-77EA-D8DB-2790-979C0942D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8EC91DC-26E3-6D9E-D7B4-5841556FB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A6A065A-1CCF-865D-D10B-DD31F786B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B364054-04A7-884E-8C00-7E618A381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10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2C8A0B0-E13F-50DA-DA71-E5F866E32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CE39223-35BD-9594-B81F-A10C3D1C4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5A8787-C595-225E-C6E9-E6DFB3214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9DECB-85F4-4209-8258-B81308D68310}" type="datetimeFigureOut">
              <a:rPr lang="en-US" smtClean="0"/>
              <a:t>6/4/2024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C4C63E-4E47-1DCA-6C3B-E0353A08CE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FF5783-9DF7-BB66-411E-02B07412E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D4FAC-579B-4D33-B4F8-0BBC4FDEE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503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0.png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12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9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jfif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 4">
            <a:extLst>
              <a:ext uri="{FF2B5EF4-FFF2-40B4-BE49-F238E27FC236}">
                <a16:creationId xmlns:a16="http://schemas.microsoft.com/office/drawing/2014/main" id="{7FB77AEC-1DC5-8297-8ED9-088BEA020D65}"/>
              </a:ext>
            </a:extLst>
          </p:cNvPr>
          <p:cNvGrpSpPr/>
          <p:nvPr/>
        </p:nvGrpSpPr>
        <p:grpSpPr>
          <a:xfrm>
            <a:off x="190488" y="434521"/>
            <a:ext cx="2430228" cy="360469"/>
            <a:chOff x="492927" y="-108816"/>
            <a:chExt cx="2680308" cy="2095511"/>
          </a:xfrm>
          <a:scene3d>
            <a:camera prst="orthographicFront"/>
            <a:lightRig rig="flat" dir="t"/>
          </a:scene3d>
        </p:grpSpPr>
        <p:sp>
          <p:nvSpPr>
            <p:cNvPr id="6" name="Dikdörtgen 5">
              <a:extLst>
                <a:ext uri="{FF2B5EF4-FFF2-40B4-BE49-F238E27FC236}">
                  <a16:creationId xmlns:a16="http://schemas.microsoft.com/office/drawing/2014/main" id="{A18B8E48-5D66-A884-EBEB-F685DC5AF89A}"/>
                </a:ext>
              </a:extLst>
            </p:cNvPr>
            <p:cNvSpPr/>
            <p:nvPr/>
          </p:nvSpPr>
          <p:spPr>
            <a:xfrm>
              <a:off x="492927" y="1265"/>
              <a:ext cx="2660077" cy="1915484"/>
            </a:xfrm>
            <a:prstGeom prst="rect">
              <a:avLst/>
            </a:prstGeom>
            <a:gradFill rotWithShape="1">
              <a:gsLst>
                <a:gs pos="0">
                  <a:srgbClr val="3F296A">
                    <a:hueOff val="0"/>
                    <a:satOff val="0"/>
                    <a:lumOff val="0"/>
                    <a:alphaOff val="0"/>
                    <a:tint val="98000"/>
                    <a:lumMod val="100000"/>
                  </a:srgbClr>
                </a:gs>
                <a:gs pos="100000">
                  <a:srgbClr val="3F296A">
                    <a:hueOff val="0"/>
                    <a:satOff val="0"/>
                    <a:lumOff val="0"/>
                    <a:alphaOff val="0"/>
                    <a:shade val="88000"/>
                    <a:lumMod val="88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p3d prstMaterial="plastic">
              <a:bevelT w="120900" h="88900"/>
              <a:bevelB w="88900" h="31750" prst="angle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Metin kutusu 6">
              <a:extLst>
                <a:ext uri="{FF2B5EF4-FFF2-40B4-BE49-F238E27FC236}">
                  <a16:creationId xmlns:a16="http://schemas.microsoft.com/office/drawing/2014/main" id="{6E0FFE1E-14BA-166C-9DA6-A50F37BDEB9C}"/>
                </a:ext>
              </a:extLst>
            </p:cNvPr>
            <p:cNvSpPr txBox="1"/>
            <p:nvPr/>
          </p:nvSpPr>
          <p:spPr>
            <a:xfrm>
              <a:off x="513158" y="-108816"/>
              <a:ext cx="2660077" cy="2095511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7613" tIns="133952" rIns="127613" bIns="133952" numCol="1" spcCol="1270" anchor="ctr" anchorCtr="0">
              <a:noAutofit/>
            </a:bodyPr>
            <a:lstStyle/>
            <a:p>
              <a:pPr marL="0" marR="0" lvl="0" indent="0" algn="ctr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4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opperplate Gothic Light" panose="020E0507020206020404" pitchFamily="34" charset="0"/>
                  <a:ea typeface="+mn-ea"/>
                  <a:cs typeface="Times New Roman" panose="02020603050405020304" pitchFamily="18" charset="0"/>
                </a:rPr>
                <a:t>OBESITY </a:t>
              </a:r>
            </a:p>
          </p:txBody>
        </p:sp>
      </p:grpSp>
      <p:sp>
        <p:nvSpPr>
          <p:cNvPr id="35" name="Unvan 1">
            <a:extLst>
              <a:ext uri="{FF2B5EF4-FFF2-40B4-BE49-F238E27FC236}">
                <a16:creationId xmlns:a16="http://schemas.microsoft.com/office/drawing/2014/main" id="{FDF0437D-C3D0-A539-3A44-0CC9CB9857B5}"/>
              </a:ext>
            </a:extLst>
          </p:cNvPr>
          <p:cNvSpPr txBox="1">
            <a:spLocks/>
          </p:cNvSpPr>
          <p:nvPr/>
        </p:nvSpPr>
        <p:spPr>
          <a:xfrm>
            <a:off x="165901" y="35348"/>
            <a:ext cx="11859989" cy="33391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ysClr val="window" lastClr="FFFFFF"/>
            </a:solidFill>
            <a:prstDash val="lgDashDotDot"/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 Mucin Layer with La</a:t>
            </a:r>
            <a:r>
              <a:rPr lang="tr-TR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ctıc</a:t>
            </a:r>
            <a:r>
              <a:rPr lang="tr-TR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acıd</a:t>
            </a:r>
            <a:r>
              <a:rPr lang="tr-TR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bacterıa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Customize a G</a:t>
            </a:r>
            <a:r>
              <a:rPr lang="tr-TR" sz="16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astroıntestınal</a:t>
            </a:r>
            <a:r>
              <a:rPr lang="en-US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Niche</a:t>
            </a:r>
            <a:endParaRPr lang="en-U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8" name="Grup 37">
            <a:extLst>
              <a:ext uri="{FF2B5EF4-FFF2-40B4-BE49-F238E27FC236}">
                <a16:creationId xmlns:a16="http://schemas.microsoft.com/office/drawing/2014/main" id="{EC2F5241-918F-3EC0-A75C-48E65F37684F}"/>
              </a:ext>
            </a:extLst>
          </p:cNvPr>
          <p:cNvGrpSpPr/>
          <p:nvPr/>
        </p:nvGrpSpPr>
        <p:grpSpPr>
          <a:xfrm>
            <a:off x="8915400" y="439971"/>
            <a:ext cx="3110490" cy="353708"/>
            <a:chOff x="3723957" y="-60520"/>
            <a:chExt cx="2691914" cy="1963737"/>
          </a:xfrm>
          <a:scene3d>
            <a:camera prst="orthographicFront"/>
            <a:lightRig rig="flat" dir="t"/>
          </a:scene3d>
        </p:grpSpPr>
        <p:sp>
          <p:nvSpPr>
            <p:cNvPr id="39" name="Dikdörtgen 38">
              <a:extLst>
                <a:ext uri="{FF2B5EF4-FFF2-40B4-BE49-F238E27FC236}">
                  <a16:creationId xmlns:a16="http://schemas.microsoft.com/office/drawing/2014/main" id="{9D3E0E70-01F9-25F2-6618-16CB09768DA7}"/>
                </a:ext>
              </a:extLst>
            </p:cNvPr>
            <p:cNvSpPr/>
            <p:nvPr/>
          </p:nvSpPr>
          <p:spPr>
            <a:xfrm>
              <a:off x="3751992" y="14797"/>
              <a:ext cx="2663879" cy="1888420"/>
            </a:xfrm>
            <a:prstGeom prst="rect">
              <a:avLst/>
            </a:prstGeom>
            <a:gradFill rotWithShape="1">
              <a:gsLst>
                <a:gs pos="0">
                  <a:srgbClr val="3F296A">
                    <a:hueOff val="0"/>
                    <a:satOff val="0"/>
                    <a:lumOff val="0"/>
                    <a:alphaOff val="0"/>
                    <a:tint val="98000"/>
                    <a:lumMod val="100000"/>
                  </a:srgbClr>
                </a:gs>
                <a:gs pos="100000">
                  <a:srgbClr val="3F296A">
                    <a:hueOff val="0"/>
                    <a:satOff val="0"/>
                    <a:lumOff val="0"/>
                    <a:alphaOff val="0"/>
                    <a:shade val="88000"/>
                    <a:lumMod val="88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p3d prstMaterial="plastic">
              <a:bevelT w="120900" h="88900"/>
              <a:bevelB w="88900" h="31750" prst="angle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Metin kutusu 39">
              <a:extLst>
                <a:ext uri="{FF2B5EF4-FFF2-40B4-BE49-F238E27FC236}">
                  <a16:creationId xmlns:a16="http://schemas.microsoft.com/office/drawing/2014/main" id="{8EFBC955-AA0D-3159-1D59-1399D8EFC41E}"/>
                </a:ext>
              </a:extLst>
            </p:cNvPr>
            <p:cNvSpPr txBox="1"/>
            <p:nvPr/>
          </p:nvSpPr>
          <p:spPr>
            <a:xfrm>
              <a:off x="3723957" y="-60520"/>
              <a:ext cx="2663879" cy="1888420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7613" tIns="133952" rIns="127613" bIns="133952" numCol="1" spcCol="1270" anchor="ctr" anchorCtr="0">
              <a:noAutofit/>
            </a:bodyPr>
            <a:lstStyle/>
            <a:p>
              <a:pPr marL="0" marR="0" lvl="0" indent="0" algn="ctr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4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opperplate Gothic Light" panose="020E0507020206020404" pitchFamily="34" charset="0"/>
                  <a:ea typeface="+mn-ea"/>
                  <a:cs typeface="Times New Roman" panose="02020603050405020304" pitchFamily="18" charset="0"/>
                </a:rPr>
                <a:t>MICROBIOTA</a:t>
              </a:r>
              <a:r>
                <a:rPr lang="tr-TR" sz="1400" b="1" u="sng" dirty="0">
                  <a:solidFill>
                    <a:sysClr val="window" lastClr="FFFFFF"/>
                  </a:solidFill>
                  <a:latin typeface="Copperplate Gothic Light" panose="020E05070202060204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tr-TR" sz="14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opperplate Gothic Light" panose="020E0507020206020404" pitchFamily="34" charset="0"/>
                  <a:ea typeface="+mn-ea"/>
                  <a:cs typeface="Times New Roman" panose="02020603050405020304" pitchFamily="18" charset="0"/>
                </a:rPr>
                <a:t>&amp;</a:t>
              </a:r>
              <a:r>
                <a:rPr lang="tr-TR" sz="1400" b="1" u="sng" dirty="0">
                  <a:solidFill>
                    <a:sysClr val="window" lastClr="FFFFFF"/>
                  </a:solidFill>
                  <a:latin typeface="Copperplate Gothic Light" panose="020E05070202060204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tr-TR" sz="14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opperplate Gothic Light" panose="020E0507020206020404" pitchFamily="34" charset="0"/>
                  <a:ea typeface="+mn-ea"/>
                  <a:cs typeface="Times New Roman" panose="02020603050405020304" pitchFamily="18" charset="0"/>
                </a:rPr>
                <a:t>OBESITY</a:t>
              </a:r>
            </a:p>
          </p:txBody>
        </p:sp>
      </p:grpSp>
      <p:pic>
        <p:nvPicPr>
          <p:cNvPr id="41" name="Resim 40" descr="metin içeren bir resim&#10;&#10;Açıklama otomatik olarak oluşturuldu">
            <a:extLst>
              <a:ext uri="{FF2B5EF4-FFF2-40B4-BE49-F238E27FC236}">
                <a16:creationId xmlns:a16="http://schemas.microsoft.com/office/drawing/2014/main" id="{CB5B9372-BEFA-B512-8ABF-C097DEAC4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670" y="854385"/>
            <a:ext cx="2426641" cy="1571249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9" name="Grup 48">
            <a:extLst>
              <a:ext uri="{FF2B5EF4-FFF2-40B4-BE49-F238E27FC236}">
                <a16:creationId xmlns:a16="http://schemas.microsoft.com/office/drawing/2014/main" id="{1886894D-721F-0F6B-0C4F-1E6B80529A02}"/>
              </a:ext>
            </a:extLst>
          </p:cNvPr>
          <p:cNvGrpSpPr/>
          <p:nvPr/>
        </p:nvGrpSpPr>
        <p:grpSpPr>
          <a:xfrm>
            <a:off x="2890162" y="436115"/>
            <a:ext cx="5748903" cy="391154"/>
            <a:chOff x="442987" y="2037289"/>
            <a:chExt cx="2653361" cy="1627024"/>
          </a:xfrm>
          <a:scene3d>
            <a:camera prst="orthographicFront"/>
            <a:lightRig rig="flat" dir="t"/>
          </a:scene3d>
        </p:grpSpPr>
        <p:sp>
          <p:nvSpPr>
            <p:cNvPr id="50" name="Dikdörtgen 49">
              <a:extLst>
                <a:ext uri="{FF2B5EF4-FFF2-40B4-BE49-F238E27FC236}">
                  <a16:creationId xmlns:a16="http://schemas.microsoft.com/office/drawing/2014/main" id="{5E972FEF-75BD-AA2C-2882-5EA8C22BCE8E}"/>
                </a:ext>
              </a:extLst>
            </p:cNvPr>
            <p:cNvSpPr/>
            <p:nvPr/>
          </p:nvSpPr>
          <p:spPr>
            <a:xfrm>
              <a:off x="486878" y="2070898"/>
              <a:ext cx="2604293" cy="1562576"/>
            </a:xfrm>
            <a:prstGeom prst="rect">
              <a:avLst/>
            </a:prstGeom>
            <a:gradFill rotWithShape="1">
              <a:gsLst>
                <a:gs pos="0">
                  <a:srgbClr val="3F296A">
                    <a:hueOff val="0"/>
                    <a:satOff val="0"/>
                    <a:lumOff val="0"/>
                    <a:alphaOff val="0"/>
                    <a:tint val="98000"/>
                    <a:lumMod val="100000"/>
                  </a:srgbClr>
                </a:gs>
                <a:gs pos="100000">
                  <a:srgbClr val="3F296A">
                    <a:hueOff val="0"/>
                    <a:satOff val="0"/>
                    <a:lumOff val="0"/>
                    <a:alphaOff val="0"/>
                    <a:shade val="88000"/>
                    <a:lumMod val="88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p3d prstMaterial="plastic">
              <a:bevelT w="120900" h="88900"/>
              <a:bevelB w="88900" h="31750" prst="angle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Metin kutusu 50">
              <a:extLst>
                <a:ext uri="{FF2B5EF4-FFF2-40B4-BE49-F238E27FC236}">
                  <a16:creationId xmlns:a16="http://schemas.microsoft.com/office/drawing/2014/main" id="{E537AD3E-D665-3E21-0BD2-D14B34DD103B}"/>
                </a:ext>
              </a:extLst>
            </p:cNvPr>
            <p:cNvSpPr txBox="1"/>
            <p:nvPr/>
          </p:nvSpPr>
          <p:spPr>
            <a:xfrm>
              <a:off x="442987" y="2037289"/>
              <a:ext cx="2653361" cy="1627024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7613" tIns="133952" rIns="127613" bIns="133952" numCol="1" spcCol="1270" anchor="ctr" anchorCtr="0">
              <a:noAutofit/>
            </a:bodyPr>
            <a:lstStyle/>
            <a:p>
              <a:pPr marL="0" marR="0" lvl="0" indent="0" algn="ctr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sng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pperplate Gothic Bold" panose="020E0705020206020404" pitchFamily="34" charset="0"/>
                  <a:cs typeface="Times New Roman" panose="02020603050405020304" pitchFamily="18" charset="0"/>
                </a:rPr>
                <a:t>Modulation of Microbiota by triggering </a:t>
              </a:r>
              <a:r>
                <a:rPr kumimoji="0" lang="en-US" sz="1400" b="1" i="0" u="sng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pperplate Gothic Bold" panose="020E0705020206020404" pitchFamily="34" charset="0"/>
                  <a:cs typeface="Times New Roman" panose="02020603050405020304" pitchFamily="18" charset="0"/>
                </a:rPr>
                <a:t>Akkerm</a:t>
              </a:r>
              <a:r>
                <a:rPr kumimoji="0" lang="tr-TR" sz="1400" b="1" i="0" u="sng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pperplate Gothic Bold" panose="020E0705020206020404" pitchFamily="34" charset="0"/>
                  <a:cs typeface="Times New Roman" panose="02020603050405020304" pitchFamily="18" charset="0"/>
                </a:rPr>
                <a:t>A</a:t>
              </a:r>
              <a:r>
                <a:rPr kumimoji="0" lang="en-US" sz="1400" b="1" i="0" u="sng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pperplate Gothic Bold" panose="020E0705020206020404" pitchFamily="34" charset="0"/>
                  <a:cs typeface="Times New Roman" panose="02020603050405020304" pitchFamily="18" charset="0"/>
                </a:rPr>
                <a:t>nsia</a:t>
              </a:r>
              <a:r>
                <a:rPr kumimoji="0" lang="en-US" sz="1400" b="1" i="0" u="sng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pperplate Gothic Bold" panose="020E0705020206020404" pitchFamily="34" charset="0"/>
                  <a:cs typeface="Times New Roman" panose="02020603050405020304" pitchFamily="18" charset="0"/>
                </a:rPr>
                <a:t>  </a:t>
              </a:r>
              <a:endParaRPr kumimoji="0" lang="tr-TR" sz="1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pperplate Gothic Bold" panose="020E0705020206020404" pitchFamily="34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52" name="Diyagram 51">
            <a:extLst>
              <a:ext uri="{FF2B5EF4-FFF2-40B4-BE49-F238E27FC236}">
                <a16:creationId xmlns:a16="http://schemas.microsoft.com/office/drawing/2014/main" id="{BB94DEC0-57C2-E9A4-01FD-0C86DE876740}"/>
              </a:ext>
            </a:extLst>
          </p:cNvPr>
          <p:cNvGraphicFramePr/>
          <p:nvPr/>
        </p:nvGraphicFramePr>
        <p:xfrm>
          <a:off x="3032568" y="902258"/>
          <a:ext cx="5588002" cy="1498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4" name="Resim 53">
            <a:extLst>
              <a:ext uri="{FF2B5EF4-FFF2-40B4-BE49-F238E27FC236}">
                <a16:creationId xmlns:a16="http://schemas.microsoft.com/office/drawing/2014/main" id="{669D0185-47B7-3C1F-ADBB-EEA959AA5B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91" y="2519517"/>
            <a:ext cx="2617472" cy="882847"/>
          </a:xfrm>
          <a:prstGeom prst="rect">
            <a:avLst/>
          </a:prstGeom>
        </p:spPr>
      </p:pic>
      <p:grpSp>
        <p:nvGrpSpPr>
          <p:cNvPr id="55" name="Grup 54">
            <a:extLst>
              <a:ext uri="{FF2B5EF4-FFF2-40B4-BE49-F238E27FC236}">
                <a16:creationId xmlns:a16="http://schemas.microsoft.com/office/drawing/2014/main" id="{BA4EC939-6A4B-7833-2BBC-60937618AF20}"/>
              </a:ext>
            </a:extLst>
          </p:cNvPr>
          <p:cNvGrpSpPr/>
          <p:nvPr/>
        </p:nvGrpSpPr>
        <p:grpSpPr>
          <a:xfrm>
            <a:off x="4476977" y="2569348"/>
            <a:ext cx="2778824" cy="360672"/>
            <a:chOff x="3696208" y="2515737"/>
            <a:chExt cx="2604293" cy="1562576"/>
          </a:xfrm>
          <a:scene3d>
            <a:camera prst="orthographicFront"/>
            <a:lightRig rig="flat" dir="t"/>
          </a:scene3d>
        </p:grpSpPr>
        <p:sp>
          <p:nvSpPr>
            <p:cNvPr id="56" name="Dikdörtgen 55">
              <a:extLst>
                <a:ext uri="{FF2B5EF4-FFF2-40B4-BE49-F238E27FC236}">
                  <a16:creationId xmlns:a16="http://schemas.microsoft.com/office/drawing/2014/main" id="{4FBCC794-EE1A-25C2-F76F-CF8760AFD1EE}"/>
                </a:ext>
              </a:extLst>
            </p:cNvPr>
            <p:cNvSpPr/>
            <p:nvPr/>
          </p:nvSpPr>
          <p:spPr>
            <a:xfrm>
              <a:off x="3696208" y="2515737"/>
              <a:ext cx="2604293" cy="1562576"/>
            </a:xfrm>
            <a:prstGeom prst="rect">
              <a:avLst/>
            </a:prstGeom>
            <a:gradFill rotWithShape="1">
              <a:gsLst>
                <a:gs pos="0">
                  <a:srgbClr val="3F296A">
                    <a:hueOff val="0"/>
                    <a:satOff val="0"/>
                    <a:lumOff val="0"/>
                    <a:alphaOff val="0"/>
                    <a:tint val="98000"/>
                    <a:lumMod val="100000"/>
                  </a:srgbClr>
                </a:gs>
                <a:gs pos="100000">
                  <a:srgbClr val="3F296A">
                    <a:hueOff val="0"/>
                    <a:satOff val="0"/>
                    <a:lumOff val="0"/>
                    <a:alphaOff val="0"/>
                    <a:shade val="88000"/>
                    <a:lumMod val="88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p3d prstMaterial="plastic">
              <a:bevelT w="120900" h="88900"/>
              <a:bevelB w="88900" h="31750" prst="angle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Metin kutusu 56">
              <a:extLst>
                <a:ext uri="{FF2B5EF4-FFF2-40B4-BE49-F238E27FC236}">
                  <a16:creationId xmlns:a16="http://schemas.microsoft.com/office/drawing/2014/main" id="{819ACCD3-4397-B867-6240-E0CDAA9D3322}"/>
                </a:ext>
              </a:extLst>
            </p:cNvPr>
            <p:cNvSpPr txBox="1"/>
            <p:nvPr/>
          </p:nvSpPr>
          <p:spPr>
            <a:xfrm>
              <a:off x="3696208" y="2515737"/>
              <a:ext cx="2604293" cy="1562576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7613" tIns="133952" rIns="127613" bIns="133952" numCol="1" spcCol="1270" anchor="ctr" anchorCtr="0">
              <a:noAutofit/>
            </a:bodyPr>
            <a:lstStyle/>
            <a:p>
              <a:pPr marL="0" marR="0" lvl="0" indent="0" algn="ctr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4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opperplate Gothic Light" panose="020E0507020206020404" pitchFamily="34" charset="0"/>
                  <a:ea typeface="+mn-ea"/>
                  <a:cs typeface="Times New Roman" panose="02020603050405020304" pitchFamily="18" charset="0"/>
                </a:rPr>
                <a:t>MATERIAL &amp; METHODS</a:t>
              </a:r>
              <a:endParaRPr kumimoji="0" lang="tr-TR" sz="1200" b="1" i="0" u="sng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pperplate Gothic Light" panose="020E05070202060204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67" name="椭圆 1">
            <a:extLst>
              <a:ext uri="{FF2B5EF4-FFF2-40B4-BE49-F238E27FC236}">
                <a16:creationId xmlns:a16="http://schemas.microsoft.com/office/drawing/2014/main" id="{0E874EA8-CF7E-6590-C728-EAC097ECC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3927" y="3403575"/>
            <a:ext cx="1503842" cy="897086"/>
          </a:xfrm>
          <a:prstGeom prst="ellipse">
            <a:avLst/>
          </a:prstGeom>
          <a:solidFill>
            <a:srgbClr val="C06C8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defTabSz="457200">
              <a:buFont typeface="Arial" panose="020B0604020202020204" pitchFamily="34" charset="0"/>
              <a:buNone/>
            </a:pPr>
            <a:r>
              <a:rPr lang="tr-TR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Qualitative</a:t>
            </a:r>
            <a:r>
              <a:rPr lang="tr-T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(PAS </a:t>
            </a:r>
            <a:r>
              <a:rPr lang="tr-TR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Staining</a:t>
            </a:r>
            <a:r>
              <a:rPr lang="tr-T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&amp; 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Quantitative Determination of Mucin Layer</a:t>
            </a:r>
            <a:endParaRPr lang="tr-TR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椭圆 7">
            <a:extLst>
              <a:ext uri="{FF2B5EF4-FFF2-40B4-BE49-F238E27FC236}">
                <a16:creationId xmlns:a16="http://schemas.microsoft.com/office/drawing/2014/main" id="{E975420A-2ED0-A538-7605-DCE1427A6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8630" y="3312648"/>
            <a:ext cx="1779436" cy="948608"/>
          </a:xfrm>
          <a:prstGeom prst="ellipse">
            <a:avLst/>
          </a:prstGeom>
          <a:solidFill>
            <a:srgbClr val="F6728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defTabSz="45720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Stability of</a:t>
            </a:r>
            <a:r>
              <a:rPr lang="tr-TR" sz="10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LABs in Simulated Gastrointestinal Conditions</a:t>
            </a:r>
            <a:endParaRPr lang="zh-CN" altLang="zh-CN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69" name="椭圆 1">
            <a:extLst>
              <a:ext uri="{FF2B5EF4-FFF2-40B4-BE49-F238E27FC236}">
                <a16:creationId xmlns:a16="http://schemas.microsoft.com/office/drawing/2014/main" id="{F2ECE6CC-5C4E-9F1A-100E-DE2A784DF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7274" y="3109743"/>
            <a:ext cx="1389102" cy="886580"/>
          </a:xfrm>
          <a:prstGeom prst="ellipse">
            <a:avLst/>
          </a:prstGeom>
          <a:solidFill>
            <a:srgbClr val="C06C8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defTabSz="457200">
              <a:buFont typeface="Arial" panose="020B0604020202020204" pitchFamily="34" charset="0"/>
              <a:buNone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 of Lactate Production</a:t>
            </a:r>
            <a:endParaRPr lang="tr-TR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椭圆 1">
            <a:extLst>
              <a:ext uri="{FF2B5EF4-FFF2-40B4-BE49-F238E27FC236}">
                <a16:creationId xmlns:a16="http://schemas.microsoft.com/office/drawing/2014/main" id="{865849EF-537D-D08B-DA23-41A530346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9005" y="3140451"/>
            <a:ext cx="1455324" cy="923866"/>
          </a:xfrm>
          <a:prstGeom prst="ellipse">
            <a:avLst/>
          </a:prstGeom>
          <a:solidFill>
            <a:srgbClr val="C06C8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defTabSz="4572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 of Mucin Degradation</a:t>
            </a:r>
            <a:r>
              <a:rPr lang="tr-T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Growth Ability of Isolates</a:t>
            </a:r>
            <a:endParaRPr lang="tr-TR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椭圆 7">
            <a:extLst>
              <a:ext uri="{FF2B5EF4-FFF2-40B4-BE49-F238E27FC236}">
                <a16:creationId xmlns:a16="http://schemas.microsoft.com/office/drawing/2014/main" id="{36E71758-35E7-FE4C-7A56-30A8CA7C7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7853" y="3060599"/>
            <a:ext cx="1325050" cy="824292"/>
          </a:xfrm>
          <a:prstGeom prst="ellipse">
            <a:avLst/>
          </a:prstGeom>
          <a:solidFill>
            <a:srgbClr val="F6728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defTabSz="457200">
              <a:buFont typeface="Arial" panose="020B0604020202020204" pitchFamily="34" charset="0"/>
              <a:buNone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Sugar Fermentation Tests</a:t>
            </a:r>
            <a:endParaRPr lang="tr-TR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椭圆 8">
            <a:extLst>
              <a:ext uri="{FF2B5EF4-FFF2-40B4-BE49-F238E27FC236}">
                <a16:creationId xmlns:a16="http://schemas.microsoft.com/office/drawing/2014/main" id="{90556DBF-5E08-B935-6940-4C43C448A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4424" y="3352562"/>
            <a:ext cx="1389238" cy="791044"/>
          </a:xfrm>
          <a:prstGeom prst="ellipse">
            <a:avLst/>
          </a:prstGeom>
          <a:solidFill>
            <a:srgbClr val="6C5B7B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defTabSz="457200">
              <a:buFont typeface="Arial" panose="020B0604020202020204" pitchFamily="34" charset="0"/>
              <a:buNone/>
            </a:pPr>
            <a:r>
              <a:rPr lang="tr-TR" sz="10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</a:t>
            </a:r>
            <a:r>
              <a:rPr lang="tr-TR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0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Antimicrobial</a:t>
            </a:r>
            <a:r>
              <a:rPr lang="tr-TR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0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endParaRPr lang="tr-TR" sz="10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椭圆 8">
            <a:extLst>
              <a:ext uri="{FF2B5EF4-FFF2-40B4-BE49-F238E27FC236}">
                <a16:creationId xmlns:a16="http://schemas.microsoft.com/office/drawing/2014/main" id="{F980989F-0758-579B-84D1-B142FC5CD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9188" y="3071616"/>
            <a:ext cx="1305386" cy="843202"/>
          </a:xfrm>
          <a:prstGeom prst="ellipse">
            <a:avLst/>
          </a:prstGeom>
          <a:solidFill>
            <a:srgbClr val="6C5B7B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defTabSz="4572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0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Bacterial Adhesion on Mucin </a:t>
            </a:r>
            <a:endParaRPr lang="tr-TR" sz="10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椭圆 1">
            <a:extLst>
              <a:ext uri="{FF2B5EF4-FFF2-40B4-BE49-F238E27FC236}">
                <a16:creationId xmlns:a16="http://schemas.microsoft.com/office/drawing/2014/main" id="{C2BA4908-7882-A22E-D9D2-9C01AF536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4357" y="3105008"/>
            <a:ext cx="1078622" cy="650910"/>
          </a:xfrm>
          <a:prstGeom prst="ellipse">
            <a:avLst/>
          </a:prstGeom>
          <a:solidFill>
            <a:srgbClr val="C06C8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defTabSz="45720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Biofilm Formation</a:t>
            </a:r>
            <a:endParaRPr lang="tr-TR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椭圆 9">
            <a:extLst>
              <a:ext uri="{FF2B5EF4-FFF2-40B4-BE49-F238E27FC236}">
                <a16:creationId xmlns:a16="http://schemas.microsoft.com/office/drawing/2014/main" id="{56E61F0D-1700-2132-5F59-2AA0E0096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889" y="3436580"/>
            <a:ext cx="1442776" cy="872970"/>
          </a:xfrm>
          <a:prstGeom prst="ellipse">
            <a:avLst/>
          </a:prstGeom>
          <a:solidFill>
            <a:srgbClr val="F8B19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defTabSz="4572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sz="105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</a:t>
            </a:r>
            <a:r>
              <a:rPr lang="tr-TR" sz="105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ation</a:t>
            </a:r>
            <a:r>
              <a:rPr lang="tr-TR" sz="10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</a:t>
            </a: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Bacterial Cultures</a:t>
            </a:r>
            <a:endParaRPr lang="zh-CN" altLang="zh-CN" sz="105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6" name="Ok: Aşağı 4">
            <a:extLst>
              <a:ext uri="{FF2B5EF4-FFF2-40B4-BE49-F238E27FC236}">
                <a16:creationId xmlns:a16="http://schemas.microsoft.com/office/drawing/2014/main" id="{8E0886B2-8985-B682-D592-D9073E2A33D4}"/>
              </a:ext>
            </a:extLst>
          </p:cNvPr>
          <p:cNvSpPr txBox="1"/>
          <p:nvPr/>
        </p:nvSpPr>
        <p:spPr>
          <a:xfrm>
            <a:off x="9840940" y="2748387"/>
            <a:ext cx="2426642" cy="54630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r-TR" sz="1200" b="1" u="sng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LEAN PEOPLE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↓</a:t>
            </a:r>
            <a:r>
              <a:rPr lang="en-US" sz="1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Firmicutes</a:t>
            </a:r>
            <a:r>
              <a:rPr lang="tr-TR" sz="1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&amp; </a:t>
            </a:r>
            <a:r>
              <a:rPr lang="tr-TR" sz="1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↑</a:t>
            </a:r>
            <a:r>
              <a:rPr lang="en-US" sz="1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Bacteroidetes</a:t>
            </a:r>
            <a:endParaRPr lang="en-US" sz="20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9" name="Ok: Aşağı 4">
            <a:extLst>
              <a:ext uri="{FF2B5EF4-FFF2-40B4-BE49-F238E27FC236}">
                <a16:creationId xmlns:a16="http://schemas.microsoft.com/office/drawing/2014/main" id="{8594F01A-10A3-00F9-415D-2515B624D15A}"/>
              </a:ext>
            </a:extLst>
          </p:cNvPr>
          <p:cNvSpPr txBox="1"/>
          <p:nvPr/>
        </p:nvSpPr>
        <p:spPr>
          <a:xfrm>
            <a:off x="8040831" y="2517382"/>
            <a:ext cx="2485654" cy="474641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568" tIns="99568" rIns="99568" bIns="9956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r-TR" sz="1200" b="1" u="sng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OBESE PEOPLE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tr-TR" sz="1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↑</a:t>
            </a:r>
            <a:r>
              <a:rPr lang="en-US" sz="1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Firmicutes</a:t>
            </a:r>
            <a:r>
              <a:rPr lang="tr-TR" sz="1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1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&amp; </a:t>
            </a:r>
            <a:r>
              <a:rPr lang="en-US" sz="14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↓</a:t>
            </a:r>
            <a:r>
              <a:rPr lang="en-US" sz="1200" b="1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Bacteroidetes</a:t>
            </a:r>
          </a:p>
        </p:txBody>
      </p:sp>
      <p:grpSp>
        <p:nvGrpSpPr>
          <p:cNvPr id="80" name="Grup 79">
            <a:extLst>
              <a:ext uri="{FF2B5EF4-FFF2-40B4-BE49-F238E27FC236}">
                <a16:creationId xmlns:a16="http://schemas.microsoft.com/office/drawing/2014/main" id="{9678F761-264F-8C72-B9B5-913D2AF4741D}"/>
              </a:ext>
            </a:extLst>
          </p:cNvPr>
          <p:cNvGrpSpPr/>
          <p:nvPr/>
        </p:nvGrpSpPr>
        <p:grpSpPr>
          <a:xfrm>
            <a:off x="4485750" y="3985576"/>
            <a:ext cx="2802412" cy="353383"/>
            <a:chOff x="492927" y="4677301"/>
            <a:chExt cx="2604293" cy="1562576"/>
          </a:xfrm>
          <a:scene3d>
            <a:camera prst="orthographicFront"/>
            <a:lightRig rig="flat" dir="t"/>
          </a:scene3d>
        </p:grpSpPr>
        <p:sp>
          <p:nvSpPr>
            <p:cNvPr id="81" name="Dikdörtgen 80">
              <a:extLst>
                <a:ext uri="{FF2B5EF4-FFF2-40B4-BE49-F238E27FC236}">
                  <a16:creationId xmlns:a16="http://schemas.microsoft.com/office/drawing/2014/main" id="{B335180D-F2BB-A87C-261B-CA2B3530537F}"/>
                </a:ext>
              </a:extLst>
            </p:cNvPr>
            <p:cNvSpPr/>
            <p:nvPr/>
          </p:nvSpPr>
          <p:spPr>
            <a:xfrm>
              <a:off x="492927" y="4677301"/>
              <a:ext cx="2604293" cy="1562576"/>
            </a:xfrm>
            <a:prstGeom prst="rect">
              <a:avLst/>
            </a:prstGeom>
            <a:gradFill rotWithShape="1">
              <a:gsLst>
                <a:gs pos="0">
                  <a:srgbClr val="3F296A">
                    <a:hueOff val="0"/>
                    <a:satOff val="0"/>
                    <a:lumOff val="0"/>
                    <a:alphaOff val="0"/>
                    <a:tint val="98000"/>
                    <a:lumMod val="100000"/>
                  </a:srgbClr>
                </a:gs>
                <a:gs pos="100000">
                  <a:srgbClr val="3F296A">
                    <a:hueOff val="0"/>
                    <a:satOff val="0"/>
                    <a:lumOff val="0"/>
                    <a:alphaOff val="0"/>
                    <a:shade val="88000"/>
                    <a:lumMod val="88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p3d prstMaterial="plastic">
              <a:bevelT w="120900" h="88900"/>
              <a:bevelB w="88900" h="31750" prst="angle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Metin kutusu 81">
              <a:extLst>
                <a:ext uri="{FF2B5EF4-FFF2-40B4-BE49-F238E27FC236}">
                  <a16:creationId xmlns:a16="http://schemas.microsoft.com/office/drawing/2014/main" id="{1F71C131-D1B7-E663-944B-E23F88F048F0}"/>
                </a:ext>
              </a:extLst>
            </p:cNvPr>
            <p:cNvSpPr txBox="1"/>
            <p:nvPr/>
          </p:nvSpPr>
          <p:spPr>
            <a:xfrm>
              <a:off x="492927" y="4677301"/>
              <a:ext cx="2604293" cy="1562576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7613" tIns="133952" rIns="127613" bIns="133952" numCol="1" spcCol="1270" anchor="ctr" anchorCtr="0">
              <a:noAutofit/>
            </a:bodyPr>
            <a:lstStyle/>
            <a:p>
              <a:pPr marL="0" marR="0" lvl="0" indent="0" algn="ctr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4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opperplate Gothic Light" panose="020E0507020206020404" pitchFamily="34" charset="0"/>
                  <a:ea typeface="+mn-ea"/>
                  <a:cs typeface="Times New Roman" panose="02020603050405020304" pitchFamily="18" charset="0"/>
                </a:rPr>
                <a:t>RESULTS &amp; DISCUSSION</a:t>
              </a:r>
            </a:p>
          </p:txBody>
        </p:sp>
      </p:grpSp>
      <p:grpSp>
        <p:nvGrpSpPr>
          <p:cNvPr id="83" name="Grup 82">
            <a:extLst>
              <a:ext uri="{FF2B5EF4-FFF2-40B4-BE49-F238E27FC236}">
                <a16:creationId xmlns:a16="http://schemas.microsoft.com/office/drawing/2014/main" id="{7523C612-6024-60A4-89C3-55D3E3EA4001}"/>
              </a:ext>
            </a:extLst>
          </p:cNvPr>
          <p:cNvGrpSpPr/>
          <p:nvPr/>
        </p:nvGrpSpPr>
        <p:grpSpPr>
          <a:xfrm>
            <a:off x="9985535" y="4453115"/>
            <a:ext cx="2007961" cy="370012"/>
            <a:chOff x="3661939" y="4609313"/>
            <a:chExt cx="2608483" cy="1631829"/>
          </a:xfrm>
          <a:scene3d>
            <a:camera prst="orthographicFront"/>
            <a:lightRig rig="flat" dir="t"/>
          </a:scene3d>
        </p:grpSpPr>
        <p:sp>
          <p:nvSpPr>
            <p:cNvPr id="84" name="Dikdörtgen 83">
              <a:extLst>
                <a:ext uri="{FF2B5EF4-FFF2-40B4-BE49-F238E27FC236}">
                  <a16:creationId xmlns:a16="http://schemas.microsoft.com/office/drawing/2014/main" id="{914BF2C8-4580-E49C-8348-F865370B1ACF}"/>
                </a:ext>
              </a:extLst>
            </p:cNvPr>
            <p:cNvSpPr/>
            <p:nvPr/>
          </p:nvSpPr>
          <p:spPr>
            <a:xfrm>
              <a:off x="3666129" y="4678566"/>
              <a:ext cx="2604293" cy="1562576"/>
            </a:xfrm>
            <a:prstGeom prst="rect">
              <a:avLst/>
            </a:prstGeom>
            <a:gradFill rotWithShape="1">
              <a:gsLst>
                <a:gs pos="0">
                  <a:srgbClr val="3F296A">
                    <a:hueOff val="0"/>
                    <a:satOff val="0"/>
                    <a:lumOff val="0"/>
                    <a:alphaOff val="0"/>
                    <a:tint val="98000"/>
                    <a:lumMod val="100000"/>
                  </a:srgbClr>
                </a:gs>
                <a:gs pos="100000">
                  <a:srgbClr val="3F296A">
                    <a:hueOff val="0"/>
                    <a:satOff val="0"/>
                    <a:lumOff val="0"/>
                    <a:alphaOff val="0"/>
                    <a:shade val="88000"/>
                    <a:lumMod val="88000"/>
                  </a:srgb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p3d prstMaterial="plastic">
              <a:bevelT w="120900" h="88900"/>
              <a:bevelB w="88900" h="31750" prst="angle"/>
            </a:sp3d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Metin kutusu 84">
              <a:extLst>
                <a:ext uri="{FF2B5EF4-FFF2-40B4-BE49-F238E27FC236}">
                  <a16:creationId xmlns:a16="http://schemas.microsoft.com/office/drawing/2014/main" id="{943F7D00-DEF6-D801-CB49-CBA15C81E5DE}"/>
                </a:ext>
              </a:extLst>
            </p:cNvPr>
            <p:cNvSpPr txBox="1"/>
            <p:nvPr/>
          </p:nvSpPr>
          <p:spPr>
            <a:xfrm>
              <a:off x="3661939" y="4609313"/>
              <a:ext cx="2604293" cy="1562578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7613" tIns="133952" rIns="127613" bIns="133952" numCol="1" spcCol="1270" anchor="ctr" anchorCtr="0">
              <a:noAutofit/>
            </a:bodyPr>
            <a:lstStyle/>
            <a:p>
              <a:pPr marL="0" marR="0" lvl="0" indent="0" algn="ctr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4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opperplate Gothic Light" panose="020E0507020206020404" pitchFamily="34" charset="0"/>
                  <a:ea typeface="+mn-ea"/>
                  <a:cs typeface="Times New Roman" panose="02020603050405020304" pitchFamily="18" charset="0"/>
                </a:rPr>
                <a:t>CONCLUSION</a:t>
              </a:r>
            </a:p>
          </p:txBody>
        </p:sp>
      </p:grpSp>
      <p:sp>
        <p:nvSpPr>
          <p:cNvPr id="94" name="Metin kutusu 93">
            <a:extLst>
              <a:ext uri="{FF2B5EF4-FFF2-40B4-BE49-F238E27FC236}">
                <a16:creationId xmlns:a16="http://schemas.microsoft.com/office/drawing/2014/main" id="{8C2B856C-DD80-0AF4-82E3-2421B2E04240}"/>
              </a:ext>
            </a:extLst>
          </p:cNvPr>
          <p:cNvSpPr txBox="1"/>
          <p:nvPr/>
        </p:nvSpPr>
        <p:spPr>
          <a:xfrm>
            <a:off x="403890" y="6549071"/>
            <a:ext cx="5853963" cy="287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HT-29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mucin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/50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lactate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mucin</a:t>
            </a:r>
            <a:r>
              <a:rPr lang="tr-T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layer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tr-T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Alt Başlık 2">
            <a:extLst>
              <a:ext uri="{FF2B5EF4-FFF2-40B4-BE49-F238E27FC236}">
                <a16:creationId xmlns:a16="http://schemas.microsoft.com/office/drawing/2014/main" id="{0A4A5E3F-AF5C-B0ED-86A8-C11C06A08477}"/>
              </a:ext>
            </a:extLst>
          </p:cNvPr>
          <p:cNvSpPr txBox="1">
            <a:spLocks/>
          </p:cNvSpPr>
          <p:nvPr/>
        </p:nvSpPr>
        <p:spPr>
          <a:xfrm>
            <a:off x="9668895" y="4974717"/>
            <a:ext cx="2416322" cy="15376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suitable niche was created for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Akkermansia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muciniphila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new generation probiotic, and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anti-obesity prototype candidate LAB isolated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various sources were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determined.</a:t>
            </a:r>
          </a:p>
        </p:txBody>
      </p:sp>
      <p:pic>
        <p:nvPicPr>
          <p:cNvPr id="98" name="Resim 97">
            <a:extLst>
              <a:ext uri="{FF2B5EF4-FFF2-40B4-BE49-F238E27FC236}">
                <a16:creationId xmlns:a16="http://schemas.microsoft.com/office/drawing/2014/main" id="{BBA3FA01-A6CC-7C79-AB30-79E3D023FA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75" y="4361367"/>
            <a:ext cx="568192" cy="568192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63EF8D3E-C3D0-27E7-EBBD-6AA5F6802A1E}"/>
              </a:ext>
            </a:extLst>
          </p:cNvPr>
          <p:cNvSpPr txBox="1"/>
          <p:nvPr/>
        </p:nvSpPr>
        <p:spPr>
          <a:xfrm>
            <a:off x="5866389" y="4413948"/>
            <a:ext cx="3641843" cy="2072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 </a:t>
            </a:r>
            <a:r>
              <a:rPr lang="en-U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 strains adhered to mucin/mucus layer and kept their viability in the </a:t>
            </a: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GIT.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 did not degrade mucin, showed biofilm formation, lactate production, and antimicrobial properties</a:t>
            </a: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lvl="0" indent="-1714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tr-TR" sz="11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L. </a:t>
            </a:r>
            <a:r>
              <a:rPr lang="tr-TR" sz="11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casei</a:t>
            </a: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NRRL-B 441 </a:t>
            </a:r>
            <a:r>
              <a:rPr lang="tr-TR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showed</a:t>
            </a: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highest</a:t>
            </a: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improvement</a:t>
            </a: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mucin</a:t>
            </a:r>
            <a:r>
              <a:rPr lang="tr-TR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thickness</a:t>
            </a:r>
            <a:r>
              <a:rPr lang="tr-TR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Resim 3" descr="harita içeren bir resim&#10;&#10;Açıklama otomatik olarak oluşturuldu">
            <a:extLst>
              <a:ext uri="{FF2B5EF4-FFF2-40B4-BE49-F238E27FC236}">
                <a16:creationId xmlns:a16="http://schemas.microsoft.com/office/drawing/2014/main" id="{CB568604-AC00-F859-6D76-5CA401E4FC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9" y="849424"/>
            <a:ext cx="2225169" cy="1470490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D09E16CB-D124-2863-934C-4FFC76883824}"/>
              </a:ext>
            </a:extLst>
          </p:cNvPr>
          <p:cNvSpPr txBox="1"/>
          <p:nvPr/>
        </p:nvSpPr>
        <p:spPr>
          <a:xfrm>
            <a:off x="2486603" y="2185040"/>
            <a:ext cx="3032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D08AB22C-2779-24A6-594B-2A22C02F39F8}"/>
              </a:ext>
            </a:extLst>
          </p:cNvPr>
          <p:cNvSpPr txBox="1"/>
          <p:nvPr/>
        </p:nvSpPr>
        <p:spPr>
          <a:xfrm>
            <a:off x="11713077" y="2283237"/>
            <a:ext cx="3032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46E11416-66BF-B37A-2059-069A4D91F086}"/>
              </a:ext>
            </a:extLst>
          </p:cNvPr>
          <p:cNvSpPr txBox="1"/>
          <p:nvPr/>
        </p:nvSpPr>
        <p:spPr>
          <a:xfrm>
            <a:off x="6863793" y="6489824"/>
            <a:ext cx="6173308" cy="346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tr-TR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[1] </a:t>
            </a:r>
            <a:r>
              <a:rPr lang="en-US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Ritchie H., &amp;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Roser</a:t>
            </a:r>
            <a:r>
              <a:rPr lang="en-US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M.  (2017). </a:t>
            </a:r>
            <a:r>
              <a:rPr lang="en-US" sz="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Obesity.</a:t>
            </a:r>
            <a:r>
              <a:rPr lang="en-US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Retrieved from https://ourworldindata.org/obesity. 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Accessed December 17, 2022</a:t>
            </a:r>
            <a:endParaRPr lang="en-US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tr-TR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[2] </a:t>
            </a:r>
            <a:r>
              <a:rPr lang="en-US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Yang, J. Y., &amp; </a:t>
            </a:r>
            <a:r>
              <a:rPr lang="en-US" sz="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Kweon</a:t>
            </a:r>
            <a:r>
              <a:rPr lang="en-US" sz="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 (2016). The gut microbiota: a key regulator of metabolic diseases. </a:t>
            </a:r>
            <a:r>
              <a:rPr lang="en-US" sz="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BMB reports</a:t>
            </a:r>
            <a:r>
              <a:rPr lang="en-US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49</a:t>
            </a:r>
            <a:r>
              <a:rPr lang="en-US" sz="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(10), 536.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E89C622-A4E4-062C-A61D-866F5C446A20}"/>
              </a:ext>
            </a:extLst>
          </p:cNvPr>
          <p:cNvSpPr txBox="1"/>
          <p:nvPr/>
        </p:nvSpPr>
        <p:spPr>
          <a:xfrm>
            <a:off x="6210847" y="6546281"/>
            <a:ext cx="6928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</a:t>
            </a:r>
            <a:r>
              <a:rPr lang="tr-TR" sz="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061B399-7FB8-C12A-A5F3-1F9784CA908B}"/>
              </a:ext>
            </a:extLst>
          </p:cNvPr>
          <p:cNvSpPr txBox="1"/>
          <p:nvPr/>
        </p:nvSpPr>
        <p:spPr>
          <a:xfrm>
            <a:off x="430278" y="2329965"/>
            <a:ext cx="20642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Percentage of </a:t>
            </a: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</a:t>
            </a: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 </a:t>
            </a: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the </a:t>
            </a: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orld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Grafik 12">
            <a:extLst>
              <a:ext uri="{FF2B5EF4-FFF2-40B4-BE49-F238E27FC236}">
                <a16:creationId xmlns:a16="http://schemas.microsoft.com/office/drawing/2014/main" id="{D0EECEDC-3315-88FD-FC78-392FBEC533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2308528"/>
              </p:ext>
            </p:extLst>
          </p:nvPr>
        </p:nvGraphicFramePr>
        <p:xfrm>
          <a:off x="-17057" y="4468817"/>
          <a:ext cx="4070725" cy="2167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15" name="Resim 14">
            <a:extLst>
              <a:ext uri="{FF2B5EF4-FFF2-40B4-BE49-F238E27FC236}">
                <a16:creationId xmlns:a16="http://schemas.microsoft.com/office/drawing/2014/main" id="{DBAEF248-C4E3-0C7C-7FC2-10C7804797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74076" y="4583066"/>
            <a:ext cx="1976522" cy="199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3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2" grpId="0">
        <p:bldAsOne/>
      </p:bldGraphic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309</Words>
  <Application>Microsoft Office PowerPoint</Application>
  <PresentationFormat>Geniş ekran</PresentationFormat>
  <Paragraphs>38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10" baseType="lpstr">
      <vt:lpstr>宋体</vt:lpstr>
      <vt:lpstr>Arial</vt:lpstr>
      <vt:lpstr>Calibri</vt:lpstr>
      <vt:lpstr>Calibri Light</vt:lpstr>
      <vt:lpstr>Copperplate Gothic Bold</vt:lpstr>
      <vt:lpstr>Copperplate Gothic Light</vt:lpstr>
      <vt:lpstr>Times New Roman</vt:lpstr>
      <vt:lpstr>Wingdings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ASLIHAN KAMBER</dc:creator>
  <cp:lastModifiedBy>Aslıhan Kamber</cp:lastModifiedBy>
  <cp:revision>46</cp:revision>
  <dcterms:created xsi:type="dcterms:W3CDTF">2022-12-06T15:37:24Z</dcterms:created>
  <dcterms:modified xsi:type="dcterms:W3CDTF">2024-06-04T20:01:52Z</dcterms:modified>
</cp:coreProperties>
</file>