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6"/>
  </p:notesMasterIdLst>
  <p:sldIdLst>
    <p:sldId id="276" r:id="rId2"/>
    <p:sldId id="272" r:id="rId3"/>
    <p:sldId id="277" r:id="rId4"/>
    <p:sldId id="273" r:id="rId5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ABAB"/>
    <a:srgbClr val="FB8072"/>
    <a:srgbClr val="AED8E6"/>
    <a:srgbClr val="F6F6F6"/>
    <a:srgbClr val="FAD9D0"/>
    <a:srgbClr val="D5E6F2"/>
    <a:srgbClr val="E16952"/>
    <a:srgbClr val="6689EE"/>
    <a:srgbClr val="FFEDCC"/>
    <a:srgbClr val="E3E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46"/>
    <p:restoredTop sz="86408"/>
  </p:normalViewPr>
  <p:slideViewPr>
    <p:cSldViewPr snapToGrid="0" snapToObjects="1">
      <p:cViewPr>
        <p:scale>
          <a:sx n="80" d="100"/>
          <a:sy n="80" d="100"/>
        </p:scale>
        <p:origin x="941" y="-2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4" d="100"/>
          <a:sy n="114" d="100"/>
        </p:scale>
        <p:origin x="286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03C9D-FFD2-7C4D-9EA7-A11114D960C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70313" y="857250"/>
            <a:ext cx="16033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197DB-BF34-0F49-BCE8-8F5B9CFE5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53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1197DB-BF34-0F49-BCE8-8F5B9CFE55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69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1197DB-BF34-0F49-BCE8-8F5B9CFE55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32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1197DB-BF34-0F49-BCE8-8F5B9CFE55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9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48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9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7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50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6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83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68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0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74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7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03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9A23D-6FC6-4947-B8AE-AB6DA60D0C41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BF553-C97C-BF45-B35F-001E07F9E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34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6A4C770-FF21-4940-B1E7-70F83FD9AA65}"/>
              </a:ext>
            </a:extLst>
          </p:cNvPr>
          <p:cNvSpPr txBox="1"/>
          <p:nvPr/>
        </p:nvSpPr>
        <p:spPr>
          <a:xfrm>
            <a:off x="463208" y="395059"/>
            <a:ext cx="252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</a:t>
            </a:r>
            <a:r>
              <a:rPr lang="en-US" dirty="0"/>
              <a:t>S1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1742B1EC-4821-3848-917C-B301967CD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66" y="1758863"/>
            <a:ext cx="5486400" cy="3657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93EC23A-6730-A24F-85D1-166B0FE53CC7}"/>
              </a:ext>
            </a:extLst>
          </p:cNvPr>
          <p:cNvSpPr txBox="1"/>
          <p:nvPr/>
        </p:nvSpPr>
        <p:spPr>
          <a:xfrm>
            <a:off x="779374" y="5598483"/>
            <a:ext cx="5280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/>
              <a:t>Figure S1.</a:t>
            </a:r>
            <a:r>
              <a:rPr lang="en-US" sz="1400" dirty="0"/>
              <a:t> Alpha diversity rarefaction curves for 75 samples. The plateau curves indicate </a:t>
            </a:r>
            <a:r>
              <a:rPr lang="en-US" sz="1400" dirty="0" smtClean="0"/>
              <a:t>a sufficient sequencing depth.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42986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5A0A5793-A83A-D748-9C1C-E536909F4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963" y="3390233"/>
            <a:ext cx="3938674" cy="4726409"/>
          </a:xfrm>
          <a:prstGeom prst="rect">
            <a:avLst/>
          </a:prstGeom>
        </p:spPr>
      </p:pic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="" xmlns:a16="http://schemas.microsoft.com/office/drawing/2014/main" id="{B6DF65F8-88E0-C149-9EA5-EAE1EE622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363" y="982622"/>
            <a:ext cx="3303274" cy="22050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FD2D0BF-775D-334A-970C-B479CAAD2E24}"/>
              </a:ext>
            </a:extLst>
          </p:cNvPr>
          <p:cNvSpPr txBox="1"/>
          <p:nvPr/>
        </p:nvSpPr>
        <p:spPr>
          <a:xfrm>
            <a:off x="1480842" y="83545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EAAE2FD-674A-9B45-BD26-B7DCE484AB15}"/>
              </a:ext>
            </a:extLst>
          </p:cNvPr>
          <p:cNvSpPr txBox="1"/>
          <p:nvPr/>
        </p:nvSpPr>
        <p:spPr>
          <a:xfrm>
            <a:off x="1480842" y="320556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6028CA3-FD35-654B-8984-1CBC4B3096C6}"/>
              </a:ext>
            </a:extLst>
          </p:cNvPr>
          <p:cNvSpPr txBox="1"/>
          <p:nvPr/>
        </p:nvSpPr>
        <p:spPr>
          <a:xfrm>
            <a:off x="586635" y="292774"/>
            <a:ext cx="252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Supplementary </a:t>
            </a:r>
            <a:r>
              <a:rPr lang="en-US" dirty="0" smtClean="0"/>
              <a:t>Figure </a:t>
            </a:r>
            <a:r>
              <a:rPr lang="en-US" dirty="0"/>
              <a:t>S2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06CF440-FBD3-0947-82E7-579802E0ED90}"/>
              </a:ext>
            </a:extLst>
          </p:cNvPr>
          <p:cNvSpPr txBox="1"/>
          <p:nvPr/>
        </p:nvSpPr>
        <p:spPr>
          <a:xfrm>
            <a:off x="762000" y="8301308"/>
            <a:ext cx="5389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Figure S2. Prediction of metagenome using PICRUSt2</a:t>
            </a:r>
            <a:r>
              <a:rPr lang="en-US" sz="1200" dirty="0"/>
              <a:t>. </a:t>
            </a:r>
            <a:r>
              <a:rPr lang="en-US" sz="1200" b="1" dirty="0"/>
              <a:t>(A) </a:t>
            </a:r>
            <a:r>
              <a:rPr lang="en-US" sz="1200" dirty="0"/>
              <a:t>The cumulative relative reads count  shows 81.68% of reads with NSTI &lt; 0.15, which indicates high to moderate quality of predicted metagenome. </a:t>
            </a:r>
            <a:r>
              <a:rPr lang="en-US" sz="1200" b="1" dirty="0"/>
              <a:t>(B) </a:t>
            </a:r>
            <a:r>
              <a:rPr lang="en-US" sz="1200" dirty="0" err="1"/>
              <a:t>LEfSe</a:t>
            </a:r>
            <a:r>
              <a:rPr lang="en-US" sz="1200" dirty="0"/>
              <a:t> revealed significant metabolic pathways among cohorts.</a:t>
            </a:r>
          </a:p>
        </p:txBody>
      </p:sp>
    </p:spTree>
    <p:extLst>
      <p:ext uri="{BB962C8B-B14F-4D97-AF65-F5344CB8AC3E}">
        <p14:creationId xmlns:p14="http://schemas.microsoft.com/office/powerpoint/2010/main" val="3644587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DD751C5-A9B9-4449-BBD9-13F6262D25F8}"/>
              </a:ext>
            </a:extLst>
          </p:cNvPr>
          <p:cNvSpPr txBox="1"/>
          <p:nvPr/>
        </p:nvSpPr>
        <p:spPr>
          <a:xfrm>
            <a:off x="772085" y="403151"/>
            <a:ext cx="252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Supplementary </a:t>
            </a:r>
            <a:r>
              <a:rPr lang="en-US" dirty="0" smtClean="0"/>
              <a:t>Figure </a:t>
            </a:r>
            <a:r>
              <a:rPr lang="en-US" dirty="0"/>
              <a:t>S3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0BFEF84-4D80-514B-B897-4CB3634053A2}"/>
              </a:ext>
            </a:extLst>
          </p:cNvPr>
          <p:cNvSpPr txBox="1"/>
          <p:nvPr/>
        </p:nvSpPr>
        <p:spPr>
          <a:xfrm>
            <a:off x="918861" y="4182588"/>
            <a:ext cx="5235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Figure S3. </a:t>
            </a:r>
            <a:r>
              <a:rPr lang="en-US" sz="1200" dirty="0" err="1"/>
              <a:t>Boxenplots</a:t>
            </a:r>
            <a:r>
              <a:rPr lang="en-US" sz="1200" dirty="0"/>
              <a:t> illustrate the null-model-based stochastic ratio of microbial taxonomic and functional assembly based on Bray–Curtis dissimilarities. The simulated assembly procedure was repeated 999 times with proportional occurrence frequency and richness.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4CAA9247-FB92-474D-B1C1-AC67F274A4DE}"/>
              </a:ext>
            </a:extLst>
          </p:cNvPr>
          <p:cNvGrpSpPr/>
          <p:nvPr/>
        </p:nvGrpSpPr>
        <p:grpSpPr>
          <a:xfrm>
            <a:off x="1056021" y="1384415"/>
            <a:ext cx="4569288" cy="2386584"/>
            <a:chOff x="1046293" y="3450961"/>
            <a:chExt cx="4569288" cy="2386584"/>
          </a:xfrm>
        </p:grpSpPr>
        <p:pic>
          <p:nvPicPr>
            <p:cNvPr id="16" name="Picture 15" descr="A screenshot of a cell phone&#10;&#10;Description automatically generated">
              <a:extLst>
                <a:ext uri="{FF2B5EF4-FFF2-40B4-BE49-F238E27FC236}">
                  <a16:creationId xmlns="" xmlns:a16="http://schemas.microsoft.com/office/drawing/2014/main" id="{6358E541-FC81-2845-986C-83D86BE3C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6293" y="3450961"/>
              <a:ext cx="2517715" cy="2386584"/>
            </a:xfrm>
            <a:prstGeom prst="rect">
              <a:avLst/>
            </a:prstGeom>
          </p:spPr>
        </p:pic>
        <p:pic>
          <p:nvPicPr>
            <p:cNvPr id="14" name="Picture 13" descr="A screenshot of a cell phone&#10;&#10;Description automatically generated">
              <a:extLst>
                <a:ext uri="{FF2B5EF4-FFF2-40B4-BE49-F238E27FC236}">
                  <a16:creationId xmlns="" xmlns:a16="http://schemas.microsoft.com/office/drawing/2014/main" id="{0CFCC2F8-8C96-F847-8E77-B1C1CF6CE5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644"/>
            <a:stretch/>
          </p:blipFill>
          <p:spPr>
            <a:xfrm>
              <a:off x="3516930" y="3450961"/>
              <a:ext cx="2098651" cy="2386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4975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A070C42-0CF8-4E40-B138-09FB385D8E49}"/>
              </a:ext>
            </a:extLst>
          </p:cNvPr>
          <p:cNvSpPr txBox="1"/>
          <p:nvPr/>
        </p:nvSpPr>
        <p:spPr>
          <a:xfrm>
            <a:off x="904770" y="2346405"/>
            <a:ext cx="1035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Wolf et al.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1AE171A-E800-1245-88A9-5542B75B94C6}"/>
              </a:ext>
            </a:extLst>
          </p:cNvPr>
          <p:cNvSpPr txBox="1"/>
          <p:nvPr/>
        </p:nvSpPr>
        <p:spPr>
          <a:xfrm>
            <a:off x="3074589" y="2346405"/>
            <a:ext cx="10540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Zhao et al.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B328CA1-A77C-264F-B62B-FFB63F479F4C}"/>
              </a:ext>
            </a:extLst>
          </p:cNvPr>
          <p:cNvSpPr txBox="1"/>
          <p:nvPr/>
        </p:nvSpPr>
        <p:spPr>
          <a:xfrm>
            <a:off x="5115854" y="2346405"/>
            <a:ext cx="10191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This study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C96AAD4-730A-384D-975F-E5D8DADF2DA8}"/>
              </a:ext>
            </a:extLst>
          </p:cNvPr>
          <p:cNvSpPr txBox="1"/>
          <p:nvPr/>
        </p:nvSpPr>
        <p:spPr>
          <a:xfrm>
            <a:off x="413224" y="621452"/>
            <a:ext cx="252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Supplementary </a:t>
            </a:r>
            <a:r>
              <a:rPr lang="en-US" dirty="0" smtClean="0"/>
              <a:t>Figure </a:t>
            </a:r>
            <a:r>
              <a:rPr lang="en-US" dirty="0"/>
              <a:t>S4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4D7D6F3-B94E-894C-B5C6-D37C1F671DE8}"/>
              </a:ext>
            </a:extLst>
          </p:cNvPr>
          <p:cNvSpPr txBox="1"/>
          <p:nvPr/>
        </p:nvSpPr>
        <p:spPr>
          <a:xfrm>
            <a:off x="399190" y="5362078"/>
            <a:ext cx="6085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Figure </a:t>
            </a:r>
            <a:r>
              <a:rPr lang="en-US" sz="1200" b="1" dirty="0" smtClean="0"/>
              <a:t>S4. </a:t>
            </a:r>
            <a:r>
              <a:rPr lang="en-US" sz="1200" dirty="0"/>
              <a:t>Pairwise comparisons of accuracy ratio between taxonomic and functional profiles. A total of 100 iterations was repeated with different training-testing splits (80%-20%) for each study. Independent t-test was performed to examined the statistical significance. </a:t>
            </a:r>
          </a:p>
        </p:txBody>
      </p:sp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="" xmlns:a16="http://schemas.microsoft.com/office/drawing/2014/main" id="{360FECB9-1E31-7A44-8208-42E92C6F9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90" y="2684959"/>
            <a:ext cx="2011680" cy="2522106"/>
          </a:xfrm>
          <a:prstGeom prst="rect">
            <a:avLst/>
          </a:prstGeom>
        </p:spPr>
      </p:pic>
      <p:pic>
        <p:nvPicPr>
          <p:cNvPr id="13" name="Picture 12" descr="A close up of a map&#10;&#10;Description automatically generated">
            <a:extLst>
              <a:ext uri="{FF2B5EF4-FFF2-40B4-BE49-F238E27FC236}">
                <a16:creationId xmlns="" xmlns:a16="http://schemas.microsoft.com/office/drawing/2014/main" id="{A2C63170-550A-E647-B0BA-46FB8F845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5296" y="2684959"/>
            <a:ext cx="2011680" cy="2522106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="" xmlns:a16="http://schemas.microsoft.com/office/drawing/2014/main" id="{CF8DD521-F2C8-DB4B-A693-CC506209A9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402" y="2684959"/>
            <a:ext cx="2011680" cy="252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72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121854</TotalTime>
  <Words>174</Words>
  <Application>Microsoft Office PowerPoint</Application>
  <PresentationFormat>A4 紙張 (210x297 公釐)</PresentationFormat>
  <Paragraphs>16</Paragraphs>
  <Slides>4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新細明體</vt:lpstr>
      <vt:lpstr>Arial</vt:lpstr>
      <vt:lpstr>Calibri</vt:lpstr>
      <vt:lpstr>Calibri Light</vt:lpstr>
      <vt:lpstr>Office Theme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陳炯文</dc:creator>
  <cp:lastModifiedBy>WUJH</cp:lastModifiedBy>
  <cp:revision>269</cp:revision>
  <cp:lastPrinted>2020-04-29T01:29:06Z</cp:lastPrinted>
  <dcterms:created xsi:type="dcterms:W3CDTF">2020-02-17T11:39:12Z</dcterms:created>
  <dcterms:modified xsi:type="dcterms:W3CDTF">2020-07-15T10:06:39Z</dcterms:modified>
</cp:coreProperties>
</file>