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70" r:id="rId3"/>
  </p:sldIdLst>
  <p:sldSz cx="7589838" cy="1069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42" userDrawn="1">
          <p15:clr>
            <a:srgbClr val="A4A3A4"/>
          </p15:clr>
        </p15:guide>
        <p15:guide id="2" pos="2487" userDrawn="1">
          <p15:clr>
            <a:srgbClr val="A4A3A4"/>
          </p15:clr>
        </p15:guide>
        <p15:guide id="3" pos="34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3399"/>
    <a:srgbClr val="FF99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9" autoAdjust="0"/>
    <p:restoredTop sz="96764" autoAdjust="0"/>
  </p:normalViewPr>
  <p:slideViewPr>
    <p:cSldViewPr snapToGrid="0" showGuides="1">
      <p:cViewPr varScale="1">
        <p:scale>
          <a:sx n="59" d="100"/>
          <a:sy n="59" d="100"/>
        </p:scale>
        <p:origin x="1420" y="64"/>
      </p:cViewPr>
      <p:guideLst>
        <p:guide orient="horz" pos="4642"/>
        <p:guide pos="2487"/>
        <p:guide pos="34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238" y="1750834"/>
            <a:ext cx="6451362" cy="3724546"/>
          </a:xfrm>
        </p:spPr>
        <p:txBody>
          <a:bodyPr anchor="b"/>
          <a:lstStyle>
            <a:lvl1pPr algn="ctr">
              <a:defRPr sz="49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8730" y="5619013"/>
            <a:ext cx="5692379" cy="2582912"/>
          </a:xfrm>
        </p:spPr>
        <p:txBody>
          <a:bodyPr/>
          <a:lstStyle>
            <a:lvl1pPr marL="0" indent="0" algn="ctr">
              <a:buNone/>
              <a:defRPr sz="1992"/>
            </a:lvl1pPr>
            <a:lvl2pPr marL="379476" indent="0" algn="ctr">
              <a:buNone/>
              <a:defRPr sz="1660"/>
            </a:lvl2pPr>
            <a:lvl3pPr marL="758952" indent="0" algn="ctr">
              <a:buNone/>
              <a:defRPr sz="1494"/>
            </a:lvl3pPr>
            <a:lvl4pPr marL="1138428" indent="0" algn="ctr">
              <a:buNone/>
              <a:defRPr sz="1328"/>
            </a:lvl4pPr>
            <a:lvl5pPr marL="1517904" indent="0" algn="ctr">
              <a:buNone/>
              <a:defRPr sz="1328"/>
            </a:lvl5pPr>
            <a:lvl6pPr marL="1897380" indent="0" algn="ctr">
              <a:buNone/>
              <a:defRPr sz="1328"/>
            </a:lvl6pPr>
            <a:lvl7pPr marL="2276856" indent="0" algn="ctr">
              <a:buNone/>
              <a:defRPr sz="1328"/>
            </a:lvl7pPr>
            <a:lvl8pPr marL="2656332" indent="0" algn="ctr">
              <a:buNone/>
              <a:defRPr sz="1328"/>
            </a:lvl8pPr>
            <a:lvl9pPr marL="3035808" indent="0" algn="ctr">
              <a:buNone/>
              <a:defRPr sz="1328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01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74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31478" y="569578"/>
            <a:ext cx="1636559" cy="906619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1802" y="569578"/>
            <a:ext cx="4814803" cy="906619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8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9" y="2667115"/>
            <a:ext cx="6546235" cy="4450138"/>
          </a:xfrm>
        </p:spPr>
        <p:txBody>
          <a:bodyPr anchor="b"/>
          <a:lstStyle>
            <a:lvl1pPr>
              <a:defRPr sz="49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849" y="7159353"/>
            <a:ext cx="6546235" cy="2340222"/>
          </a:xfrm>
        </p:spPr>
        <p:txBody>
          <a:bodyPr/>
          <a:lstStyle>
            <a:lvl1pPr marL="0" indent="0">
              <a:buNone/>
              <a:defRPr sz="1992">
                <a:solidFill>
                  <a:schemeClr val="tx1"/>
                </a:solidFill>
              </a:defRPr>
            </a:lvl1pPr>
            <a:lvl2pPr marL="379476" indent="0">
              <a:buNone/>
              <a:defRPr sz="1660">
                <a:solidFill>
                  <a:schemeClr val="tx1">
                    <a:tint val="75000"/>
                  </a:schemeClr>
                </a:solidFill>
              </a:defRPr>
            </a:lvl2pPr>
            <a:lvl3pPr marL="758952" indent="0">
              <a:buNone/>
              <a:defRPr sz="1494">
                <a:solidFill>
                  <a:schemeClr val="tx1">
                    <a:tint val="75000"/>
                  </a:schemeClr>
                </a:solidFill>
              </a:defRPr>
            </a:lvl3pPr>
            <a:lvl4pPr marL="1138428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4pPr>
            <a:lvl5pPr marL="1517904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5pPr>
            <a:lvl6pPr marL="1897380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6pPr>
            <a:lvl7pPr marL="2276856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7pPr>
            <a:lvl8pPr marL="2656332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8pPr>
            <a:lvl9pPr marL="3035808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33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1801" y="2847891"/>
            <a:ext cx="3225681" cy="678788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2356" y="2847891"/>
            <a:ext cx="3225681" cy="678788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498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790" y="569580"/>
            <a:ext cx="6546235" cy="20678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791" y="2622536"/>
            <a:ext cx="3210857" cy="1285265"/>
          </a:xfrm>
        </p:spPr>
        <p:txBody>
          <a:bodyPr anchor="b"/>
          <a:lstStyle>
            <a:lvl1pPr marL="0" indent="0">
              <a:buNone/>
              <a:defRPr sz="1992" b="1"/>
            </a:lvl1pPr>
            <a:lvl2pPr marL="379476" indent="0">
              <a:buNone/>
              <a:defRPr sz="1660" b="1"/>
            </a:lvl2pPr>
            <a:lvl3pPr marL="758952" indent="0">
              <a:buNone/>
              <a:defRPr sz="1494" b="1"/>
            </a:lvl3pPr>
            <a:lvl4pPr marL="1138428" indent="0">
              <a:buNone/>
              <a:defRPr sz="1328" b="1"/>
            </a:lvl4pPr>
            <a:lvl5pPr marL="1517904" indent="0">
              <a:buNone/>
              <a:defRPr sz="1328" b="1"/>
            </a:lvl5pPr>
            <a:lvl6pPr marL="1897380" indent="0">
              <a:buNone/>
              <a:defRPr sz="1328" b="1"/>
            </a:lvl6pPr>
            <a:lvl7pPr marL="2276856" indent="0">
              <a:buNone/>
              <a:defRPr sz="1328" b="1"/>
            </a:lvl7pPr>
            <a:lvl8pPr marL="2656332" indent="0">
              <a:buNone/>
              <a:defRPr sz="1328" b="1"/>
            </a:lvl8pPr>
            <a:lvl9pPr marL="3035808" indent="0">
              <a:buNone/>
              <a:defRPr sz="1328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791" y="3907801"/>
            <a:ext cx="3210857" cy="574778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2356" y="2622536"/>
            <a:ext cx="3226670" cy="1285265"/>
          </a:xfrm>
        </p:spPr>
        <p:txBody>
          <a:bodyPr anchor="b"/>
          <a:lstStyle>
            <a:lvl1pPr marL="0" indent="0">
              <a:buNone/>
              <a:defRPr sz="1992" b="1"/>
            </a:lvl1pPr>
            <a:lvl2pPr marL="379476" indent="0">
              <a:buNone/>
              <a:defRPr sz="1660" b="1"/>
            </a:lvl2pPr>
            <a:lvl3pPr marL="758952" indent="0">
              <a:buNone/>
              <a:defRPr sz="1494" b="1"/>
            </a:lvl3pPr>
            <a:lvl4pPr marL="1138428" indent="0">
              <a:buNone/>
              <a:defRPr sz="1328" b="1"/>
            </a:lvl4pPr>
            <a:lvl5pPr marL="1517904" indent="0">
              <a:buNone/>
              <a:defRPr sz="1328" b="1"/>
            </a:lvl5pPr>
            <a:lvl6pPr marL="1897380" indent="0">
              <a:buNone/>
              <a:defRPr sz="1328" b="1"/>
            </a:lvl6pPr>
            <a:lvl7pPr marL="2276856" indent="0">
              <a:buNone/>
              <a:defRPr sz="1328" b="1"/>
            </a:lvl7pPr>
            <a:lvl8pPr marL="2656332" indent="0">
              <a:buNone/>
              <a:defRPr sz="1328" b="1"/>
            </a:lvl8pPr>
            <a:lvl9pPr marL="3035808" indent="0">
              <a:buNone/>
              <a:defRPr sz="1328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2356" y="3907801"/>
            <a:ext cx="3226670" cy="574778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17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9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790" y="713211"/>
            <a:ext cx="2447920" cy="2496238"/>
          </a:xfrm>
        </p:spPr>
        <p:txBody>
          <a:bodyPr anchor="b"/>
          <a:lstStyle>
            <a:lvl1pPr>
              <a:defRPr sz="265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6670" y="1540340"/>
            <a:ext cx="3842355" cy="7602630"/>
          </a:xfrm>
        </p:spPr>
        <p:txBody>
          <a:bodyPr/>
          <a:lstStyle>
            <a:lvl1pPr>
              <a:defRPr sz="2656"/>
            </a:lvl1pPr>
            <a:lvl2pPr>
              <a:defRPr sz="2324"/>
            </a:lvl2pPr>
            <a:lvl3pPr>
              <a:defRPr sz="1992"/>
            </a:lvl3pPr>
            <a:lvl4pPr>
              <a:defRPr sz="1660"/>
            </a:lvl4pPr>
            <a:lvl5pPr>
              <a:defRPr sz="1660"/>
            </a:lvl5pPr>
            <a:lvl6pPr>
              <a:defRPr sz="1660"/>
            </a:lvl6pPr>
            <a:lvl7pPr>
              <a:defRPr sz="1660"/>
            </a:lvl7pPr>
            <a:lvl8pPr>
              <a:defRPr sz="1660"/>
            </a:lvl8pPr>
            <a:lvl9pPr>
              <a:defRPr sz="166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2790" y="3209449"/>
            <a:ext cx="2447920" cy="5945901"/>
          </a:xfrm>
        </p:spPr>
        <p:txBody>
          <a:bodyPr/>
          <a:lstStyle>
            <a:lvl1pPr marL="0" indent="0">
              <a:buNone/>
              <a:defRPr sz="1328"/>
            </a:lvl1pPr>
            <a:lvl2pPr marL="379476" indent="0">
              <a:buNone/>
              <a:defRPr sz="1162"/>
            </a:lvl2pPr>
            <a:lvl3pPr marL="758952" indent="0">
              <a:buNone/>
              <a:defRPr sz="996"/>
            </a:lvl3pPr>
            <a:lvl4pPr marL="1138428" indent="0">
              <a:buNone/>
              <a:defRPr sz="830"/>
            </a:lvl4pPr>
            <a:lvl5pPr marL="1517904" indent="0">
              <a:buNone/>
              <a:defRPr sz="830"/>
            </a:lvl5pPr>
            <a:lvl6pPr marL="1897380" indent="0">
              <a:buNone/>
              <a:defRPr sz="830"/>
            </a:lvl6pPr>
            <a:lvl7pPr marL="2276856" indent="0">
              <a:buNone/>
              <a:defRPr sz="830"/>
            </a:lvl7pPr>
            <a:lvl8pPr marL="2656332" indent="0">
              <a:buNone/>
              <a:defRPr sz="830"/>
            </a:lvl8pPr>
            <a:lvl9pPr marL="3035808" indent="0">
              <a:buNone/>
              <a:defRPr sz="83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7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790" y="713211"/>
            <a:ext cx="2447920" cy="2496238"/>
          </a:xfrm>
        </p:spPr>
        <p:txBody>
          <a:bodyPr anchor="b"/>
          <a:lstStyle>
            <a:lvl1pPr>
              <a:defRPr sz="265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26670" y="1540340"/>
            <a:ext cx="3842355" cy="7602630"/>
          </a:xfrm>
        </p:spPr>
        <p:txBody>
          <a:bodyPr anchor="t"/>
          <a:lstStyle>
            <a:lvl1pPr marL="0" indent="0">
              <a:buNone/>
              <a:defRPr sz="2656"/>
            </a:lvl1pPr>
            <a:lvl2pPr marL="379476" indent="0">
              <a:buNone/>
              <a:defRPr sz="2324"/>
            </a:lvl2pPr>
            <a:lvl3pPr marL="758952" indent="0">
              <a:buNone/>
              <a:defRPr sz="1992"/>
            </a:lvl3pPr>
            <a:lvl4pPr marL="1138428" indent="0">
              <a:buNone/>
              <a:defRPr sz="1660"/>
            </a:lvl4pPr>
            <a:lvl5pPr marL="1517904" indent="0">
              <a:buNone/>
              <a:defRPr sz="1660"/>
            </a:lvl5pPr>
            <a:lvl6pPr marL="1897380" indent="0">
              <a:buNone/>
              <a:defRPr sz="1660"/>
            </a:lvl6pPr>
            <a:lvl7pPr marL="2276856" indent="0">
              <a:buNone/>
              <a:defRPr sz="1660"/>
            </a:lvl7pPr>
            <a:lvl8pPr marL="2656332" indent="0">
              <a:buNone/>
              <a:defRPr sz="1660"/>
            </a:lvl8pPr>
            <a:lvl9pPr marL="3035808" indent="0">
              <a:buNone/>
              <a:defRPr sz="166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2790" y="3209449"/>
            <a:ext cx="2447920" cy="5945901"/>
          </a:xfrm>
        </p:spPr>
        <p:txBody>
          <a:bodyPr/>
          <a:lstStyle>
            <a:lvl1pPr marL="0" indent="0">
              <a:buNone/>
              <a:defRPr sz="1328"/>
            </a:lvl1pPr>
            <a:lvl2pPr marL="379476" indent="0">
              <a:buNone/>
              <a:defRPr sz="1162"/>
            </a:lvl2pPr>
            <a:lvl3pPr marL="758952" indent="0">
              <a:buNone/>
              <a:defRPr sz="996"/>
            </a:lvl3pPr>
            <a:lvl4pPr marL="1138428" indent="0">
              <a:buNone/>
              <a:defRPr sz="830"/>
            </a:lvl4pPr>
            <a:lvl5pPr marL="1517904" indent="0">
              <a:buNone/>
              <a:defRPr sz="830"/>
            </a:lvl5pPr>
            <a:lvl6pPr marL="1897380" indent="0">
              <a:buNone/>
              <a:defRPr sz="830"/>
            </a:lvl6pPr>
            <a:lvl7pPr marL="2276856" indent="0">
              <a:buNone/>
              <a:defRPr sz="830"/>
            </a:lvl7pPr>
            <a:lvl8pPr marL="2656332" indent="0">
              <a:buNone/>
              <a:defRPr sz="830"/>
            </a:lvl8pPr>
            <a:lvl9pPr marL="3035808" indent="0">
              <a:buNone/>
              <a:defRPr sz="83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43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802" y="569580"/>
            <a:ext cx="6546235" cy="20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802" y="2847891"/>
            <a:ext cx="6546235" cy="678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1801" y="9915615"/>
            <a:ext cx="1707714" cy="56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53DDC-8F7D-4F55-9FBF-267EFFDD8C2F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134" y="9915615"/>
            <a:ext cx="2561570" cy="56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60323" y="9915615"/>
            <a:ext cx="1707714" cy="56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380EB-ACB0-449A-A07D-0F4187AF40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01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8952" rtl="0" eaLnBrk="1" latinLnBrk="0" hangingPunct="1">
        <a:lnSpc>
          <a:spcPct val="90000"/>
        </a:lnSpc>
        <a:spcBef>
          <a:spcPct val="0"/>
        </a:spcBef>
        <a:buNone/>
        <a:defRPr sz="36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738" indent="-189738" algn="l" defTabSz="758952" rtl="0" eaLnBrk="1" latinLnBrk="0" hangingPunct="1">
        <a:lnSpc>
          <a:spcPct val="90000"/>
        </a:lnSpc>
        <a:spcBef>
          <a:spcPts val="830"/>
        </a:spcBef>
        <a:buFont typeface="Arial" panose="020B0604020202020204" pitchFamily="34" charset="0"/>
        <a:buChar char="•"/>
        <a:defRPr sz="2324" kern="1200">
          <a:solidFill>
            <a:schemeClr val="tx1"/>
          </a:solidFill>
          <a:latin typeface="+mn-lt"/>
          <a:ea typeface="+mn-ea"/>
          <a:cs typeface="+mn-cs"/>
        </a:defRPr>
      </a:lvl1pPr>
      <a:lvl2pPr marL="569214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92" kern="1200">
          <a:solidFill>
            <a:schemeClr val="tx1"/>
          </a:solidFill>
          <a:latin typeface="+mn-lt"/>
          <a:ea typeface="+mn-ea"/>
          <a:cs typeface="+mn-cs"/>
        </a:defRPr>
      </a:lvl2pPr>
      <a:lvl3pPr marL="948690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60" kern="1200">
          <a:solidFill>
            <a:schemeClr val="tx1"/>
          </a:solidFill>
          <a:latin typeface="+mn-lt"/>
          <a:ea typeface="+mn-ea"/>
          <a:cs typeface="+mn-cs"/>
        </a:defRPr>
      </a:lvl3pPr>
      <a:lvl4pPr marL="1328166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4pPr>
      <a:lvl5pPr marL="1707642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5pPr>
      <a:lvl6pPr marL="2087118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6pPr>
      <a:lvl7pPr marL="2466594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7pPr>
      <a:lvl8pPr marL="2846070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8pPr>
      <a:lvl9pPr marL="3225546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1pPr>
      <a:lvl2pPr marL="379476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2pPr>
      <a:lvl3pPr marL="758952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3pPr>
      <a:lvl4pPr marL="1138428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4pPr>
      <a:lvl5pPr marL="1517904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5pPr>
      <a:lvl6pPr marL="1897380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6pPr>
      <a:lvl7pPr marL="2276856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7pPr>
      <a:lvl8pPr marL="2656332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8pPr>
      <a:lvl9pPr marL="3035808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0D90017E-F92D-4956-9B90-4F974CB64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359914"/>
              </p:ext>
            </p:extLst>
          </p:nvPr>
        </p:nvGraphicFramePr>
        <p:xfrm>
          <a:off x="2366963" y="1597025"/>
          <a:ext cx="2857499" cy="2762250"/>
        </p:xfrm>
        <a:graphic>
          <a:graphicData uri="http://schemas.openxmlformats.org/drawingml/2006/table">
            <a:tbl>
              <a:tblPr/>
              <a:tblGrid>
                <a:gridCol w="1011504">
                  <a:extLst>
                    <a:ext uri="{9D8B030D-6E8A-4147-A177-3AD203B41FA5}">
                      <a16:colId xmlns:a16="http://schemas.microsoft.com/office/drawing/2014/main" val="1201665070"/>
                    </a:ext>
                  </a:extLst>
                </a:gridCol>
                <a:gridCol w="960929">
                  <a:extLst>
                    <a:ext uri="{9D8B030D-6E8A-4147-A177-3AD203B41FA5}">
                      <a16:colId xmlns:a16="http://schemas.microsoft.com/office/drawing/2014/main" val="4020829728"/>
                    </a:ext>
                  </a:extLst>
                </a:gridCol>
                <a:gridCol w="885066">
                  <a:extLst>
                    <a:ext uri="{9D8B030D-6E8A-4147-A177-3AD203B41FA5}">
                      <a16:colId xmlns:a16="http://schemas.microsoft.com/office/drawing/2014/main" val="3733363479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Concentration (µg g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FW)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93564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-N-Si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-N+Si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75297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1439.2 ± 61.1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1290.4 ± 73.4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30633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1218.8 ± 82.4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1174.1 ± 74.3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78978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4617.6 ±178.3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4947 ±159.8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97298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189.8 ± 8.5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324.4 ± 36.5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472867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579.9 ± 36.4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474.1 ±41.8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9437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357.5 ± 42.8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247.8 ±24.6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61347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 ± 0.5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 ± 0.6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459319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39.1 ± 3.1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38.5 ± 2.4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55522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61.5 ± 0.6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59.0 ± 3.2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12874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15.47 ± 3.2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22.13 ± 3.3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70444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  ± 0.9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  ± 0.7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730355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  ± 0.2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  ± 0.1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0532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 ± 0.1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 ± 0.1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984729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EC05375-8DA5-47C1-A2DA-6D7ADCEDA4B2}"/>
              </a:ext>
            </a:extLst>
          </p:cNvPr>
          <p:cNvSpPr txBox="1"/>
          <p:nvPr/>
        </p:nvSpPr>
        <p:spPr>
          <a:xfrm>
            <a:off x="45025" y="810491"/>
            <a:ext cx="7429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SD1: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Macroelements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(S, P, K, N, Ca and Mg) and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microelements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(Cu, Mo, Fe, Zn, Mn, B and Co) concentrations in nodules of N-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deprived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(-N) </a:t>
            </a:r>
            <a:r>
              <a:rPr lang="fr-F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Trifolium </a:t>
            </a:r>
            <a:r>
              <a:rPr lang="fr-F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incarnatum</a:t>
            </a:r>
            <a:r>
              <a:rPr lang="fr-F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supplied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(+Si) or not (-Si)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for 25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days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(D25).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Asterisk indicates that means ± S.E. (n=4) are significantly different between both Si treatment (p&lt; 0.05).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8F43642-BB9D-4B8D-8001-40F905523112}"/>
              </a:ext>
            </a:extLst>
          </p:cNvPr>
          <p:cNvSpPr txBox="1"/>
          <p:nvPr/>
        </p:nvSpPr>
        <p:spPr>
          <a:xfrm>
            <a:off x="5047920" y="2666175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*</a:t>
            </a:r>
            <a:endParaRPr lang="en-US" sz="10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7EAF5-69FE-44DC-BEE9-1DECF50EE905}"/>
              </a:ext>
            </a:extLst>
          </p:cNvPr>
          <p:cNvSpPr txBox="1"/>
          <p:nvPr/>
        </p:nvSpPr>
        <p:spPr>
          <a:xfrm rot="16200000">
            <a:off x="1759580" y="2386391"/>
            <a:ext cx="9685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/>
              <a:t>Macroelement</a:t>
            </a:r>
            <a:endParaRPr lang="en-US" sz="1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0CDBA7F-EB3A-4776-A20A-8E836F2E6FB6}"/>
              </a:ext>
            </a:extLst>
          </p:cNvPr>
          <p:cNvSpPr txBox="1"/>
          <p:nvPr/>
        </p:nvSpPr>
        <p:spPr>
          <a:xfrm rot="16200000">
            <a:off x="1774810" y="3560611"/>
            <a:ext cx="938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/>
              <a:t>Microelement</a:t>
            </a:r>
            <a:endParaRPr lang="en-US" sz="10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22C2174-7DAF-4067-943B-8B5E471E43C3}"/>
              </a:ext>
            </a:extLst>
          </p:cNvPr>
          <p:cNvSpPr/>
          <p:nvPr/>
        </p:nvSpPr>
        <p:spPr>
          <a:xfrm>
            <a:off x="2120739" y="1965035"/>
            <a:ext cx="246222" cy="23907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B7DAD97-BB88-4973-B94F-5079D824AC7C}"/>
              </a:ext>
            </a:extLst>
          </p:cNvPr>
          <p:cNvCxnSpPr>
            <a:cxnSpLocks/>
          </p:cNvCxnSpPr>
          <p:nvPr/>
        </p:nvCxnSpPr>
        <p:spPr>
          <a:xfrm flipV="1">
            <a:off x="2120739" y="3064741"/>
            <a:ext cx="310372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555D24B7-C338-4508-87E9-B66057BCE736}"/>
              </a:ext>
            </a:extLst>
          </p:cNvPr>
          <p:cNvSpPr/>
          <p:nvPr/>
        </p:nvSpPr>
        <p:spPr>
          <a:xfrm>
            <a:off x="2210569" y="1597025"/>
            <a:ext cx="1162076" cy="360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B4422C5-40B5-4AE8-9844-1336DC500082}"/>
              </a:ext>
            </a:extLst>
          </p:cNvPr>
          <p:cNvSpPr txBox="1"/>
          <p:nvPr/>
        </p:nvSpPr>
        <p:spPr>
          <a:xfrm>
            <a:off x="5047920" y="2868253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*</a:t>
            </a:r>
            <a:endParaRPr lang="en-US" sz="10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7B0D671-B7DE-42A0-92D7-E36A67B7CC56}"/>
              </a:ext>
            </a:extLst>
          </p:cNvPr>
          <p:cNvSpPr txBox="1"/>
          <p:nvPr/>
        </p:nvSpPr>
        <p:spPr>
          <a:xfrm>
            <a:off x="5059117" y="2472963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*</a:t>
            </a:r>
            <a:endParaRPr lang="en-US" sz="1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77F7CDC-4E46-48C0-8E60-59DB80B5B2D9}"/>
              </a:ext>
            </a:extLst>
          </p:cNvPr>
          <p:cNvSpPr txBox="1"/>
          <p:nvPr/>
        </p:nvSpPr>
        <p:spPr>
          <a:xfrm>
            <a:off x="92164" y="9656839"/>
            <a:ext cx="7160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DS1 is linked to “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Ionomic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proteomic changes highlight the effect of silicon supply on the functioning of </a:t>
            </a:r>
            <a:r>
              <a:rPr lang="en-GB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Trifolium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incarnatum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L. nodules subjected to nitrogen starvation”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Coquerel et al.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180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99C0830B-FD50-4313-AAFF-8617D4F43D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6440943"/>
              </p:ext>
            </p:extLst>
          </p:nvPr>
        </p:nvGraphicFramePr>
        <p:xfrm>
          <a:off x="338802" y="1755972"/>
          <a:ext cx="7077271" cy="2613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Worksheet" r:id="rId3" imgW="7994621" imgH="2953016" progId="Excel.Sheet.12">
                  <p:embed/>
                </p:oleObj>
              </mc:Choice>
              <mc:Fallback>
                <p:oleObj name="Worksheet" r:id="rId3" imgW="7994621" imgH="295301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8802" y="1755972"/>
                        <a:ext cx="7077271" cy="26137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9A8A234-37F7-45D6-829C-0F84535C0C08}"/>
              </a:ext>
            </a:extLst>
          </p:cNvPr>
          <p:cNvSpPr txBox="1"/>
          <p:nvPr/>
        </p:nvSpPr>
        <p:spPr>
          <a:xfrm>
            <a:off x="143697" y="1294726"/>
            <a:ext cx="75564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SD2: List of 15 ABC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transporters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down-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Si in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infected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root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nodules of </a:t>
            </a:r>
            <a:r>
              <a:rPr lang="fr-F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Trifolium </a:t>
            </a:r>
            <a:r>
              <a:rPr lang="fr-F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incanatum</a:t>
            </a:r>
            <a:r>
              <a:rPr lang="fr-F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6862E9-1E96-4E78-9F9D-71F4B79D1BD4}"/>
              </a:ext>
            </a:extLst>
          </p:cNvPr>
          <p:cNvSpPr txBox="1"/>
          <p:nvPr/>
        </p:nvSpPr>
        <p:spPr>
          <a:xfrm>
            <a:off x="92164" y="9656839"/>
            <a:ext cx="7160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DS2 is linked to “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Ionomic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proteomic changes highlight the effect of silicon supply on the functioning of </a:t>
            </a:r>
            <a:r>
              <a:rPr lang="en-GB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Trifolium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incarnatum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L. nodules subjected to nitrogen starvation”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Coquerel et al.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497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2659</TotalTime>
  <Words>289</Words>
  <Application>Microsoft Office PowerPoint</Application>
  <PresentationFormat>Personnalisé</PresentationFormat>
  <Paragraphs>52</Paragraphs>
  <Slides>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Thème Office</vt:lpstr>
      <vt:lpstr>Worksheet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</dc:creator>
  <cp:lastModifiedBy>Etienne Philippe</cp:lastModifiedBy>
  <cp:revision>171</cp:revision>
  <cp:lastPrinted>2024-04-26T08:57:09Z</cp:lastPrinted>
  <dcterms:created xsi:type="dcterms:W3CDTF">2024-04-22T18:39:08Z</dcterms:created>
  <dcterms:modified xsi:type="dcterms:W3CDTF">2024-06-03T08:44:11Z</dcterms:modified>
</cp:coreProperties>
</file>