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8" r:id="rId2"/>
    <p:sldId id="302" r:id="rId3"/>
    <p:sldId id="306" r:id="rId4"/>
    <p:sldId id="268" r:id="rId5"/>
    <p:sldId id="307" r:id="rId6"/>
    <p:sldId id="289" r:id="rId7"/>
    <p:sldId id="29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B3011"/>
    <a:srgbClr val="EEC4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500"/>
    <p:restoredTop sz="94621"/>
  </p:normalViewPr>
  <p:slideViewPr>
    <p:cSldViewPr snapToGrid="0" snapToObjects="1">
      <p:cViewPr varScale="1">
        <p:scale>
          <a:sx n="90" d="100"/>
          <a:sy n="90" d="100"/>
        </p:scale>
        <p:origin x="-976" y="-1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4" d="100"/>
        <a:sy n="94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interSettings" Target="printerSettings/printerSettings1.bin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Data-ISMMS:KS20191223:KS20191223%20result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Data-ISMMS:KS20191223:KS20191223%20result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Data-ISMMS:KS20191223:KS20191223%20result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Data-ISMMS:KS20181029AN2397:KS20181029AN2397%20Results%20Growth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Data-ISMMS:KS20180528AN:KS20180528A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Summary_Graph!$A$2</c:f>
              <c:strCache>
                <c:ptCount val="1"/>
                <c:pt idx="0">
                  <c:v>0_siCTRL_30nM</c:v>
                </c:pt>
              </c:strCache>
            </c:strRef>
          </c:tx>
          <c:spPr>
            <a:ln w="12700">
              <a:solidFill>
                <a:schemeClr val="tx1"/>
              </a:solidFill>
            </a:ln>
            <a:effectLst/>
          </c:spPr>
          <c:marker>
            <c:symbol val="circle"/>
            <c:size val="9"/>
            <c:spPr>
              <a:solidFill>
                <a:schemeClr val="tx1"/>
              </a:solidFill>
              <a:ln>
                <a:noFill/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Summary_Graph!$D$2:$D$6</c:f>
                <c:numCache>
                  <c:formatCode>General</c:formatCode>
                  <c:ptCount val="5"/>
                  <c:pt idx="0">
                    <c:v>0.0</c:v>
                  </c:pt>
                  <c:pt idx="1">
                    <c:v>0.522800160784261</c:v>
                  </c:pt>
                  <c:pt idx="2">
                    <c:v>2.04019392408786</c:v>
                  </c:pt>
                  <c:pt idx="3">
                    <c:v>2.069796060819655</c:v>
                  </c:pt>
                  <c:pt idx="4">
                    <c:v>4.369638745924783</c:v>
                  </c:pt>
                </c:numCache>
              </c:numRef>
            </c:plus>
            <c:minus>
              <c:numRef>
                <c:f>Summary_Graph!$D$2:$D$6</c:f>
                <c:numCache>
                  <c:formatCode>General</c:formatCode>
                  <c:ptCount val="5"/>
                  <c:pt idx="0">
                    <c:v>0.0</c:v>
                  </c:pt>
                  <c:pt idx="1">
                    <c:v>0.522800160784261</c:v>
                  </c:pt>
                  <c:pt idx="2">
                    <c:v>2.04019392408786</c:v>
                  </c:pt>
                  <c:pt idx="3">
                    <c:v>2.069796060819655</c:v>
                  </c:pt>
                  <c:pt idx="4">
                    <c:v>4.369638745924783</c:v>
                  </c:pt>
                </c:numCache>
              </c:numRef>
            </c:minus>
          </c:errBars>
          <c:xVal>
            <c:numRef>
              <c:f>Summary_Graph!$B$2:$B$6</c:f>
              <c:numCache>
                <c:formatCode>General</c:formatCode>
                <c:ptCount val="5"/>
                <c:pt idx="0">
                  <c:v>0.0</c:v>
                </c:pt>
                <c:pt idx="1">
                  <c:v>1.0</c:v>
                </c:pt>
                <c:pt idx="2">
                  <c:v>2.0</c:v>
                </c:pt>
                <c:pt idx="3">
                  <c:v>3.0</c:v>
                </c:pt>
                <c:pt idx="4">
                  <c:v>4.0</c:v>
                </c:pt>
              </c:numCache>
            </c:numRef>
          </c:xVal>
          <c:yVal>
            <c:numRef>
              <c:f>Summary_Graph!$C$2:$C$6</c:f>
              <c:numCache>
                <c:formatCode>General</c:formatCode>
                <c:ptCount val="5"/>
                <c:pt idx="0">
                  <c:v>1.0</c:v>
                </c:pt>
                <c:pt idx="1">
                  <c:v>1.836352521396312</c:v>
                </c:pt>
                <c:pt idx="2">
                  <c:v>3.978182383527095</c:v>
                </c:pt>
                <c:pt idx="3">
                  <c:v>6.704635883616347</c:v>
                </c:pt>
                <c:pt idx="4">
                  <c:v>16.24246402598076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FB02-6444-8684-EC29B7FB826F}"/>
            </c:ext>
          </c:extLst>
        </c:ser>
        <c:ser>
          <c:idx val="1"/>
          <c:order val="1"/>
          <c:tx>
            <c:strRef>
              <c:f>Summary_Graph!$A$7</c:f>
              <c:strCache>
                <c:ptCount val="1"/>
                <c:pt idx="0">
                  <c:v>1_siCK2a_30nM</c:v>
                </c:pt>
              </c:strCache>
            </c:strRef>
          </c:tx>
          <c:spPr>
            <a:ln w="12700">
              <a:solidFill>
                <a:schemeClr val="tx1"/>
              </a:solidFill>
            </a:ln>
            <a:effectLst/>
          </c:spPr>
          <c:marker>
            <c:symbol val="square"/>
            <c:size val="9"/>
            <c:spPr>
              <a:solidFill>
                <a:schemeClr val="tx1"/>
              </a:solidFill>
              <a:ln>
                <a:noFill/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Summary_Graph!$D$7:$D$11</c:f>
                <c:numCache>
                  <c:formatCode>General</c:formatCode>
                  <c:ptCount val="5"/>
                  <c:pt idx="0">
                    <c:v>0.0</c:v>
                  </c:pt>
                  <c:pt idx="1">
                    <c:v>0.478091096129146</c:v>
                  </c:pt>
                  <c:pt idx="2">
                    <c:v>1.779844720411242</c:v>
                  </c:pt>
                  <c:pt idx="3">
                    <c:v>1.832014247332963</c:v>
                  </c:pt>
                  <c:pt idx="4">
                    <c:v>5.223422906043463</c:v>
                  </c:pt>
                </c:numCache>
              </c:numRef>
            </c:plus>
            <c:minus>
              <c:numRef>
                <c:f>Summary_Graph!$D$7:$D$11</c:f>
                <c:numCache>
                  <c:formatCode>General</c:formatCode>
                  <c:ptCount val="5"/>
                  <c:pt idx="0">
                    <c:v>0.0</c:v>
                  </c:pt>
                  <c:pt idx="1">
                    <c:v>0.478091096129146</c:v>
                  </c:pt>
                  <c:pt idx="2">
                    <c:v>1.779844720411242</c:v>
                  </c:pt>
                  <c:pt idx="3">
                    <c:v>1.832014247332963</c:v>
                  </c:pt>
                  <c:pt idx="4">
                    <c:v>5.223422906043463</c:v>
                  </c:pt>
                </c:numCache>
              </c:numRef>
            </c:minus>
          </c:errBars>
          <c:xVal>
            <c:numRef>
              <c:f>Summary_Graph!$B$7:$B$11</c:f>
              <c:numCache>
                <c:formatCode>General</c:formatCode>
                <c:ptCount val="5"/>
                <c:pt idx="0">
                  <c:v>0.0</c:v>
                </c:pt>
                <c:pt idx="1">
                  <c:v>1.0</c:v>
                </c:pt>
                <c:pt idx="2">
                  <c:v>2.0</c:v>
                </c:pt>
                <c:pt idx="3">
                  <c:v>3.0</c:v>
                </c:pt>
                <c:pt idx="4">
                  <c:v>4.0</c:v>
                </c:pt>
              </c:numCache>
            </c:numRef>
          </c:xVal>
          <c:yVal>
            <c:numRef>
              <c:f>Summary_Graph!$C$7:$C$11</c:f>
              <c:numCache>
                <c:formatCode>General</c:formatCode>
                <c:ptCount val="5"/>
                <c:pt idx="0">
                  <c:v>1.0</c:v>
                </c:pt>
                <c:pt idx="1">
                  <c:v>1.21202594974985</c:v>
                </c:pt>
                <c:pt idx="2">
                  <c:v>2.784107977348947</c:v>
                </c:pt>
                <c:pt idx="3">
                  <c:v>4.903044697344548</c:v>
                </c:pt>
                <c:pt idx="4">
                  <c:v>12.26938479300676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FB02-6444-8684-EC29B7FB82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29907928"/>
        <c:axId val="-2127073880"/>
      </c:scatterChart>
      <c:valAx>
        <c:axId val="-2129907928"/>
        <c:scaling>
          <c:orientation val="minMax"/>
          <c:max val="4.0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noFill/>
          <a:ln w="12700">
            <a:solidFill>
              <a:schemeClr val="tx1"/>
            </a:solidFill>
          </a:ln>
        </c:spPr>
        <c:txPr>
          <a:bodyPr/>
          <a:lstStyle/>
          <a:p>
            <a:pPr>
              <a:defRPr lang="ja-JP"/>
            </a:pPr>
            <a:endParaRPr lang="en-US"/>
          </a:p>
        </c:txPr>
        <c:crossAx val="-2127073880"/>
        <c:crosses val="autoZero"/>
        <c:crossBetween val="midCat"/>
        <c:majorUnit val="1.0"/>
      </c:valAx>
      <c:valAx>
        <c:axId val="-2127073880"/>
        <c:scaling>
          <c:orientation val="minMax"/>
        </c:scaling>
        <c:delete val="0"/>
        <c:axPos val="l"/>
        <c:majorGridlines>
          <c:spPr>
            <a:ln>
              <a:noFill/>
            </a:ln>
            <a:effectLst/>
          </c:spPr>
        </c:majorGridlines>
        <c:numFmt formatCode="General" sourceLinked="1"/>
        <c:majorTickMark val="cross"/>
        <c:minorTickMark val="none"/>
        <c:tickLblPos val="nextTo"/>
        <c:spPr>
          <a:noFill/>
          <a:ln w="12700">
            <a:solidFill>
              <a:schemeClr val="tx1"/>
            </a:solidFill>
          </a:ln>
        </c:spPr>
        <c:txPr>
          <a:bodyPr/>
          <a:lstStyle/>
          <a:p>
            <a:pPr>
              <a:defRPr lang="ja-JP"/>
            </a:pPr>
            <a:endParaRPr lang="en-US"/>
          </a:p>
        </c:txPr>
        <c:crossAx val="-212990792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Summary_Graph!$A$2</c:f>
              <c:strCache>
                <c:ptCount val="1"/>
                <c:pt idx="0">
                  <c:v>0_siCTRL_30nM</c:v>
                </c:pt>
              </c:strCache>
            </c:strRef>
          </c:tx>
          <c:spPr>
            <a:ln w="12700">
              <a:solidFill>
                <a:schemeClr val="tx1"/>
              </a:solidFill>
            </a:ln>
            <a:effectLst/>
          </c:spPr>
          <c:marker>
            <c:symbol val="circle"/>
            <c:size val="9"/>
            <c:spPr>
              <a:solidFill>
                <a:schemeClr val="tx1"/>
              </a:solidFill>
              <a:ln>
                <a:noFill/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Summary_Graph!$D$2:$D$6</c:f>
                <c:numCache>
                  <c:formatCode>General</c:formatCode>
                  <c:ptCount val="5"/>
                  <c:pt idx="0">
                    <c:v>0.0</c:v>
                  </c:pt>
                  <c:pt idx="1">
                    <c:v>0.522800160784261</c:v>
                  </c:pt>
                  <c:pt idx="2">
                    <c:v>2.04019392408786</c:v>
                  </c:pt>
                  <c:pt idx="3">
                    <c:v>2.069796060819655</c:v>
                  </c:pt>
                  <c:pt idx="4">
                    <c:v>4.369638745924783</c:v>
                  </c:pt>
                </c:numCache>
              </c:numRef>
            </c:plus>
            <c:minus>
              <c:numRef>
                <c:f>Summary_Graph!$D$2:$D$6</c:f>
                <c:numCache>
                  <c:formatCode>General</c:formatCode>
                  <c:ptCount val="5"/>
                  <c:pt idx="0">
                    <c:v>0.0</c:v>
                  </c:pt>
                  <c:pt idx="1">
                    <c:v>0.522800160784261</c:v>
                  </c:pt>
                  <c:pt idx="2">
                    <c:v>2.04019392408786</c:v>
                  </c:pt>
                  <c:pt idx="3">
                    <c:v>2.069796060819655</c:v>
                  </c:pt>
                  <c:pt idx="4">
                    <c:v>4.369638745924783</c:v>
                  </c:pt>
                </c:numCache>
              </c:numRef>
            </c:minus>
          </c:errBars>
          <c:xVal>
            <c:numRef>
              <c:f>Summary_Graph!$B$2:$B$6</c:f>
              <c:numCache>
                <c:formatCode>General</c:formatCode>
                <c:ptCount val="5"/>
                <c:pt idx="0">
                  <c:v>0.0</c:v>
                </c:pt>
                <c:pt idx="1">
                  <c:v>1.0</c:v>
                </c:pt>
                <c:pt idx="2">
                  <c:v>2.0</c:v>
                </c:pt>
                <c:pt idx="3">
                  <c:v>3.0</c:v>
                </c:pt>
                <c:pt idx="4">
                  <c:v>4.0</c:v>
                </c:pt>
              </c:numCache>
            </c:numRef>
          </c:xVal>
          <c:yVal>
            <c:numRef>
              <c:f>Summary_Graph!$C$2:$C$6</c:f>
              <c:numCache>
                <c:formatCode>General</c:formatCode>
                <c:ptCount val="5"/>
                <c:pt idx="0">
                  <c:v>1.0</c:v>
                </c:pt>
                <c:pt idx="1">
                  <c:v>1.836352521396312</c:v>
                </c:pt>
                <c:pt idx="2">
                  <c:v>3.978182383527095</c:v>
                </c:pt>
                <c:pt idx="3">
                  <c:v>6.704635883616347</c:v>
                </c:pt>
                <c:pt idx="4">
                  <c:v>16.24246402598076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DE80-6044-B357-48BBF841C70B}"/>
            </c:ext>
          </c:extLst>
        </c:ser>
        <c:ser>
          <c:idx val="3"/>
          <c:order val="1"/>
          <c:tx>
            <c:strRef>
              <c:f>Summary_Graph!$A$17</c:f>
              <c:strCache>
                <c:ptCount val="1"/>
                <c:pt idx="0">
                  <c:v>3_siTNIK_30nM</c:v>
                </c:pt>
              </c:strCache>
            </c:strRef>
          </c:tx>
          <c:spPr>
            <a:ln w="12700">
              <a:solidFill>
                <a:schemeClr val="tx1"/>
              </a:solidFill>
            </a:ln>
            <a:effectLst/>
          </c:spPr>
          <c:marker>
            <c:symbol val="x"/>
            <c:size val="9"/>
            <c:spPr>
              <a:noFill/>
              <a:ln>
                <a:solidFill>
                  <a:schemeClr val="tx1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Summary_Graph!$D$17:$D$21</c:f>
                <c:numCache>
                  <c:formatCode>General</c:formatCode>
                  <c:ptCount val="5"/>
                  <c:pt idx="0">
                    <c:v>0.0</c:v>
                  </c:pt>
                  <c:pt idx="1">
                    <c:v>0.401416685760358</c:v>
                  </c:pt>
                  <c:pt idx="2">
                    <c:v>0.402862638049284</c:v>
                  </c:pt>
                  <c:pt idx="3">
                    <c:v>1.358992188428283</c:v>
                  </c:pt>
                  <c:pt idx="4">
                    <c:v>1.433849747703617</c:v>
                  </c:pt>
                </c:numCache>
              </c:numRef>
            </c:plus>
            <c:minus>
              <c:numRef>
                <c:f>Summary_Graph!$D$17:$D$21</c:f>
                <c:numCache>
                  <c:formatCode>General</c:formatCode>
                  <c:ptCount val="5"/>
                  <c:pt idx="0">
                    <c:v>0.0</c:v>
                  </c:pt>
                  <c:pt idx="1">
                    <c:v>0.401416685760358</c:v>
                  </c:pt>
                  <c:pt idx="2">
                    <c:v>0.402862638049284</c:v>
                  </c:pt>
                  <c:pt idx="3">
                    <c:v>1.358992188428283</c:v>
                  </c:pt>
                  <c:pt idx="4">
                    <c:v>1.433849747703617</c:v>
                  </c:pt>
                </c:numCache>
              </c:numRef>
            </c:minus>
          </c:errBars>
          <c:xVal>
            <c:numRef>
              <c:f>Summary_Graph!$B$17:$B$21</c:f>
              <c:numCache>
                <c:formatCode>General</c:formatCode>
                <c:ptCount val="5"/>
                <c:pt idx="0">
                  <c:v>0.0</c:v>
                </c:pt>
                <c:pt idx="1">
                  <c:v>1.0</c:v>
                </c:pt>
                <c:pt idx="2">
                  <c:v>2.0</c:v>
                </c:pt>
                <c:pt idx="3">
                  <c:v>3.0</c:v>
                </c:pt>
                <c:pt idx="4">
                  <c:v>4.0</c:v>
                </c:pt>
              </c:numCache>
            </c:numRef>
          </c:xVal>
          <c:yVal>
            <c:numRef>
              <c:f>Summary_Graph!$C$17:$C$21</c:f>
              <c:numCache>
                <c:formatCode>General</c:formatCode>
                <c:ptCount val="5"/>
                <c:pt idx="0">
                  <c:v>1.0</c:v>
                </c:pt>
                <c:pt idx="1">
                  <c:v>1.334047248182762</c:v>
                </c:pt>
                <c:pt idx="2">
                  <c:v>2.230842301519858</c:v>
                </c:pt>
                <c:pt idx="3">
                  <c:v>3.992636646842254</c:v>
                </c:pt>
                <c:pt idx="4">
                  <c:v>6.399143302180687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DE80-6044-B357-48BBF841C7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29938712"/>
        <c:axId val="-2129935528"/>
      </c:scatterChart>
      <c:valAx>
        <c:axId val="-2129938712"/>
        <c:scaling>
          <c:orientation val="minMax"/>
          <c:max val="4.0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noFill/>
          <a:ln w="12700">
            <a:solidFill>
              <a:schemeClr val="tx1"/>
            </a:solidFill>
          </a:ln>
        </c:spPr>
        <c:txPr>
          <a:bodyPr/>
          <a:lstStyle/>
          <a:p>
            <a:pPr>
              <a:defRPr lang="ja-JP"/>
            </a:pPr>
            <a:endParaRPr lang="en-US"/>
          </a:p>
        </c:txPr>
        <c:crossAx val="-2129935528"/>
        <c:crosses val="autoZero"/>
        <c:crossBetween val="midCat"/>
        <c:majorUnit val="1.0"/>
      </c:valAx>
      <c:valAx>
        <c:axId val="-2129935528"/>
        <c:scaling>
          <c:orientation val="minMax"/>
        </c:scaling>
        <c:delete val="0"/>
        <c:axPos val="l"/>
        <c:majorGridlines>
          <c:spPr>
            <a:ln>
              <a:noFill/>
            </a:ln>
            <a:effectLst/>
          </c:spPr>
        </c:majorGridlines>
        <c:numFmt formatCode="General" sourceLinked="1"/>
        <c:majorTickMark val="cross"/>
        <c:minorTickMark val="none"/>
        <c:tickLblPos val="nextTo"/>
        <c:spPr>
          <a:noFill/>
          <a:ln w="12700">
            <a:solidFill>
              <a:schemeClr val="tx1"/>
            </a:solidFill>
          </a:ln>
        </c:spPr>
        <c:txPr>
          <a:bodyPr/>
          <a:lstStyle/>
          <a:p>
            <a:pPr>
              <a:defRPr lang="ja-JP"/>
            </a:pPr>
            <a:endParaRPr lang="en-US"/>
          </a:p>
        </c:txPr>
        <c:crossAx val="-212993871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Summary_Graph!$A$2</c:f>
              <c:strCache>
                <c:ptCount val="1"/>
                <c:pt idx="0">
                  <c:v>0_siCTRL_30nM</c:v>
                </c:pt>
              </c:strCache>
            </c:strRef>
          </c:tx>
          <c:spPr>
            <a:ln w="12700">
              <a:solidFill>
                <a:schemeClr val="tx1"/>
              </a:solidFill>
            </a:ln>
            <a:effectLst/>
          </c:spPr>
          <c:marker>
            <c:symbol val="circle"/>
            <c:size val="9"/>
            <c:spPr>
              <a:solidFill>
                <a:schemeClr val="tx1"/>
              </a:solidFill>
              <a:ln>
                <a:noFill/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Summary_Graph!$D$2:$D$6</c:f>
                <c:numCache>
                  <c:formatCode>General</c:formatCode>
                  <c:ptCount val="5"/>
                  <c:pt idx="0">
                    <c:v>0.0</c:v>
                  </c:pt>
                  <c:pt idx="1">
                    <c:v>0.522800160784261</c:v>
                  </c:pt>
                  <c:pt idx="2">
                    <c:v>2.04019392408786</c:v>
                  </c:pt>
                  <c:pt idx="3">
                    <c:v>2.069796060819655</c:v>
                  </c:pt>
                  <c:pt idx="4">
                    <c:v>4.369638745924783</c:v>
                  </c:pt>
                </c:numCache>
              </c:numRef>
            </c:plus>
            <c:minus>
              <c:numRef>
                <c:f>Summary_Graph!$D$2:$D$6</c:f>
                <c:numCache>
                  <c:formatCode>General</c:formatCode>
                  <c:ptCount val="5"/>
                  <c:pt idx="0">
                    <c:v>0.0</c:v>
                  </c:pt>
                  <c:pt idx="1">
                    <c:v>0.522800160784261</c:v>
                  </c:pt>
                  <c:pt idx="2">
                    <c:v>2.04019392408786</c:v>
                  </c:pt>
                  <c:pt idx="3">
                    <c:v>2.069796060819655</c:v>
                  </c:pt>
                  <c:pt idx="4">
                    <c:v>4.369638745924783</c:v>
                  </c:pt>
                </c:numCache>
              </c:numRef>
            </c:minus>
          </c:errBars>
          <c:xVal>
            <c:numRef>
              <c:f>Summary_Graph!$B$2:$B$6</c:f>
              <c:numCache>
                <c:formatCode>General</c:formatCode>
                <c:ptCount val="5"/>
                <c:pt idx="0">
                  <c:v>0.0</c:v>
                </c:pt>
                <c:pt idx="1">
                  <c:v>1.0</c:v>
                </c:pt>
                <c:pt idx="2">
                  <c:v>2.0</c:v>
                </c:pt>
                <c:pt idx="3">
                  <c:v>3.0</c:v>
                </c:pt>
                <c:pt idx="4">
                  <c:v>4.0</c:v>
                </c:pt>
              </c:numCache>
            </c:numRef>
          </c:xVal>
          <c:yVal>
            <c:numRef>
              <c:f>Summary_Graph!$C$2:$C$6</c:f>
              <c:numCache>
                <c:formatCode>General</c:formatCode>
                <c:ptCount val="5"/>
                <c:pt idx="0">
                  <c:v>1.0</c:v>
                </c:pt>
                <c:pt idx="1">
                  <c:v>1.836352521396312</c:v>
                </c:pt>
                <c:pt idx="2">
                  <c:v>3.978182383527095</c:v>
                </c:pt>
                <c:pt idx="3">
                  <c:v>6.704635883616347</c:v>
                </c:pt>
                <c:pt idx="4">
                  <c:v>16.24246402598076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E3D5-3348-BC2B-C4FF701ACD65}"/>
            </c:ext>
          </c:extLst>
        </c:ser>
        <c:ser>
          <c:idx val="2"/>
          <c:order val="1"/>
          <c:tx>
            <c:strRef>
              <c:f>Summary_Graph!$A$12</c:f>
              <c:strCache>
                <c:ptCount val="1"/>
                <c:pt idx="0">
                  <c:v>2_siDYRK1A_30nM</c:v>
                </c:pt>
              </c:strCache>
            </c:strRef>
          </c:tx>
          <c:spPr>
            <a:ln w="12700">
              <a:solidFill>
                <a:schemeClr val="tx1"/>
              </a:solidFill>
            </a:ln>
            <a:effectLst/>
          </c:spPr>
          <c:marker>
            <c:symbol val="triangle"/>
            <c:size val="9"/>
            <c:spPr>
              <a:solidFill>
                <a:schemeClr val="tx1"/>
              </a:solidFill>
              <a:ln w="12700">
                <a:solidFill>
                  <a:schemeClr val="tx1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Summary_Graph!$D$12:$D$16</c:f>
                <c:numCache>
                  <c:formatCode>General</c:formatCode>
                  <c:ptCount val="5"/>
                  <c:pt idx="0">
                    <c:v>0.0</c:v>
                  </c:pt>
                  <c:pt idx="1">
                    <c:v>0.342697824785068</c:v>
                  </c:pt>
                  <c:pt idx="2">
                    <c:v>1.066459493616902</c:v>
                  </c:pt>
                  <c:pt idx="3">
                    <c:v>1.073719258839348</c:v>
                  </c:pt>
                  <c:pt idx="4">
                    <c:v>1.510453082154072</c:v>
                  </c:pt>
                </c:numCache>
              </c:numRef>
            </c:plus>
            <c:minus>
              <c:numRef>
                <c:f>Summary_Graph!$D$12:$D$16</c:f>
                <c:numCache>
                  <c:formatCode>General</c:formatCode>
                  <c:ptCount val="5"/>
                  <c:pt idx="0">
                    <c:v>0.0</c:v>
                  </c:pt>
                  <c:pt idx="1">
                    <c:v>0.342697824785068</c:v>
                  </c:pt>
                  <c:pt idx="2">
                    <c:v>1.066459493616902</c:v>
                  </c:pt>
                  <c:pt idx="3">
                    <c:v>1.073719258839348</c:v>
                  </c:pt>
                  <c:pt idx="4">
                    <c:v>1.510453082154072</c:v>
                  </c:pt>
                </c:numCache>
              </c:numRef>
            </c:minus>
          </c:errBars>
          <c:xVal>
            <c:numRef>
              <c:f>Summary_Graph!$B$12:$B$16</c:f>
              <c:numCache>
                <c:formatCode>General</c:formatCode>
                <c:ptCount val="5"/>
                <c:pt idx="0">
                  <c:v>0.0</c:v>
                </c:pt>
                <c:pt idx="1">
                  <c:v>1.0</c:v>
                </c:pt>
                <c:pt idx="2">
                  <c:v>2.0</c:v>
                </c:pt>
                <c:pt idx="3">
                  <c:v>3.0</c:v>
                </c:pt>
                <c:pt idx="4">
                  <c:v>4.0</c:v>
                </c:pt>
              </c:numCache>
            </c:numRef>
          </c:xVal>
          <c:yVal>
            <c:numRef>
              <c:f>Summary_Graph!$C$12:$C$16</c:f>
              <c:numCache>
                <c:formatCode>General</c:formatCode>
                <c:ptCount val="5"/>
                <c:pt idx="0">
                  <c:v>1.0</c:v>
                </c:pt>
                <c:pt idx="1">
                  <c:v>1.225340395012689</c:v>
                </c:pt>
                <c:pt idx="2">
                  <c:v>2.59780646585016</c:v>
                </c:pt>
                <c:pt idx="3">
                  <c:v>5.363266026701975</c:v>
                </c:pt>
                <c:pt idx="4">
                  <c:v>13.76350877192982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E3D5-3348-BC2B-C4FF701ACD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62085304"/>
        <c:axId val="-2123648472"/>
      </c:scatterChart>
      <c:valAx>
        <c:axId val="2062085304"/>
        <c:scaling>
          <c:orientation val="minMax"/>
          <c:max val="4.0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noFill/>
          <a:ln w="12700">
            <a:solidFill>
              <a:schemeClr val="tx1"/>
            </a:solidFill>
          </a:ln>
        </c:spPr>
        <c:txPr>
          <a:bodyPr/>
          <a:lstStyle/>
          <a:p>
            <a:pPr>
              <a:defRPr lang="ja-JP"/>
            </a:pPr>
            <a:endParaRPr lang="en-US"/>
          </a:p>
        </c:txPr>
        <c:crossAx val="-2123648472"/>
        <c:crosses val="autoZero"/>
        <c:crossBetween val="midCat"/>
        <c:majorUnit val="1.0"/>
      </c:valAx>
      <c:valAx>
        <c:axId val="-2123648472"/>
        <c:scaling>
          <c:orientation val="minMax"/>
        </c:scaling>
        <c:delete val="0"/>
        <c:axPos val="l"/>
        <c:majorGridlines>
          <c:spPr>
            <a:ln>
              <a:noFill/>
            </a:ln>
            <a:effectLst/>
          </c:spPr>
        </c:majorGridlines>
        <c:numFmt formatCode="General" sourceLinked="1"/>
        <c:majorTickMark val="cross"/>
        <c:minorTickMark val="none"/>
        <c:tickLblPos val="nextTo"/>
        <c:spPr>
          <a:noFill/>
          <a:ln w="12700">
            <a:solidFill>
              <a:schemeClr val="tx1"/>
            </a:solidFill>
          </a:ln>
        </c:spPr>
        <c:txPr>
          <a:bodyPr/>
          <a:lstStyle/>
          <a:p>
            <a:pPr>
              <a:defRPr lang="ja-JP"/>
            </a:pPr>
            <a:endParaRPr lang="en-US"/>
          </a:p>
        </c:txPr>
        <c:crossAx val="206208530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67761323974525"/>
          <c:y val="0.0320378197632985"/>
          <c:w val="0.85451599800025"/>
          <c:h val="0.795243014430893"/>
        </c:manualLayout>
      </c:layout>
      <c:scatterChart>
        <c:scatterStyle val="lineMarker"/>
        <c:varyColors val="0"/>
        <c:ser>
          <c:idx val="0"/>
          <c:order val="0"/>
          <c:tx>
            <c:strRef>
              <c:f>Graph_Reduce_Size!$K$5</c:f>
              <c:strCache>
                <c:ptCount val="1"/>
                <c:pt idx="0">
                  <c:v>DMSO</c:v>
                </c:pt>
              </c:strCache>
            </c:strRef>
          </c:tx>
          <c:spPr>
            <a:ln w="12700">
              <a:solidFill>
                <a:schemeClr val="tx1"/>
              </a:solidFill>
            </a:ln>
            <a:effectLst/>
          </c:spPr>
          <c:marker>
            <c:symbol val="diamond"/>
            <c:size val="5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Graph_Reduce_Size!$AC$6:$AC$17</c:f>
                <c:numCache>
                  <c:formatCode>General</c:formatCode>
                  <c:ptCount val="12"/>
                  <c:pt idx="0">
                    <c:v>1.400266981345923</c:v>
                  </c:pt>
                  <c:pt idx="1">
                    <c:v>1.058723400183087</c:v>
                  </c:pt>
                  <c:pt idx="2">
                    <c:v>1.411446404360063</c:v>
                  </c:pt>
                  <c:pt idx="3">
                    <c:v>1.25937626284942</c:v>
                  </c:pt>
                  <c:pt idx="4">
                    <c:v>1.41057570145094</c:v>
                  </c:pt>
                  <c:pt idx="5">
                    <c:v>1.485863545615976</c:v>
                  </c:pt>
                  <c:pt idx="6">
                    <c:v>1.663239810330028</c:v>
                  </c:pt>
                  <c:pt idx="7">
                    <c:v>2.269856299206543</c:v>
                  </c:pt>
                  <c:pt idx="8">
                    <c:v>2.408131067466062</c:v>
                  </c:pt>
                  <c:pt idx="9">
                    <c:v>2.493570780646737</c:v>
                  </c:pt>
                  <c:pt idx="10">
                    <c:v>2.402836617317917</c:v>
                  </c:pt>
                  <c:pt idx="11">
                    <c:v>2.280145149932763</c:v>
                  </c:pt>
                </c:numCache>
              </c:numRef>
            </c:plus>
            <c:minus>
              <c:numRef>
                <c:f>Graph_Reduce_Size!$AC$6:$AC$17</c:f>
                <c:numCache>
                  <c:formatCode>General</c:formatCode>
                  <c:ptCount val="12"/>
                  <c:pt idx="0">
                    <c:v>1.400266981345923</c:v>
                  </c:pt>
                  <c:pt idx="1">
                    <c:v>1.058723400183087</c:v>
                  </c:pt>
                  <c:pt idx="2">
                    <c:v>1.411446404360063</c:v>
                  </c:pt>
                  <c:pt idx="3">
                    <c:v>1.25937626284942</c:v>
                  </c:pt>
                  <c:pt idx="4">
                    <c:v>1.41057570145094</c:v>
                  </c:pt>
                  <c:pt idx="5">
                    <c:v>1.485863545615976</c:v>
                  </c:pt>
                  <c:pt idx="6">
                    <c:v>1.663239810330028</c:v>
                  </c:pt>
                  <c:pt idx="7">
                    <c:v>2.269856299206543</c:v>
                  </c:pt>
                  <c:pt idx="8">
                    <c:v>2.408131067466062</c:v>
                  </c:pt>
                  <c:pt idx="9">
                    <c:v>2.493570780646737</c:v>
                  </c:pt>
                  <c:pt idx="10">
                    <c:v>2.402836617317917</c:v>
                  </c:pt>
                  <c:pt idx="11">
                    <c:v>2.280145149932763</c:v>
                  </c:pt>
                </c:numCache>
              </c:numRef>
            </c:minus>
            <c:spPr>
              <a:ln w="12700">
                <a:solidFill>
                  <a:schemeClr val="tx1"/>
                </a:solidFill>
              </a:ln>
              <a:effectLst/>
            </c:spPr>
          </c:errBars>
          <c:xVal>
            <c:numRef>
              <c:f>Graph_Reduce_Size!$S$6:$S$17</c:f>
              <c:numCache>
                <c:formatCode>0</c:formatCode>
                <c:ptCount val="12"/>
                <c:pt idx="0">
                  <c:v>0.0</c:v>
                </c:pt>
                <c:pt idx="1">
                  <c:v>2.0</c:v>
                </c:pt>
                <c:pt idx="2">
                  <c:v>4.0</c:v>
                </c:pt>
                <c:pt idx="3">
                  <c:v>6.0</c:v>
                </c:pt>
                <c:pt idx="4">
                  <c:v>8.0</c:v>
                </c:pt>
                <c:pt idx="5">
                  <c:v>10.0</c:v>
                </c:pt>
                <c:pt idx="6">
                  <c:v>12.0</c:v>
                </c:pt>
                <c:pt idx="7">
                  <c:v>14.0</c:v>
                </c:pt>
                <c:pt idx="8">
                  <c:v>16.0</c:v>
                </c:pt>
                <c:pt idx="9">
                  <c:v>18.0</c:v>
                </c:pt>
                <c:pt idx="10">
                  <c:v>20.0</c:v>
                </c:pt>
                <c:pt idx="11">
                  <c:v>22.0</c:v>
                </c:pt>
              </c:numCache>
            </c:numRef>
          </c:xVal>
          <c:yVal>
            <c:numRef>
              <c:f>Graph_Reduce_Size!$AB$6:$AB$17</c:f>
              <c:numCache>
                <c:formatCode>General</c:formatCode>
                <c:ptCount val="12"/>
                <c:pt idx="0">
                  <c:v>20.93142857142857</c:v>
                </c:pt>
                <c:pt idx="1">
                  <c:v>20.95428571428571</c:v>
                </c:pt>
                <c:pt idx="2">
                  <c:v>21.23857142857143</c:v>
                </c:pt>
                <c:pt idx="3">
                  <c:v>21.60571428571428</c:v>
                </c:pt>
                <c:pt idx="4">
                  <c:v>21.53285714285715</c:v>
                </c:pt>
                <c:pt idx="5">
                  <c:v>21.87714285714286</c:v>
                </c:pt>
                <c:pt idx="6">
                  <c:v>22.08</c:v>
                </c:pt>
                <c:pt idx="7">
                  <c:v>22.29857142857142</c:v>
                </c:pt>
                <c:pt idx="8">
                  <c:v>22.21571428571428</c:v>
                </c:pt>
                <c:pt idx="9">
                  <c:v>22.81571428571429</c:v>
                </c:pt>
                <c:pt idx="10">
                  <c:v>22.85714285714286</c:v>
                </c:pt>
                <c:pt idx="11">
                  <c:v>22.89571428571428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1B0E-6F4D-815E-02D140D76662}"/>
            </c:ext>
          </c:extLst>
        </c:ser>
        <c:ser>
          <c:idx val="1"/>
          <c:order val="1"/>
          <c:tx>
            <c:strRef>
              <c:f>Graph_Reduce_Size!$AD$5</c:f>
              <c:strCache>
                <c:ptCount val="1"/>
                <c:pt idx="0">
                  <c:v>ON</c:v>
                </c:pt>
              </c:strCache>
            </c:strRef>
          </c:tx>
          <c:spPr>
            <a:ln w="12700">
              <a:solidFill>
                <a:srgbClr val="0000FF"/>
              </a:solidFill>
            </a:ln>
            <a:effectLst/>
          </c:spPr>
          <c:marker>
            <c:symbol val="square"/>
            <c:size val="5"/>
            <c:spPr>
              <a:solidFill>
                <a:srgbClr val="0000FF"/>
              </a:solidFill>
              <a:ln>
                <a:solidFill>
                  <a:srgbClr val="0000FF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Graph_Reduce_Size!$AE$6:$AE$17</c:f>
                <c:numCache>
                  <c:formatCode>General</c:formatCode>
                  <c:ptCount val="12"/>
                  <c:pt idx="0">
                    <c:v>1.096629033946867</c:v>
                  </c:pt>
                  <c:pt idx="1">
                    <c:v>1.411335065342977</c:v>
                  </c:pt>
                  <c:pt idx="2">
                    <c:v>1.402103861379476</c:v>
                  </c:pt>
                  <c:pt idx="3">
                    <c:v>1.383828368108181</c:v>
                  </c:pt>
                  <c:pt idx="4">
                    <c:v>1.308723478377744</c:v>
                  </c:pt>
                  <c:pt idx="5">
                    <c:v>1.626642759387158</c:v>
                  </c:pt>
                  <c:pt idx="6">
                    <c:v>1.965813777936203</c:v>
                  </c:pt>
                  <c:pt idx="7">
                    <c:v>1.894542286725338</c:v>
                  </c:pt>
                  <c:pt idx="8">
                    <c:v>1.923351489556953</c:v>
                  </c:pt>
                  <c:pt idx="9">
                    <c:v>1.72864521684303</c:v>
                  </c:pt>
                  <c:pt idx="10">
                    <c:v>1.569416027274688</c:v>
                  </c:pt>
                  <c:pt idx="11">
                    <c:v>1.698213346852677</c:v>
                  </c:pt>
                </c:numCache>
              </c:numRef>
            </c:plus>
            <c:minus>
              <c:numRef>
                <c:f>Graph_Reduce_Size!$AE$6:$AE$17</c:f>
                <c:numCache>
                  <c:formatCode>General</c:formatCode>
                  <c:ptCount val="12"/>
                  <c:pt idx="0">
                    <c:v>1.096629033946867</c:v>
                  </c:pt>
                  <c:pt idx="1">
                    <c:v>1.411335065342977</c:v>
                  </c:pt>
                  <c:pt idx="2">
                    <c:v>1.402103861379476</c:v>
                  </c:pt>
                  <c:pt idx="3">
                    <c:v>1.383828368108181</c:v>
                  </c:pt>
                  <c:pt idx="4">
                    <c:v>1.308723478377744</c:v>
                  </c:pt>
                  <c:pt idx="5">
                    <c:v>1.626642759387158</c:v>
                  </c:pt>
                  <c:pt idx="6">
                    <c:v>1.965813777936203</c:v>
                  </c:pt>
                  <c:pt idx="7">
                    <c:v>1.894542286725338</c:v>
                  </c:pt>
                  <c:pt idx="8">
                    <c:v>1.923351489556953</c:v>
                  </c:pt>
                  <c:pt idx="9">
                    <c:v>1.72864521684303</c:v>
                  </c:pt>
                  <c:pt idx="10">
                    <c:v>1.569416027274688</c:v>
                  </c:pt>
                  <c:pt idx="11">
                    <c:v>1.698213346852677</c:v>
                  </c:pt>
                </c:numCache>
              </c:numRef>
            </c:minus>
            <c:spPr>
              <a:ln w="12700">
                <a:solidFill>
                  <a:srgbClr val="0000FF"/>
                </a:solidFill>
              </a:ln>
              <a:effectLst/>
            </c:spPr>
          </c:errBars>
          <c:xVal>
            <c:numRef>
              <c:f>Graph_Reduce_Size!$B$6:$B$18</c:f>
              <c:numCache>
                <c:formatCode>0</c:formatCode>
                <c:ptCount val="13"/>
                <c:pt idx="0">
                  <c:v>0.0</c:v>
                </c:pt>
                <c:pt idx="1">
                  <c:v>2.0</c:v>
                </c:pt>
                <c:pt idx="2">
                  <c:v>4.0</c:v>
                </c:pt>
                <c:pt idx="3">
                  <c:v>6.0</c:v>
                </c:pt>
                <c:pt idx="4">
                  <c:v>8.0</c:v>
                </c:pt>
                <c:pt idx="5">
                  <c:v>10.0</c:v>
                </c:pt>
                <c:pt idx="6">
                  <c:v>12.0</c:v>
                </c:pt>
                <c:pt idx="7">
                  <c:v>14.0</c:v>
                </c:pt>
                <c:pt idx="8">
                  <c:v>16.0</c:v>
                </c:pt>
                <c:pt idx="9">
                  <c:v>18.0</c:v>
                </c:pt>
                <c:pt idx="10">
                  <c:v>20.0</c:v>
                </c:pt>
                <c:pt idx="11">
                  <c:v>22.0</c:v>
                </c:pt>
              </c:numCache>
            </c:numRef>
          </c:xVal>
          <c:yVal>
            <c:numRef>
              <c:f>Graph_Reduce_Size!$AD$6:$AD$17</c:f>
              <c:numCache>
                <c:formatCode>General</c:formatCode>
                <c:ptCount val="12"/>
                <c:pt idx="0">
                  <c:v>21.94571428571418</c:v>
                </c:pt>
                <c:pt idx="1">
                  <c:v>21.5</c:v>
                </c:pt>
                <c:pt idx="2">
                  <c:v>20.88571428571428</c:v>
                </c:pt>
                <c:pt idx="3">
                  <c:v>20.93142857142857</c:v>
                </c:pt>
                <c:pt idx="4">
                  <c:v>21.00714285714286</c:v>
                </c:pt>
                <c:pt idx="5">
                  <c:v>21.46</c:v>
                </c:pt>
                <c:pt idx="6">
                  <c:v>21.70285714285714</c:v>
                </c:pt>
                <c:pt idx="7">
                  <c:v>21.92285714285714</c:v>
                </c:pt>
                <c:pt idx="8">
                  <c:v>22.45142857142858</c:v>
                </c:pt>
                <c:pt idx="9">
                  <c:v>23.26142857142857</c:v>
                </c:pt>
                <c:pt idx="10">
                  <c:v>23.49</c:v>
                </c:pt>
                <c:pt idx="11">
                  <c:v>23.50571428571428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1B0E-6F4D-815E-02D140D76662}"/>
            </c:ext>
          </c:extLst>
        </c:ser>
        <c:ser>
          <c:idx val="2"/>
          <c:order val="2"/>
          <c:tx>
            <c:strRef>
              <c:f>Graph_Reduce_Size!$AF$5</c:f>
              <c:strCache>
                <c:ptCount val="1"/>
                <c:pt idx="0">
                  <c:v>PTX</c:v>
                </c:pt>
              </c:strCache>
            </c:strRef>
          </c:tx>
          <c:spPr>
            <a:ln w="12700">
              <a:solidFill>
                <a:srgbClr val="008000"/>
              </a:solidFill>
            </a:ln>
            <a:effectLst/>
          </c:spPr>
          <c:marker>
            <c:symbol val="triangle"/>
            <c:size val="5"/>
            <c:spPr>
              <a:solidFill>
                <a:srgbClr val="008000"/>
              </a:solidFill>
              <a:ln>
                <a:solidFill>
                  <a:srgbClr val="008000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Graph_Reduce_Size!$AG$6:$AG$17</c:f>
                <c:numCache>
                  <c:formatCode>General</c:formatCode>
                  <c:ptCount val="12"/>
                  <c:pt idx="0">
                    <c:v>1.180626952089439</c:v>
                  </c:pt>
                  <c:pt idx="1">
                    <c:v>1.105014328715545</c:v>
                  </c:pt>
                  <c:pt idx="2">
                    <c:v>1.195147131807071</c:v>
                  </c:pt>
                  <c:pt idx="3">
                    <c:v>1.144144513016895</c:v>
                  </c:pt>
                  <c:pt idx="4">
                    <c:v>1.323535668830525</c:v>
                  </c:pt>
                  <c:pt idx="5">
                    <c:v>1.017519860576032</c:v>
                  </c:pt>
                  <c:pt idx="6">
                    <c:v>1.188102128045677</c:v>
                  </c:pt>
                  <c:pt idx="7">
                    <c:v>1.164348172440987</c:v>
                  </c:pt>
                  <c:pt idx="8">
                    <c:v>1.116381058002448</c:v>
                  </c:pt>
                  <c:pt idx="9">
                    <c:v>1.078461867661531</c:v>
                  </c:pt>
                  <c:pt idx="10">
                    <c:v>1.300119225302049</c:v>
                  </c:pt>
                  <c:pt idx="11">
                    <c:v>1.247484134835656</c:v>
                  </c:pt>
                </c:numCache>
              </c:numRef>
            </c:plus>
            <c:minus>
              <c:numRef>
                <c:f>Graph_Reduce_Size!$AG$6:$AG$17</c:f>
                <c:numCache>
                  <c:formatCode>General</c:formatCode>
                  <c:ptCount val="12"/>
                  <c:pt idx="0">
                    <c:v>1.180626952089439</c:v>
                  </c:pt>
                  <c:pt idx="1">
                    <c:v>1.105014328715545</c:v>
                  </c:pt>
                  <c:pt idx="2">
                    <c:v>1.195147131807071</c:v>
                  </c:pt>
                  <c:pt idx="3">
                    <c:v>1.144144513016895</c:v>
                  </c:pt>
                  <c:pt idx="4">
                    <c:v>1.323535668830525</c:v>
                  </c:pt>
                  <c:pt idx="5">
                    <c:v>1.017519860576032</c:v>
                  </c:pt>
                  <c:pt idx="6">
                    <c:v>1.188102128045677</c:v>
                  </c:pt>
                  <c:pt idx="7">
                    <c:v>1.164348172440987</c:v>
                  </c:pt>
                  <c:pt idx="8">
                    <c:v>1.116381058002448</c:v>
                  </c:pt>
                  <c:pt idx="9">
                    <c:v>1.078461867661531</c:v>
                  </c:pt>
                  <c:pt idx="10">
                    <c:v>1.300119225302049</c:v>
                  </c:pt>
                  <c:pt idx="11">
                    <c:v>1.247484134835656</c:v>
                  </c:pt>
                </c:numCache>
              </c:numRef>
            </c:minus>
            <c:spPr>
              <a:ln>
                <a:solidFill>
                  <a:srgbClr val="008000"/>
                </a:solidFill>
              </a:ln>
            </c:spPr>
          </c:errBars>
          <c:xVal>
            <c:numRef>
              <c:f>Graph_Reduce_Size!$S$6:$S$17</c:f>
              <c:numCache>
                <c:formatCode>0</c:formatCode>
                <c:ptCount val="12"/>
                <c:pt idx="0">
                  <c:v>0.0</c:v>
                </c:pt>
                <c:pt idx="1">
                  <c:v>2.0</c:v>
                </c:pt>
                <c:pt idx="2">
                  <c:v>4.0</c:v>
                </c:pt>
                <c:pt idx="3">
                  <c:v>6.0</c:v>
                </c:pt>
                <c:pt idx="4">
                  <c:v>8.0</c:v>
                </c:pt>
                <c:pt idx="5">
                  <c:v>10.0</c:v>
                </c:pt>
                <c:pt idx="6">
                  <c:v>12.0</c:v>
                </c:pt>
                <c:pt idx="7">
                  <c:v>14.0</c:v>
                </c:pt>
                <c:pt idx="8">
                  <c:v>16.0</c:v>
                </c:pt>
                <c:pt idx="9">
                  <c:v>18.0</c:v>
                </c:pt>
                <c:pt idx="10">
                  <c:v>20.0</c:v>
                </c:pt>
                <c:pt idx="11">
                  <c:v>22.0</c:v>
                </c:pt>
              </c:numCache>
            </c:numRef>
          </c:xVal>
          <c:yVal>
            <c:numRef>
              <c:f>Graph_Reduce_Size!$AF$6:$AF$17</c:f>
              <c:numCache>
                <c:formatCode>General</c:formatCode>
                <c:ptCount val="12"/>
                <c:pt idx="0">
                  <c:v>20.53</c:v>
                </c:pt>
                <c:pt idx="1">
                  <c:v>20.74833333333323</c:v>
                </c:pt>
                <c:pt idx="2">
                  <c:v>20.76166666666667</c:v>
                </c:pt>
                <c:pt idx="3">
                  <c:v>21.29333333333324</c:v>
                </c:pt>
                <c:pt idx="4">
                  <c:v>21.13666666666667</c:v>
                </c:pt>
                <c:pt idx="5">
                  <c:v>21.33333333333328</c:v>
                </c:pt>
                <c:pt idx="6">
                  <c:v>21.77666666666667</c:v>
                </c:pt>
                <c:pt idx="7">
                  <c:v>21.78333333333323</c:v>
                </c:pt>
                <c:pt idx="8">
                  <c:v>22.25666666666666</c:v>
                </c:pt>
                <c:pt idx="9">
                  <c:v>22.56</c:v>
                </c:pt>
                <c:pt idx="10">
                  <c:v>22.285</c:v>
                </c:pt>
                <c:pt idx="11">
                  <c:v>22.98833333333323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1B0E-6F4D-815E-02D140D76662}"/>
            </c:ext>
          </c:extLst>
        </c:ser>
        <c:ser>
          <c:idx val="3"/>
          <c:order val="3"/>
          <c:tx>
            <c:strRef>
              <c:f>Graph_Reduce_Size!$AH$5</c:f>
              <c:strCache>
                <c:ptCount val="1"/>
                <c:pt idx="0">
                  <c:v>COMB</c:v>
                </c:pt>
              </c:strCache>
            </c:strRef>
          </c:tx>
          <c:spPr>
            <a:ln w="12700">
              <a:solidFill>
                <a:srgbClr val="FF0000"/>
              </a:solidFill>
            </a:ln>
            <a:effectLst/>
          </c:spPr>
          <c:marker>
            <c:symbol val="x"/>
            <c:size val="9"/>
            <c:spPr>
              <a:noFill/>
              <a:ln>
                <a:solidFill>
                  <a:srgbClr val="FF0000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Graph_Reduce_Size!$AI$6:$AI$17</c:f>
                <c:numCache>
                  <c:formatCode>General</c:formatCode>
                  <c:ptCount val="12"/>
                  <c:pt idx="0">
                    <c:v>1.705560513926922</c:v>
                  </c:pt>
                  <c:pt idx="1">
                    <c:v>1.546992781711236</c:v>
                  </c:pt>
                  <c:pt idx="2">
                    <c:v>1.785784608139142</c:v>
                  </c:pt>
                  <c:pt idx="3">
                    <c:v>1.942291601862776</c:v>
                  </c:pt>
                  <c:pt idx="4">
                    <c:v>1.417214403915888</c:v>
                  </c:pt>
                  <c:pt idx="5">
                    <c:v>1.78043534002221</c:v>
                  </c:pt>
                  <c:pt idx="6">
                    <c:v>1.881711986463391</c:v>
                  </c:pt>
                  <c:pt idx="7">
                    <c:v>2.512207528582505</c:v>
                  </c:pt>
                  <c:pt idx="8">
                    <c:v>2.136330186714279</c:v>
                  </c:pt>
                  <c:pt idx="9">
                    <c:v>2.096826173052979</c:v>
                  </c:pt>
                  <c:pt idx="10">
                    <c:v>1.96286949812428</c:v>
                  </c:pt>
                  <c:pt idx="11">
                    <c:v>1.999133979168647</c:v>
                  </c:pt>
                </c:numCache>
              </c:numRef>
            </c:plus>
            <c:minus>
              <c:numRef>
                <c:f>Graph_Reduce_Size!$AI$6:$AI$17</c:f>
                <c:numCache>
                  <c:formatCode>General</c:formatCode>
                  <c:ptCount val="12"/>
                  <c:pt idx="0">
                    <c:v>1.705560513926922</c:v>
                  </c:pt>
                  <c:pt idx="1">
                    <c:v>1.546992781711236</c:v>
                  </c:pt>
                  <c:pt idx="2">
                    <c:v>1.785784608139142</c:v>
                  </c:pt>
                  <c:pt idx="3">
                    <c:v>1.942291601862776</c:v>
                  </c:pt>
                  <c:pt idx="4">
                    <c:v>1.417214403915888</c:v>
                  </c:pt>
                  <c:pt idx="5">
                    <c:v>1.78043534002221</c:v>
                  </c:pt>
                  <c:pt idx="6">
                    <c:v>1.881711986463391</c:v>
                  </c:pt>
                  <c:pt idx="7">
                    <c:v>2.512207528582505</c:v>
                  </c:pt>
                  <c:pt idx="8">
                    <c:v>2.136330186714279</c:v>
                  </c:pt>
                  <c:pt idx="9">
                    <c:v>2.096826173052979</c:v>
                  </c:pt>
                  <c:pt idx="10">
                    <c:v>1.96286949812428</c:v>
                  </c:pt>
                  <c:pt idx="11">
                    <c:v>1.999133979168647</c:v>
                  </c:pt>
                </c:numCache>
              </c:numRef>
            </c:minus>
            <c:spPr>
              <a:ln w="12700">
                <a:solidFill>
                  <a:srgbClr val="FF0000"/>
                </a:solidFill>
              </a:ln>
              <a:effectLst/>
            </c:spPr>
          </c:errBars>
          <c:xVal>
            <c:numRef>
              <c:f>Graph_Reduce_Size!$S$6:$S$17</c:f>
              <c:numCache>
                <c:formatCode>0</c:formatCode>
                <c:ptCount val="12"/>
                <c:pt idx="0">
                  <c:v>0.0</c:v>
                </c:pt>
                <c:pt idx="1">
                  <c:v>2.0</c:v>
                </c:pt>
                <c:pt idx="2">
                  <c:v>4.0</c:v>
                </c:pt>
                <c:pt idx="3">
                  <c:v>6.0</c:v>
                </c:pt>
                <c:pt idx="4">
                  <c:v>8.0</c:v>
                </c:pt>
                <c:pt idx="5">
                  <c:v>10.0</c:v>
                </c:pt>
                <c:pt idx="6">
                  <c:v>12.0</c:v>
                </c:pt>
                <c:pt idx="7">
                  <c:v>14.0</c:v>
                </c:pt>
                <c:pt idx="8">
                  <c:v>16.0</c:v>
                </c:pt>
                <c:pt idx="9">
                  <c:v>18.0</c:v>
                </c:pt>
                <c:pt idx="10">
                  <c:v>20.0</c:v>
                </c:pt>
                <c:pt idx="11">
                  <c:v>22.0</c:v>
                </c:pt>
              </c:numCache>
            </c:numRef>
          </c:xVal>
          <c:yVal>
            <c:numRef>
              <c:f>Graph_Reduce_Size!$AH$6:$AH$17</c:f>
              <c:numCache>
                <c:formatCode>General</c:formatCode>
                <c:ptCount val="12"/>
                <c:pt idx="0">
                  <c:v>21.92833333333323</c:v>
                </c:pt>
                <c:pt idx="1">
                  <c:v>21.36666666666666</c:v>
                </c:pt>
                <c:pt idx="2">
                  <c:v>20.90666666666667</c:v>
                </c:pt>
                <c:pt idx="3">
                  <c:v>21.05166666666667</c:v>
                </c:pt>
                <c:pt idx="4">
                  <c:v>20.77833333333323</c:v>
                </c:pt>
                <c:pt idx="5">
                  <c:v>21.015</c:v>
                </c:pt>
                <c:pt idx="6">
                  <c:v>21.03</c:v>
                </c:pt>
                <c:pt idx="7">
                  <c:v>21.69333333333323</c:v>
                </c:pt>
                <c:pt idx="8">
                  <c:v>21.55666666666667</c:v>
                </c:pt>
                <c:pt idx="9">
                  <c:v>22.16</c:v>
                </c:pt>
                <c:pt idx="10">
                  <c:v>22.44833333333323</c:v>
                </c:pt>
                <c:pt idx="11">
                  <c:v>22.58833333333323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1B0E-6F4D-815E-02D140D766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30367032"/>
        <c:axId val="-2130363496"/>
      </c:scatterChart>
      <c:valAx>
        <c:axId val="-2130367032"/>
        <c:scaling>
          <c:orientation val="minMax"/>
          <c:max val="22.0"/>
          <c:min val="0.0"/>
        </c:scaling>
        <c:delete val="0"/>
        <c:axPos val="b"/>
        <c:numFmt formatCode="0" sourceLinked="1"/>
        <c:majorTickMark val="cross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/>
          <a:lstStyle/>
          <a:p>
            <a:pPr>
              <a:defRPr lang="ja-JP"/>
            </a:pPr>
            <a:endParaRPr lang="en-US"/>
          </a:p>
        </c:txPr>
        <c:crossAx val="-2130363496"/>
        <c:crosses val="autoZero"/>
        <c:crossBetween val="midCat"/>
        <c:majorUnit val="2.0"/>
      </c:valAx>
      <c:valAx>
        <c:axId val="-2130363496"/>
        <c:scaling>
          <c:orientation val="minMax"/>
          <c:max val="30.0"/>
          <c:min val="0.0"/>
        </c:scaling>
        <c:delete val="0"/>
        <c:axPos val="l"/>
        <c:numFmt formatCode="General" sourceLinked="1"/>
        <c:majorTickMark val="cross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/>
          <a:lstStyle/>
          <a:p>
            <a:pPr>
              <a:defRPr lang="ja-JP"/>
            </a:pPr>
            <a:endParaRPr lang="en-US"/>
          </a:p>
        </c:txPr>
        <c:crossAx val="-213036703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'Growth Rate'!$EP$1</c:f>
              <c:strCache>
                <c:ptCount val="1"/>
                <c:pt idx="0">
                  <c:v>W_MEAN_DMSO</c:v>
                </c:pt>
              </c:strCache>
            </c:strRef>
          </c:tx>
          <c:spPr>
            <a:ln w="12700">
              <a:solidFill>
                <a:schemeClr val="tx1"/>
              </a:solidFill>
            </a:ln>
            <a:effectLst/>
          </c:spPr>
          <c:marker>
            <c:symbol val="diamond"/>
            <c:size val="5"/>
            <c:spPr>
              <a:noFill/>
              <a:ln w="12700">
                <a:solidFill>
                  <a:schemeClr val="tx1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'Growth Rate'!$ET$2:$ET$16</c:f>
                <c:numCache>
                  <c:formatCode>General</c:formatCode>
                  <c:ptCount val="15"/>
                  <c:pt idx="0">
                    <c:v>0.729225616664692</c:v>
                  </c:pt>
                  <c:pt idx="1">
                    <c:v>0.860156962420232</c:v>
                  </c:pt>
                  <c:pt idx="2">
                    <c:v>0.869120244845327</c:v>
                  </c:pt>
                  <c:pt idx="3">
                    <c:v>1.290840811254432</c:v>
                  </c:pt>
                  <c:pt idx="4">
                    <c:v>1.507504560523782</c:v>
                  </c:pt>
                  <c:pt idx="5">
                    <c:v>1.835006811976456</c:v>
                  </c:pt>
                  <c:pt idx="6">
                    <c:v>2.203776304437453</c:v>
                  </c:pt>
                  <c:pt idx="7">
                    <c:v>2.297613979762484</c:v>
                  </c:pt>
                  <c:pt idx="8">
                    <c:v>1.864760038181856</c:v>
                  </c:pt>
                  <c:pt idx="9">
                    <c:v>2.129143020090477</c:v>
                  </c:pt>
                  <c:pt idx="10">
                    <c:v>2.27712538082557</c:v>
                  </c:pt>
                  <c:pt idx="11">
                    <c:v>1.926595442743495</c:v>
                  </c:pt>
                  <c:pt idx="12">
                    <c:v>2.47114750672638</c:v>
                  </c:pt>
                  <c:pt idx="13">
                    <c:v>0.0</c:v>
                  </c:pt>
                  <c:pt idx="14">
                    <c:v>0.0</c:v>
                  </c:pt>
                </c:numCache>
              </c:numRef>
            </c:plus>
            <c:minus>
              <c:numRef>
                <c:f>'Growth Rate'!$ET$2:$ET$16</c:f>
                <c:numCache>
                  <c:formatCode>General</c:formatCode>
                  <c:ptCount val="15"/>
                  <c:pt idx="0">
                    <c:v>0.729225616664692</c:v>
                  </c:pt>
                  <c:pt idx="1">
                    <c:v>0.860156962420232</c:v>
                  </c:pt>
                  <c:pt idx="2">
                    <c:v>0.869120244845327</c:v>
                  </c:pt>
                  <c:pt idx="3">
                    <c:v>1.290840811254432</c:v>
                  </c:pt>
                  <c:pt idx="4">
                    <c:v>1.507504560523782</c:v>
                  </c:pt>
                  <c:pt idx="5">
                    <c:v>1.835006811976456</c:v>
                  </c:pt>
                  <c:pt idx="6">
                    <c:v>2.203776304437453</c:v>
                  </c:pt>
                  <c:pt idx="7">
                    <c:v>2.297613979762484</c:v>
                  </c:pt>
                  <c:pt idx="8">
                    <c:v>1.864760038181856</c:v>
                  </c:pt>
                  <c:pt idx="9">
                    <c:v>2.129143020090477</c:v>
                  </c:pt>
                  <c:pt idx="10">
                    <c:v>2.27712538082557</c:v>
                  </c:pt>
                  <c:pt idx="11">
                    <c:v>1.926595442743495</c:v>
                  </c:pt>
                  <c:pt idx="12">
                    <c:v>2.47114750672638</c:v>
                  </c:pt>
                  <c:pt idx="13">
                    <c:v>0.0</c:v>
                  </c:pt>
                  <c:pt idx="14">
                    <c:v>0.0</c:v>
                  </c:pt>
                </c:numCache>
              </c:numRef>
            </c:minus>
            <c:spPr>
              <a:ln w="12700">
                <a:solidFill>
                  <a:schemeClr val="tx1"/>
                </a:solidFill>
              </a:ln>
            </c:spPr>
          </c:errBars>
          <c:xVal>
            <c:numRef>
              <c:f>'Growth Rate'!$GD$2:$GD$16</c:f>
              <c:numCache>
                <c:formatCode>General</c:formatCode>
                <c:ptCount val="15"/>
                <c:pt idx="0">
                  <c:v>0.0</c:v>
                </c:pt>
                <c:pt idx="1">
                  <c:v>1.0</c:v>
                </c:pt>
                <c:pt idx="2">
                  <c:v>2.0</c:v>
                </c:pt>
                <c:pt idx="3">
                  <c:v>3.0</c:v>
                </c:pt>
                <c:pt idx="4">
                  <c:v>4.0</c:v>
                </c:pt>
                <c:pt idx="5">
                  <c:v>5.0</c:v>
                </c:pt>
                <c:pt idx="6">
                  <c:v>6.0</c:v>
                </c:pt>
                <c:pt idx="7">
                  <c:v>7.0</c:v>
                </c:pt>
                <c:pt idx="8">
                  <c:v>8.0</c:v>
                </c:pt>
                <c:pt idx="9">
                  <c:v>9.0</c:v>
                </c:pt>
                <c:pt idx="10">
                  <c:v>10.0</c:v>
                </c:pt>
                <c:pt idx="11">
                  <c:v>11.0</c:v>
                </c:pt>
                <c:pt idx="12">
                  <c:v>12.0</c:v>
                </c:pt>
                <c:pt idx="13">
                  <c:v>13.0</c:v>
                </c:pt>
                <c:pt idx="14">
                  <c:v>14.0</c:v>
                </c:pt>
              </c:numCache>
            </c:numRef>
          </c:xVal>
          <c:yVal>
            <c:numRef>
              <c:f>'Growth Rate'!$EP$2:$EP$14</c:f>
              <c:numCache>
                <c:formatCode>0.0</c:formatCode>
                <c:ptCount val="13"/>
                <c:pt idx="0">
                  <c:v>23.002</c:v>
                </c:pt>
                <c:pt idx="1">
                  <c:v>21.822</c:v>
                </c:pt>
                <c:pt idx="2">
                  <c:v>22.582</c:v>
                </c:pt>
                <c:pt idx="3">
                  <c:v>22.428</c:v>
                </c:pt>
                <c:pt idx="4">
                  <c:v>22.632</c:v>
                </c:pt>
                <c:pt idx="5">
                  <c:v>23.07</c:v>
                </c:pt>
                <c:pt idx="6">
                  <c:v>23.774</c:v>
                </c:pt>
                <c:pt idx="7">
                  <c:v>23.406</c:v>
                </c:pt>
                <c:pt idx="8">
                  <c:v>24.044</c:v>
                </c:pt>
                <c:pt idx="9">
                  <c:v>23.8</c:v>
                </c:pt>
                <c:pt idx="10">
                  <c:v>23.95</c:v>
                </c:pt>
                <c:pt idx="11">
                  <c:v>24.77199999999999</c:v>
                </c:pt>
                <c:pt idx="12">
                  <c:v>25.162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F26E-2D42-A4D5-304983C73AC3}"/>
            </c:ext>
          </c:extLst>
        </c:ser>
        <c:ser>
          <c:idx val="1"/>
          <c:order val="1"/>
          <c:tx>
            <c:strRef>
              <c:f>'Growth Rate'!$EQ$1</c:f>
              <c:strCache>
                <c:ptCount val="1"/>
                <c:pt idx="0">
                  <c:v>W_MEAN_ON</c:v>
                </c:pt>
              </c:strCache>
            </c:strRef>
          </c:tx>
          <c:spPr>
            <a:ln w="12700">
              <a:solidFill>
                <a:srgbClr val="0000FF"/>
              </a:solidFill>
            </a:ln>
            <a:effectLst/>
          </c:spPr>
          <c:marker>
            <c:symbol val="square"/>
            <c:size val="5"/>
            <c:spPr>
              <a:solidFill>
                <a:srgbClr val="0000FF"/>
              </a:solidFill>
              <a:ln w="12700">
                <a:solidFill>
                  <a:srgbClr val="0000FF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'Growth Rate'!$EU$2:$EU$16</c:f>
                <c:numCache>
                  <c:formatCode>General</c:formatCode>
                  <c:ptCount val="15"/>
                  <c:pt idx="0">
                    <c:v>1.44578006626181</c:v>
                  </c:pt>
                  <c:pt idx="1">
                    <c:v>1.023438648218186</c:v>
                  </c:pt>
                  <c:pt idx="2">
                    <c:v>0.838158696190643</c:v>
                  </c:pt>
                  <c:pt idx="3">
                    <c:v>0.865927248676238</c:v>
                  </c:pt>
                  <c:pt idx="4">
                    <c:v>0.881424982627564</c:v>
                  </c:pt>
                  <c:pt idx="5">
                    <c:v>1.221932895047841</c:v>
                  </c:pt>
                  <c:pt idx="6">
                    <c:v>1.261454187303949</c:v>
                  </c:pt>
                  <c:pt idx="7">
                    <c:v>1.840906479609072</c:v>
                  </c:pt>
                  <c:pt idx="8">
                    <c:v>2.010854710481756</c:v>
                  </c:pt>
                  <c:pt idx="9">
                    <c:v>1.667713004886232</c:v>
                  </c:pt>
                  <c:pt idx="10">
                    <c:v>2.045451050502066</c:v>
                  </c:pt>
                  <c:pt idx="11">
                    <c:v>2.697196074939054</c:v>
                  </c:pt>
                  <c:pt idx="12">
                    <c:v>2.682601349436788</c:v>
                  </c:pt>
                  <c:pt idx="13">
                    <c:v>0.0</c:v>
                  </c:pt>
                  <c:pt idx="14">
                    <c:v>0.0</c:v>
                  </c:pt>
                </c:numCache>
              </c:numRef>
            </c:plus>
            <c:minus>
              <c:numRef>
                <c:f>'Growth Rate'!$EU$2:$EU$16</c:f>
                <c:numCache>
                  <c:formatCode>General</c:formatCode>
                  <c:ptCount val="15"/>
                  <c:pt idx="0">
                    <c:v>1.44578006626181</c:v>
                  </c:pt>
                  <c:pt idx="1">
                    <c:v>1.023438648218186</c:v>
                  </c:pt>
                  <c:pt idx="2">
                    <c:v>0.838158696190643</c:v>
                  </c:pt>
                  <c:pt idx="3">
                    <c:v>0.865927248676238</c:v>
                  </c:pt>
                  <c:pt idx="4">
                    <c:v>0.881424982627564</c:v>
                  </c:pt>
                  <c:pt idx="5">
                    <c:v>1.221932895047841</c:v>
                  </c:pt>
                  <c:pt idx="6">
                    <c:v>1.261454187303949</c:v>
                  </c:pt>
                  <c:pt idx="7">
                    <c:v>1.840906479609072</c:v>
                  </c:pt>
                  <c:pt idx="8">
                    <c:v>2.010854710481756</c:v>
                  </c:pt>
                  <c:pt idx="9">
                    <c:v>1.667713004886232</c:v>
                  </c:pt>
                  <c:pt idx="10">
                    <c:v>2.045451050502066</c:v>
                  </c:pt>
                  <c:pt idx="11">
                    <c:v>2.697196074939054</c:v>
                  </c:pt>
                  <c:pt idx="12">
                    <c:v>2.682601349436788</c:v>
                  </c:pt>
                  <c:pt idx="13">
                    <c:v>0.0</c:v>
                  </c:pt>
                  <c:pt idx="14">
                    <c:v>0.0</c:v>
                  </c:pt>
                </c:numCache>
              </c:numRef>
            </c:minus>
            <c:spPr>
              <a:ln w="12700">
                <a:solidFill>
                  <a:srgbClr val="0000FF"/>
                </a:solidFill>
              </a:ln>
              <a:effectLst/>
            </c:spPr>
          </c:errBars>
          <c:xVal>
            <c:numRef>
              <c:f>'Growth Rate'!$GD$2:$GD$16</c:f>
              <c:numCache>
                <c:formatCode>General</c:formatCode>
                <c:ptCount val="15"/>
                <c:pt idx="0">
                  <c:v>0.0</c:v>
                </c:pt>
                <c:pt idx="1">
                  <c:v>1.0</c:v>
                </c:pt>
                <c:pt idx="2">
                  <c:v>2.0</c:v>
                </c:pt>
                <c:pt idx="3">
                  <c:v>3.0</c:v>
                </c:pt>
                <c:pt idx="4">
                  <c:v>4.0</c:v>
                </c:pt>
                <c:pt idx="5">
                  <c:v>5.0</c:v>
                </c:pt>
                <c:pt idx="6">
                  <c:v>6.0</c:v>
                </c:pt>
                <c:pt idx="7">
                  <c:v>7.0</c:v>
                </c:pt>
                <c:pt idx="8">
                  <c:v>8.0</c:v>
                </c:pt>
                <c:pt idx="9">
                  <c:v>9.0</c:v>
                </c:pt>
                <c:pt idx="10">
                  <c:v>10.0</c:v>
                </c:pt>
                <c:pt idx="11">
                  <c:v>11.0</c:v>
                </c:pt>
                <c:pt idx="12">
                  <c:v>12.0</c:v>
                </c:pt>
                <c:pt idx="13">
                  <c:v>13.0</c:v>
                </c:pt>
                <c:pt idx="14">
                  <c:v>14.0</c:v>
                </c:pt>
              </c:numCache>
            </c:numRef>
          </c:xVal>
          <c:yVal>
            <c:numRef>
              <c:f>'Growth Rate'!$EQ$2:$EQ$14</c:f>
              <c:numCache>
                <c:formatCode>0.0</c:formatCode>
                <c:ptCount val="13"/>
                <c:pt idx="0">
                  <c:v>22.84</c:v>
                </c:pt>
                <c:pt idx="1">
                  <c:v>21.52333333333326</c:v>
                </c:pt>
                <c:pt idx="2">
                  <c:v>21.765</c:v>
                </c:pt>
                <c:pt idx="3">
                  <c:v>21.045</c:v>
                </c:pt>
                <c:pt idx="4">
                  <c:v>21.545</c:v>
                </c:pt>
                <c:pt idx="5">
                  <c:v>20.58</c:v>
                </c:pt>
                <c:pt idx="6">
                  <c:v>20.74333333333326</c:v>
                </c:pt>
                <c:pt idx="7">
                  <c:v>20.50166666666667</c:v>
                </c:pt>
                <c:pt idx="8">
                  <c:v>20.84833333333326</c:v>
                </c:pt>
                <c:pt idx="9">
                  <c:v>19.93333333333326</c:v>
                </c:pt>
                <c:pt idx="10">
                  <c:v>20.605</c:v>
                </c:pt>
                <c:pt idx="11">
                  <c:v>20.53333333333326</c:v>
                </c:pt>
                <c:pt idx="12">
                  <c:v>21.63500000000001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F26E-2D42-A4D5-304983C73AC3}"/>
            </c:ext>
          </c:extLst>
        </c:ser>
        <c:ser>
          <c:idx val="2"/>
          <c:order val="2"/>
          <c:tx>
            <c:strRef>
              <c:f>'Growth Rate'!$ER$1</c:f>
              <c:strCache>
                <c:ptCount val="1"/>
                <c:pt idx="0">
                  <c:v>W_MEAN_PTX</c:v>
                </c:pt>
              </c:strCache>
            </c:strRef>
          </c:tx>
          <c:spPr>
            <a:ln w="12700">
              <a:solidFill>
                <a:srgbClr val="008000"/>
              </a:solidFill>
            </a:ln>
            <a:effectLst/>
          </c:spPr>
          <c:marker>
            <c:symbol val="triangle"/>
            <c:size val="5"/>
            <c:spPr>
              <a:solidFill>
                <a:srgbClr val="008000"/>
              </a:solidFill>
              <a:ln w="12700">
                <a:solidFill>
                  <a:srgbClr val="008000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'Growth Rate'!$EV$2:$EV$16</c:f>
                <c:numCache>
                  <c:formatCode>General</c:formatCode>
                  <c:ptCount val="15"/>
                  <c:pt idx="0">
                    <c:v>1.170798872565225</c:v>
                  </c:pt>
                  <c:pt idx="1">
                    <c:v>1.253128086031112</c:v>
                  </c:pt>
                  <c:pt idx="2">
                    <c:v>1.41048573193776</c:v>
                  </c:pt>
                  <c:pt idx="3">
                    <c:v>1.407490674924704</c:v>
                  </c:pt>
                  <c:pt idx="4">
                    <c:v>1.465083615361253</c:v>
                  </c:pt>
                  <c:pt idx="5">
                    <c:v>1.382074527657608</c:v>
                  </c:pt>
                  <c:pt idx="6">
                    <c:v>1.316339621830172</c:v>
                  </c:pt>
                  <c:pt idx="7">
                    <c:v>1.119187205073396</c:v>
                  </c:pt>
                  <c:pt idx="8">
                    <c:v>0.97682137568749</c:v>
                  </c:pt>
                  <c:pt idx="9">
                    <c:v>1.023801738619348</c:v>
                  </c:pt>
                  <c:pt idx="10">
                    <c:v>2.637267525299624</c:v>
                  </c:pt>
                  <c:pt idx="11">
                    <c:v>1.024948779208014</c:v>
                  </c:pt>
                  <c:pt idx="12">
                    <c:v>0.852379023674327</c:v>
                  </c:pt>
                  <c:pt idx="13">
                    <c:v>0.0</c:v>
                  </c:pt>
                  <c:pt idx="14">
                    <c:v>0.0</c:v>
                  </c:pt>
                </c:numCache>
              </c:numRef>
            </c:plus>
            <c:minus>
              <c:numRef>
                <c:f>'Growth Rate'!$EV$2:$EV$16</c:f>
                <c:numCache>
                  <c:formatCode>General</c:formatCode>
                  <c:ptCount val="15"/>
                  <c:pt idx="0">
                    <c:v>1.170798872565225</c:v>
                  </c:pt>
                  <c:pt idx="1">
                    <c:v>1.253128086031112</c:v>
                  </c:pt>
                  <c:pt idx="2">
                    <c:v>1.41048573193776</c:v>
                  </c:pt>
                  <c:pt idx="3">
                    <c:v>1.407490674924704</c:v>
                  </c:pt>
                  <c:pt idx="4">
                    <c:v>1.465083615361253</c:v>
                  </c:pt>
                  <c:pt idx="5">
                    <c:v>1.382074527657608</c:v>
                  </c:pt>
                  <c:pt idx="6">
                    <c:v>1.316339621830172</c:v>
                  </c:pt>
                  <c:pt idx="7">
                    <c:v>1.119187205073396</c:v>
                  </c:pt>
                  <c:pt idx="8">
                    <c:v>0.97682137568749</c:v>
                  </c:pt>
                  <c:pt idx="9">
                    <c:v>1.023801738619348</c:v>
                  </c:pt>
                  <c:pt idx="10">
                    <c:v>2.637267525299624</c:v>
                  </c:pt>
                  <c:pt idx="11">
                    <c:v>1.024948779208014</c:v>
                  </c:pt>
                  <c:pt idx="12">
                    <c:v>0.852379023674327</c:v>
                  </c:pt>
                  <c:pt idx="13">
                    <c:v>0.0</c:v>
                  </c:pt>
                  <c:pt idx="14">
                    <c:v>0.0</c:v>
                  </c:pt>
                </c:numCache>
              </c:numRef>
            </c:minus>
            <c:spPr>
              <a:ln w="12700">
                <a:solidFill>
                  <a:srgbClr val="008000"/>
                </a:solidFill>
              </a:ln>
              <a:effectLst/>
            </c:spPr>
          </c:errBars>
          <c:xVal>
            <c:numRef>
              <c:f>'Growth Rate'!$GD$2:$GD$16</c:f>
              <c:numCache>
                <c:formatCode>General</c:formatCode>
                <c:ptCount val="15"/>
                <c:pt idx="0">
                  <c:v>0.0</c:v>
                </c:pt>
                <c:pt idx="1">
                  <c:v>1.0</c:v>
                </c:pt>
                <c:pt idx="2">
                  <c:v>2.0</c:v>
                </c:pt>
                <c:pt idx="3">
                  <c:v>3.0</c:v>
                </c:pt>
                <c:pt idx="4">
                  <c:v>4.0</c:v>
                </c:pt>
                <c:pt idx="5">
                  <c:v>5.0</c:v>
                </c:pt>
                <c:pt idx="6">
                  <c:v>6.0</c:v>
                </c:pt>
                <c:pt idx="7">
                  <c:v>7.0</c:v>
                </c:pt>
                <c:pt idx="8">
                  <c:v>8.0</c:v>
                </c:pt>
                <c:pt idx="9">
                  <c:v>9.0</c:v>
                </c:pt>
                <c:pt idx="10">
                  <c:v>10.0</c:v>
                </c:pt>
                <c:pt idx="11">
                  <c:v>11.0</c:v>
                </c:pt>
                <c:pt idx="12">
                  <c:v>12.0</c:v>
                </c:pt>
                <c:pt idx="13">
                  <c:v>13.0</c:v>
                </c:pt>
                <c:pt idx="14">
                  <c:v>14.0</c:v>
                </c:pt>
              </c:numCache>
            </c:numRef>
          </c:xVal>
          <c:yVal>
            <c:numRef>
              <c:f>'Growth Rate'!$ER$2:$ER$14</c:f>
              <c:numCache>
                <c:formatCode>0.0</c:formatCode>
                <c:ptCount val="13"/>
                <c:pt idx="0">
                  <c:v>22.68</c:v>
                </c:pt>
                <c:pt idx="1">
                  <c:v>22.26</c:v>
                </c:pt>
                <c:pt idx="2">
                  <c:v>22.294</c:v>
                </c:pt>
                <c:pt idx="3">
                  <c:v>22.732</c:v>
                </c:pt>
                <c:pt idx="4">
                  <c:v>22.80399999999999</c:v>
                </c:pt>
                <c:pt idx="5">
                  <c:v>23.066</c:v>
                </c:pt>
                <c:pt idx="6">
                  <c:v>23.316</c:v>
                </c:pt>
                <c:pt idx="7">
                  <c:v>23.868</c:v>
                </c:pt>
                <c:pt idx="8">
                  <c:v>24.296</c:v>
                </c:pt>
                <c:pt idx="9">
                  <c:v>24.0</c:v>
                </c:pt>
                <c:pt idx="10">
                  <c:v>24.202</c:v>
                </c:pt>
                <c:pt idx="11">
                  <c:v>25.312</c:v>
                </c:pt>
                <c:pt idx="12">
                  <c:v>25.636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F26E-2D42-A4D5-304983C73AC3}"/>
            </c:ext>
          </c:extLst>
        </c:ser>
        <c:ser>
          <c:idx val="3"/>
          <c:order val="3"/>
          <c:tx>
            <c:strRef>
              <c:f>'Growth Rate'!$ES$1</c:f>
              <c:strCache>
                <c:ptCount val="1"/>
                <c:pt idx="0">
                  <c:v>W_MEAN_COMB</c:v>
                </c:pt>
              </c:strCache>
            </c:strRef>
          </c:tx>
          <c:spPr>
            <a:ln w="12700">
              <a:solidFill>
                <a:srgbClr val="FF0000"/>
              </a:solidFill>
            </a:ln>
            <a:effectLst/>
          </c:spPr>
          <c:marker>
            <c:symbol val="x"/>
            <c:size val="9"/>
            <c:spPr>
              <a:noFill/>
              <a:ln w="12700">
                <a:solidFill>
                  <a:srgbClr val="FF0000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'Growth Rate'!$EW$2:$EW$16</c:f>
                <c:numCache>
                  <c:formatCode>General</c:formatCode>
                  <c:ptCount val="15"/>
                  <c:pt idx="0">
                    <c:v>1.462696140693616</c:v>
                  </c:pt>
                  <c:pt idx="1">
                    <c:v>1.304404078497151</c:v>
                  </c:pt>
                  <c:pt idx="2">
                    <c:v>1.325152821375707</c:v>
                  </c:pt>
                  <c:pt idx="3">
                    <c:v>2.15074870684606</c:v>
                  </c:pt>
                  <c:pt idx="4">
                    <c:v>2.205463670070309</c:v>
                  </c:pt>
                  <c:pt idx="5">
                    <c:v>2.293780721865103</c:v>
                  </c:pt>
                  <c:pt idx="6">
                    <c:v>2.603810669000308</c:v>
                  </c:pt>
                  <c:pt idx="7">
                    <c:v>2.6125045454506</c:v>
                  </c:pt>
                  <c:pt idx="8">
                    <c:v>2.596125959964191</c:v>
                  </c:pt>
                  <c:pt idx="9">
                    <c:v>2.967397849968902</c:v>
                  </c:pt>
                  <c:pt idx="10">
                    <c:v>3.02703320100723</c:v>
                  </c:pt>
                  <c:pt idx="11">
                    <c:v>2.596137515618146</c:v>
                  </c:pt>
                  <c:pt idx="12">
                    <c:v>2.775658480433087</c:v>
                  </c:pt>
                  <c:pt idx="13">
                    <c:v>0.0</c:v>
                  </c:pt>
                  <c:pt idx="14">
                    <c:v>0.0</c:v>
                  </c:pt>
                </c:numCache>
              </c:numRef>
            </c:plus>
            <c:minus>
              <c:numRef>
                <c:f>'Growth Rate'!$EW$2:$EW$16</c:f>
                <c:numCache>
                  <c:formatCode>General</c:formatCode>
                  <c:ptCount val="15"/>
                  <c:pt idx="0">
                    <c:v>1.462696140693616</c:v>
                  </c:pt>
                  <c:pt idx="1">
                    <c:v>1.304404078497151</c:v>
                  </c:pt>
                  <c:pt idx="2">
                    <c:v>1.325152821375707</c:v>
                  </c:pt>
                  <c:pt idx="3">
                    <c:v>2.15074870684606</c:v>
                  </c:pt>
                  <c:pt idx="4">
                    <c:v>2.205463670070309</c:v>
                  </c:pt>
                  <c:pt idx="5">
                    <c:v>2.293780721865103</c:v>
                  </c:pt>
                  <c:pt idx="6">
                    <c:v>2.603810669000308</c:v>
                  </c:pt>
                  <c:pt idx="7">
                    <c:v>2.6125045454506</c:v>
                  </c:pt>
                  <c:pt idx="8">
                    <c:v>2.596125959964191</c:v>
                  </c:pt>
                  <c:pt idx="9">
                    <c:v>2.967397849968902</c:v>
                  </c:pt>
                  <c:pt idx="10">
                    <c:v>3.02703320100723</c:v>
                  </c:pt>
                  <c:pt idx="11">
                    <c:v>2.596137515618146</c:v>
                  </c:pt>
                  <c:pt idx="12">
                    <c:v>2.775658480433087</c:v>
                  </c:pt>
                  <c:pt idx="13">
                    <c:v>0.0</c:v>
                  </c:pt>
                  <c:pt idx="14">
                    <c:v>0.0</c:v>
                  </c:pt>
                </c:numCache>
              </c:numRef>
            </c:minus>
            <c:spPr>
              <a:ln w="12700">
                <a:solidFill>
                  <a:srgbClr val="FF0000"/>
                </a:solidFill>
              </a:ln>
              <a:effectLst/>
            </c:spPr>
          </c:errBars>
          <c:xVal>
            <c:numRef>
              <c:f>'Growth Rate'!$GD$2:$GD$16</c:f>
              <c:numCache>
                <c:formatCode>General</c:formatCode>
                <c:ptCount val="15"/>
                <c:pt idx="0">
                  <c:v>0.0</c:v>
                </c:pt>
                <c:pt idx="1">
                  <c:v>1.0</c:v>
                </c:pt>
                <c:pt idx="2">
                  <c:v>2.0</c:v>
                </c:pt>
                <c:pt idx="3">
                  <c:v>3.0</c:v>
                </c:pt>
                <c:pt idx="4">
                  <c:v>4.0</c:v>
                </c:pt>
                <c:pt idx="5">
                  <c:v>5.0</c:v>
                </c:pt>
                <c:pt idx="6">
                  <c:v>6.0</c:v>
                </c:pt>
                <c:pt idx="7">
                  <c:v>7.0</c:v>
                </c:pt>
                <c:pt idx="8">
                  <c:v>8.0</c:v>
                </c:pt>
                <c:pt idx="9">
                  <c:v>9.0</c:v>
                </c:pt>
                <c:pt idx="10">
                  <c:v>10.0</c:v>
                </c:pt>
                <c:pt idx="11">
                  <c:v>11.0</c:v>
                </c:pt>
                <c:pt idx="12">
                  <c:v>12.0</c:v>
                </c:pt>
                <c:pt idx="13">
                  <c:v>13.0</c:v>
                </c:pt>
                <c:pt idx="14">
                  <c:v>14.0</c:v>
                </c:pt>
              </c:numCache>
            </c:numRef>
          </c:xVal>
          <c:yVal>
            <c:numRef>
              <c:f>'Growth Rate'!$ES$2:$ES$14</c:f>
              <c:numCache>
                <c:formatCode>0.0</c:formatCode>
                <c:ptCount val="13"/>
                <c:pt idx="0">
                  <c:v>23.70499999999999</c:v>
                </c:pt>
                <c:pt idx="1">
                  <c:v>22.38333333333327</c:v>
                </c:pt>
                <c:pt idx="2">
                  <c:v>22.97666666666667</c:v>
                </c:pt>
                <c:pt idx="3">
                  <c:v>22.25666666666666</c:v>
                </c:pt>
                <c:pt idx="4">
                  <c:v>22.275</c:v>
                </c:pt>
                <c:pt idx="5">
                  <c:v>21.87</c:v>
                </c:pt>
                <c:pt idx="6">
                  <c:v>22.775</c:v>
                </c:pt>
                <c:pt idx="7">
                  <c:v>22.335</c:v>
                </c:pt>
                <c:pt idx="8">
                  <c:v>22.62666666666667</c:v>
                </c:pt>
                <c:pt idx="9">
                  <c:v>22.07833333333326</c:v>
                </c:pt>
                <c:pt idx="10">
                  <c:v>22.97833333333327</c:v>
                </c:pt>
                <c:pt idx="11">
                  <c:v>22.49</c:v>
                </c:pt>
                <c:pt idx="12">
                  <c:v>23.26166666666667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F26E-2D42-A4D5-304983C73A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24303560"/>
        <c:axId val="-2124307032"/>
      </c:scatterChart>
      <c:valAx>
        <c:axId val="-2124303560"/>
        <c:scaling>
          <c:orientation val="minMax"/>
          <c:max val="12.0"/>
          <c:min val="0.0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noFill/>
          <a:ln w="12700">
            <a:solidFill>
              <a:schemeClr val="tx1"/>
            </a:solidFill>
          </a:ln>
        </c:spPr>
        <c:txPr>
          <a:bodyPr/>
          <a:lstStyle/>
          <a:p>
            <a:pPr>
              <a:defRPr lang="ja-JP"/>
            </a:pPr>
            <a:endParaRPr lang="en-US"/>
          </a:p>
        </c:txPr>
        <c:crossAx val="-2124307032"/>
        <c:crosses val="autoZero"/>
        <c:crossBetween val="midCat"/>
        <c:majorUnit val="2.0"/>
      </c:valAx>
      <c:valAx>
        <c:axId val="-2124307032"/>
        <c:scaling>
          <c:orientation val="minMax"/>
          <c:max val="30.0"/>
          <c:min val="0.0"/>
        </c:scaling>
        <c:delete val="0"/>
        <c:axPos val="l"/>
        <c:numFmt formatCode="General" sourceLinked="0"/>
        <c:majorTickMark val="cross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/>
          <a:lstStyle/>
          <a:p>
            <a:pPr>
              <a:defRPr lang="ja-JP"/>
            </a:pPr>
            <a:endParaRPr lang="en-US"/>
          </a:p>
        </c:txPr>
        <c:crossAx val="-212430356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5055C0-920A-4641-8BDA-41D1434D0D07}" type="datetimeFigureOut">
              <a:rPr lang="en-US" smtClean="0"/>
              <a:t>6/21/20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36C7B5-F948-5446-A0C7-D3BF73111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278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10C4A39-3A01-454B-B872-0CA6706D61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8FC4F92C-2267-CD43-B6E6-7AFF546D59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4F4F49F-D63E-384C-A7BA-DCF3BEA74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8A734-6DE1-D942-87B7-CA7181354FCA}" type="datetimeFigureOut">
              <a:rPr lang="en-US" smtClean="0"/>
              <a:t>6/21/20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9D4756F-F6F2-AF4E-8FA0-8F7188CAB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74710D4-6E61-1E4F-96F4-AC9D45DC5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AA651-5E34-D14A-9A20-40CEC76EE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256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867FE55-22CB-E541-A2D0-9CDABE4A3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1586C48-E284-8944-A8F0-41034E3C4F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96AA55F-E1BC-0E41-8916-26C9BF53B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8A734-6DE1-D942-87B7-CA7181354FCA}" type="datetimeFigureOut">
              <a:rPr lang="en-US" smtClean="0"/>
              <a:t>6/21/20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BEA9F92-1D19-5745-B27F-EC38E184D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3DB612E-3F84-A240-A0BC-A481025F2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AA651-5E34-D14A-9A20-40CEC76EE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175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9CBC792-E6E7-8141-8E0E-45EFAAD97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2C71D4A5-12F4-3245-9433-45691D9B04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B0E2DE2-9A88-8148-B9DD-81344748D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8A734-6DE1-D942-87B7-CA7181354FCA}" type="datetimeFigureOut">
              <a:rPr lang="en-US" smtClean="0"/>
              <a:t>6/21/20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B2D16B5-D70E-E34B-8EBC-8F540672B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FF5D3A6-5290-5F47-B2B0-4517E149A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AA651-5E34-D14A-9A20-40CEC76EE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754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0FD287B-FE51-1A43-92C2-B252F459F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70F3F9C-CF05-DF43-BAE1-68118B07B2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B0FE26FB-06DB-5943-9D2E-8B49DF783F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8CFE93E5-076B-CD48-99A0-53319A272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8A734-6DE1-D942-87B7-CA7181354FCA}" type="datetimeFigureOut">
              <a:rPr lang="en-US" smtClean="0"/>
              <a:t>6/21/20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7E0B015-3CD5-0846-A6A3-07DA598AA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5C741079-C473-504D-A5BA-747339C89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AA651-5E34-D14A-9A20-40CEC76EE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880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03EC32D-AC6E-544D-9BAB-8D1C2CF31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1637059-CB6A-FC4F-BB53-98CB96932F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9EEFB5E5-2B47-5840-99BA-8D5C5AC9A4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5AC3FC82-A57E-E540-BBFC-1122120F4A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45CB40DC-F246-7942-91FE-0CBF5F9609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B3EB5C1E-438F-B34C-A50E-CF17F4833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8A734-6DE1-D942-87B7-CA7181354FCA}" type="datetimeFigureOut">
              <a:rPr lang="en-US" smtClean="0"/>
              <a:t>6/21/20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BF051C3B-D588-9644-B494-9E08BB771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25301C5D-6204-1E42-986C-396156ED5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AA651-5E34-D14A-9A20-40CEC76EE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330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6A3417A-824F-BF45-B806-C76F797A8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92CA003A-E2B7-9544-8CD7-F4ED6A719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8A734-6DE1-D942-87B7-CA7181354FCA}" type="datetimeFigureOut">
              <a:rPr lang="en-US" smtClean="0"/>
              <a:t>6/21/20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9D57A688-F093-154A-83EC-9FBF17489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CFB918FB-5F33-5541-83C1-8ED4ADF6C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AA651-5E34-D14A-9A20-40CEC76EE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547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FE7C9F2E-AB1E-B746-8222-2CBED4FE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8A734-6DE1-D942-87B7-CA7181354FCA}" type="datetimeFigureOut">
              <a:rPr lang="en-US" smtClean="0"/>
              <a:t>6/21/20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9F6EEA99-4A85-3041-883A-44946ED0F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9E912A2B-2F91-9B43-AC2F-A9B2C4C83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AA651-5E34-D14A-9A20-40CEC76EE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20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B445067-B0D6-3948-9AE6-113C80AD7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94A91D9-CACB-FC48-857C-61E4B417F2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F932EA71-BFBF-3643-A9B0-6ADC861441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6DAA110C-5057-D740-A57D-E858632FE8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8A734-6DE1-D942-87B7-CA7181354FCA}" type="datetimeFigureOut">
              <a:rPr lang="en-US" smtClean="0"/>
              <a:t>6/21/20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057F3DC3-81B0-AF45-91CB-41113A849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976EFEAC-F845-8A47-8F9F-28435777F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AA651-5E34-D14A-9A20-40CEC76EE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494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66DFEF0-43AF-9D46-BD06-C1D71779D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66ADA0A8-97E7-9142-9808-5FC267E90D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B3312390-9773-A744-A0D1-CA89BA6C2F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A02C03E8-2128-DF42-96B1-A7124C241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8A734-6DE1-D942-87B7-CA7181354FCA}" type="datetimeFigureOut">
              <a:rPr lang="en-US" smtClean="0"/>
              <a:t>6/21/20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66526921-37C1-A344-A4C5-FEA6CBB6A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59068BD8-0593-7D4E-80E5-266F1BAA3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AA651-5E34-D14A-9A20-40CEC76EE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446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B8452F0-47FD-8E41-B5ED-71BEC7922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92160B7A-A4A3-914D-9207-4A68CD3DDC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B6BC56C-884F-A946-9B77-3BDBB4D74F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8A734-6DE1-D942-87B7-CA7181354FCA}" type="datetimeFigureOut">
              <a:rPr lang="en-US" smtClean="0"/>
              <a:t>6/21/20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7559184-ADAE-1F41-8E20-AA00B83D2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F7F70A1-FD69-1444-A400-DA1CE2A82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AA651-5E34-D14A-9A20-40CEC76EE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565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D38DC8AB-C75F-594A-A0EE-09D51DEE10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7544715F-7A8F-9745-94B0-806898069C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785D044-2552-7344-8031-68A6CFA66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8A734-6DE1-D942-87B7-CA7181354FCA}" type="datetimeFigureOut">
              <a:rPr lang="en-US" smtClean="0"/>
              <a:t>6/21/20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8DB195F-8B12-AF45-9393-F7A51DBBB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543125A-A5EB-7846-BB7D-293AAD2EE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AA651-5E34-D14A-9A20-40CEC76EE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540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68F19A4B-6380-284C-9B34-39DBAAF41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D4C81061-A534-AA4E-BBCF-D72F2FE2A0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02469A1-92AE-F347-8E81-BA0082F03D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38A734-6DE1-D942-87B7-CA7181354FCA}" type="datetimeFigureOut">
              <a:rPr lang="en-US" smtClean="0"/>
              <a:t>6/21/20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A824D26-B44A-7F4A-B66D-23654AD9FB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0A92A41-1CBA-D348-8F84-BD6D5DB752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0AA651-5E34-D14A-9A20-40CEC76EE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4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chart" Target="../charts/chart1.xml"/><Relationship Id="rId7" Type="http://schemas.openxmlformats.org/officeDocument/2006/relationships/chart" Target="../charts/chart2.xml"/><Relationship Id="rId8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4" Type="http://schemas.openxmlformats.org/officeDocument/2006/relationships/image" Target="../media/image16.emf"/><Relationship Id="rId5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emf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5.png"/><Relationship Id="rId20" Type="http://schemas.openxmlformats.org/officeDocument/2006/relationships/image" Target="../media/image36.png"/><Relationship Id="rId21" Type="http://schemas.openxmlformats.org/officeDocument/2006/relationships/image" Target="../media/image37.png"/><Relationship Id="rId10" Type="http://schemas.openxmlformats.org/officeDocument/2006/relationships/image" Target="../media/image26.png"/><Relationship Id="rId11" Type="http://schemas.openxmlformats.org/officeDocument/2006/relationships/image" Target="../media/image27.png"/><Relationship Id="rId12" Type="http://schemas.openxmlformats.org/officeDocument/2006/relationships/image" Target="../media/image28.png"/><Relationship Id="rId13" Type="http://schemas.openxmlformats.org/officeDocument/2006/relationships/image" Target="../media/image29.png"/><Relationship Id="rId14" Type="http://schemas.openxmlformats.org/officeDocument/2006/relationships/image" Target="../media/image30.png"/><Relationship Id="rId15" Type="http://schemas.openxmlformats.org/officeDocument/2006/relationships/image" Target="../media/image31.png"/><Relationship Id="rId16" Type="http://schemas.openxmlformats.org/officeDocument/2006/relationships/image" Target="../media/image32.png"/><Relationship Id="rId17" Type="http://schemas.openxmlformats.org/officeDocument/2006/relationships/image" Target="../media/image33.png"/><Relationship Id="rId18" Type="http://schemas.openxmlformats.org/officeDocument/2006/relationships/image" Target="../media/image34.png"/><Relationship Id="rId19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7" Type="http://schemas.openxmlformats.org/officeDocument/2006/relationships/image" Target="../media/image23.png"/><Relationship Id="rId8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6" Type="http://schemas.openxmlformats.org/officeDocument/2006/relationships/image" Target="../media/image42.png"/><Relationship Id="rId7" Type="http://schemas.openxmlformats.org/officeDocument/2006/relationships/image" Target="../media/image43.png"/><Relationship Id="rId8" Type="http://schemas.openxmlformats.org/officeDocument/2006/relationships/image" Target="../media/image44.png"/><Relationship Id="rId9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4" Type="http://schemas.openxmlformats.org/officeDocument/2006/relationships/chart" Target="../charts/chart4.xml"/><Relationship Id="rId5" Type="http://schemas.openxmlformats.org/officeDocument/2006/relationships/chart" Target="../charts/chart5.xml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BC2C265B-ACAF-F745-8BF8-7858FE33A1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122"/>
          <a:stretch>
            <a:fillRect/>
          </a:stretch>
        </p:blipFill>
        <p:spPr>
          <a:xfrm>
            <a:off x="-176357" y="2167128"/>
            <a:ext cx="5883232" cy="247503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1F2FAA0F-8524-354A-B4E0-00DD0EA51D49}"/>
              </a:ext>
            </a:extLst>
          </p:cNvPr>
          <p:cNvSpPr txBox="1"/>
          <p:nvPr/>
        </p:nvSpPr>
        <p:spPr>
          <a:xfrm>
            <a:off x="552180" y="998010"/>
            <a:ext cx="82160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charset="0"/>
                <a:ea typeface="Arial" charset="0"/>
                <a:cs typeface="Arial" charset="0"/>
              </a:rPr>
              <a:t>Expression of 108600 target kinase in breast cancer and normal cell lines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. </a:t>
            </a: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0" y="0"/>
            <a:ext cx="2660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latin typeface="Arial" charset="0"/>
                <a:ea typeface="Arial" charset="0"/>
                <a:cs typeface="Arial" charset="0"/>
              </a:rPr>
              <a:t>Supplemental Figure 1</a:t>
            </a:r>
            <a:endParaRPr kumimoji="1" lang="ja-JP" altLang="en-US">
              <a:latin typeface="Arial"/>
              <a:cs typeface="Arial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0D668180-CC4D-3A49-A437-0468FE39C389}"/>
              </a:ext>
            </a:extLst>
          </p:cNvPr>
          <p:cNvSpPr txBox="1"/>
          <p:nvPr/>
        </p:nvSpPr>
        <p:spPr>
          <a:xfrm>
            <a:off x="6374854" y="2393305"/>
            <a:ext cx="5378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BT-20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3F8B7418-7517-4D4D-BD01-2B3B99799F10}"/>
              </a:ext>
            </a:extLst>
          </p:cNvPr>
          <p:cNvSpPr txBox="1"/>
          <p:nvPr/>
        </p:nvSpPr>
        <p:spPr>
          <a:xfrm>
            <a:off x="6933799" y="2393305"/>
            <a:ext cx="616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BT-549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B5CD6CDB-A317-5B45-BB43-0805F84198F6}"/>
              </a:ext>
            </a:extLst>
          </p:cNvPr>
          <p:cNvSpPr txBox="1"/>
          <p:nvPr/>
        </p:nvSpPr>
        <p:spPr>
          <a:xfrm>
            <a:off x="10369327" y="2393304"/>
            <a:ext cx="4203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231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989C1D98-53FD-5B4F-92AB-54D734BFDE6C}"/>
              </a:ext>
            </a:extLst>
          </p:cNvPr>
          <p:cNvSpPr txBox="1"/>
          <p:nvPr/>
        </p:nvSpPr>
        <p:spPr>
          <a:xfrm>
            <a:off x="7466441" y="2393305"/>
            <a:ext cx="6319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Hs578t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04A5561F-3123-8247-8DEC-8C009ADA531A}"/>
              </a:ext>
            </a:extLst>
          </p:cNvPr>
          <p:cNvSpPr txBox="1"/>
          <p:nvPr/>
        </p:nvSpPr>
        <p:spPr>
          <a:xfrm>
            <a:off x="8824164" y="2121661"/>
            <a:ext cx="9252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MDA-MB-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D8AFA623-2966-6848-B8AE-28E5540073F5}"/>
              </a:ext>
            </a:extLst>
          </p:cNvPr>
          <p:cNvSpPr txBox="1"/>
          <p:nvPr/>
        </p:nvSpPr>
        <p:spPr>
          <a:xfrm>
            <a:off x="9846030" y="2393303"/>
            <a:ext cx="4203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157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54A985F4-B72D-0143-8388-374D57B89917}"/>
              </a:ext>
            </a:extLst>
          </p:cNvPr>
          <p:cNvSpPr txBox="1"/>
          <p:nvPr/>
        </p:nvSpPr>
        <p:spPr>
          <a:xfrm>
            <a:off x="8108677" y="2393305"/>
            <a:ext cx="4203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468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AC23CE53-E758-CB47-9342-03C8EF3202B3}"/>
              </a:ext>
            </a:extLst>
          </p:cNvPr>
          <p:cNvSpPr txBox="1"/>
          <p:nvPr/>
        </p:nvSpPr>
        <p:spPr>
          <a:xfrm>
            <a:off x="8687111" y="2393301"/>
            <a:ext cx="4203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453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3E85EE07-D506-5C48-9FC4-86D2D1D57AE1}"/>
              </a:ext>
            </a:extLst>
          </p:cNvPr>
          <p:cNvSpPr txBox="1"/>
          <p:nvPr/>
        </p:nvSpPr>
        <p:spPr>
          <a:xfrm>
            <a:off x="9230020" y="2393302"/>
            <a:ext cx="4203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436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="" xmlns:a16="http://schemas.microsoft.com/office/drawing/2014/main" id="{970E2B52-F854-0641-88AF-3D7121892C92}"/>
              </a:ext>
            </a:extLst>
          </p:cNvPr>
          <p:cNvCxnSpPr>
            <a:cxnSpLocks/>
          </p:cNvCxnSpPr>
          <p:nvPr/>
        </p:nvCxnSpPr>
        <p:spPr>
          <a:xfrm>
            <a:off x="8245730" y="2393305"/>
            <a:ext cx="232420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Picture 38">
            <a:extLst>
              <a:ext uri="{FF2B5EF4-FFF2-40B4-BE49-F238E27FC236}">
                <a16:creationId xmlns="" xmlns:a16="http://schemas.microsoft.com/office/drawing/2014/main" id="{6A16D3C0-9DFC-5D45-B74F-2B6D4DDDB134}"/>
              </a:ext>
            </a:extLst>
          </p:cNvPr>
          <p:cNvPicPr>
            <a:picLocks/>
          </p:cNvPicPr>
          <p:nvPr/>
        </p:nvPicPr>
        <p:blipFill rotWithShape="1">
          <a:blip r:embed="rId3"/>
          <a:srcRect r="13793" b="479"/>
          <a:stretch/>
        </p:blipFill>
        <p:spPr>
          <a:xfrm>
            <a:off x="6325923" y="3355743"/>
            <a:ext cx="4599432" cy="60061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40" name="Rectangle 39">
            <a:extLst>
              <a:ext uri="{FF2B5EF4-FFF2-40B4-BE49-F238E27FC236}">
                <a16:creationId xmlns="" xmlns:a16="http://schemas.microsoft.com/office/drawing/2014/main" id="{0AB47B6C-FE83-0B47-BFB4-C1D3E5236197}"/>
              </a:ext>
            </a:extLst>
          </p:cNvPr>
          <p:cNvSpPr/>
          <p:nvPr/>
        </p:nvSpPr>
        <p:spPr>
          <a:xfrm>
            <a:off x="10913726" y="3499427"/>
            <a:ext cx="52770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/>
              <a:t>CK2</a:t>
            </a:r>
            <a:r>
              <a:rPr lang="en-US" sz="1200" b="1" dirty="0">
                <a:latin typeface="Symbol" pitchFamily="2" charset="2"/>
              </a:rPr>
              <a:t>a</a:t>
            </a:r>
            <a:endParaRPr lang="en-US" sz="1200" dirty="0"/>
          </a:p>
        </p:txBody>
      </p:sp>
      <p:pic>
        <p:nvPicPr>
          <p:cNvPr id="41" name="Picture 40">
            <a:extLst>
              <a:ext uri="{FF2B5EF4-FFF2-40B4-BE49-F238E27FC236}">
                <a16:creationId xmlns="" xmlns:a16="http://schemas.microsoft.com/office/drawing/2014/main" id="{5C93C442-A0BA-DD4C-8002-7C46D8579662}"/>
              </a:ext>
            </a:extLst>
          </p:cNvPr>
          <p:cNvPicPr>
            <a:picLocks/>
          </p:cNvPicPr>
          <p:nvPr/>
        </p:nvPicPr>
        <p:blipFill rotWithShape="1">
          <a:blip r:embed="rId4"/>
          <a:srcRect t="1" r="13999" b="478"/>
          <a:stretch/>
        </p:blipFill>
        <p:spPr>
          <a:xfrm>
            <a:off x="6314294" y="4041543"/>
            <a:ext cx="4599432" cy="60061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42" name="TextBox 41">
            <a:extLst>
              <a:ext uri="{FF2B5EF4-FFF2-40B4-BE49-F238E27FC236}">
                <a16:creationId xmlns="" xmlns:a16="http://schemas.microsoft.com/office/drawing/2014/main" id="{DCEC874C-948C-204D-AD69-E306EC180495}"/>
              </a:ext>
            </a:extLst>
          </p:cNvPr>
          <p:cNvSpPr txBox="1"/>
          <p:nvPr/>
        </p:nvSpPr>
        <p:spPr>
          <a:xfrm>
            <a:off x="10913726" y="4137450"/>
            <a:ext cx="6527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GAPDH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="" xmlns:a16="http://schemas.microsoft.com/office/drawing/2014/main" id="{F049837E-1163-3A41-9B27-E6933DFF9C53}"/>
              </a:ext>
            </a:extLst>
          </p:cNvPr>
          <p:cNvSpPr txBox="1"/>
          <p:nvPr/>
        </p:nvSpPr>
        <p:spPr>
          <a:xfrm>
            <a:off x="10913726" y="2897652"/>
            <a:ext cx="4892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TNIK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="" xmlns:a16="http://schemas.microsoft.com/office/drawing/2014/main" id="{3EB58927-4AF0-3841-965B-4BA74A48A165}"/>
              </a:ext>
            </a:extLst>
          </p:cNvPr>
          <p:cNvPicPr>
            <a:picLocks/>
          </p:cNvPicPr>
          <p:nvPr/>
        </p:nvPicPr>
        <p:blipFill rotWithShape="1">
          <a:blip r:embed="rId5"/>
          <a:srcRect l="1" t="1" r="11686" b="286"/>
          <a:stretch/>
        </p:blipFill>
        <p:spPr>
          <a:xfrm>
            <a:off x="6325923" y="2668783"/>
            <a:ext cx="4595604" cy="60177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5389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9108" y="4156298"/>
            <a:ext cx="2743200" cy="708660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9108" y="1869384"/>
            <a:ext cx="2743200" cy="708660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9108" y="3399001"/>
            <a:ext cx="2743200" cy="708660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9108" y="2636921"/>
            <a:ext cx="2743200" cy="708660"/>
          </a:xfrm>
          <a:prstGeom prst="rect">
            <a:avLst/>
          </a:prstGeom>
          <a:ln>
            <a:solidFill>
              <a:srgbClr val="000000"/>
            </a:solidFill>
          </a:ln>
        </p:spPr>
      </p:pic>
      <p:graphicFrame>
        <p:nvGraphicFramePr>
          <p:cNvPr id="4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0629141"/>
              </p:ext>
            </p:extLst>
          </p:nvPr>
        </p:nvGraphicFramePr>
        <p:xfrm>
          <a:off x="744763" y="1584238"/>
          <a:ext cx="1828800" cy="182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5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9138087"/>
              </p:ext>
            </p:extLst>
          </p:nvPr>
        </p:nvGraphicFramePr>
        <p:xfrm>
          <a:off x="4356672" y="1584238"/>
          <a:ext cx="1828800" cy="182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6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17238315"/>
              </p:ext>
            </p:extLst>
          </p:nvPr>
        </p:nvGraphicFramePr>
        <p:xfrm>
          <a:off x="2534795" y="1584238"/>
          <a:ext cx="1828800" cy="182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2" name="テキスト ボックス 55">
            <a:extLst>
              <a:ext uri="{FF2B5EF4-FFF2-40B4-BE49-F238E27FC236}">
                <a16:creationId xmlns="" xmlns:a16="http://schemas.microsoft.com/office/drawing/2014/main" id="{FDB284C7-B185-F54A-A4EA-181745B8506E}"/>
              </a:ext>
            </a:extLst>
          </p:cNvPr>
          <p:cNvSpPr txBox="1"/>
          <p:nvPr/>
        </p:nvSpPr>
        <p:spPr>
          <a:xfrm>
            <a:off x="1152315" y="3515364"/>
            <a:ext cx="14332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Arial"/>
                <a:cs typeface="Arial"/>
              </a:rPr>
              <a:t>Non-target </a:t>
            </a:r>
            <a:r>
              <a:rPr kumimoji="1" lang="en-US" altLang="ja-JP" sz="1200" dirty="0" err="1">
                <a:latin typeface="Arial"/>
                <a:cs typeface="Arial"/>
              </a:rPr>
              <a:t>siRNA</a:t>
            </a:r>
            <a:r>
              <a:rPr kumimoji="1" lang="en-US" altLang="ja-JP" sz="1200" dirty="0">
                <a:latin typeface="Arial"/>
                <a:cs typeface="Arial"/>
              </a:rPr>
              <a:t>;</a:t>
            </a:r>
            <a:endParaRPr kumimoji="1" lang="ja-JP" altLang="en-US" sz="1200" dirty="0">
              <a:latin typeface="Arial"/>
              <a:cs typeface="Arial"/>
            </a:endParaRPr>
          </a:p>
        </p:txBody>
      </p:sp>
      <p:sp>
        <p:nvSpPr>
          <p:cNvPr id="17" name="Oval 16"/>
          <p:cNvSpPr>
            <a:spLocks noChangeAspect="1"/>
          </p:cNvSpPr>
          <p:nvPr/>
        </p:nvSpPr>
        <p:spPr>
          <a:xfrm>
            <a:off x="2598295" y="3608143"/>
            <a:ext cx="91440" cy="9144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903458" y="3523058"/>
            <a:ext cx="9686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sz="1100" dirty="0">
                <a:latin typeface="Arial"/>
                <a:cs typeface="Arial"/>
              </a:rPr>
              <a:t>siCSNK2A1;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122658" y="3523058"/>
            <a:ext cx="8901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sz="1100" dirty="0">
                <a:latin typeface="Arial"/>
                <a:cs typeface="Arial"/>
              </a:rPr>
              <a:t>siDYRK1A;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278358" y="3523058"/>
            <a:ext cx="6470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sz="1100" dirty="0" err="1">
                <a:latin typeface="Arial"/>
                <a:cs typeface="Arial"/>
              </a:rPr>
              <a:t>siTNIK</a:t>
            </a:r>
            <a:r>
              <a:rPr kumimoji="1" lang="en-US" sz="1100" dirty="0">
                <a:latin typeface="Arial"/>
                <a:cs typeface="Arial"/>
              </a:rPr>
              <a:t>;</a:t>
            </a:r>
          </a:p>
        </p:txBody>
      </p:sp>
      <p:sp>
        <p:nvSpPr>
          <p:cNvPr id="21" name="Rectangle 20"/>
          <p:cNvSpPr>
            <a:spLocks noChangeAspect="1"/>
          </p:cNvSpPr>
          <p:nvPr/>
        </p:nvSpPr>
        <p:spPr>
          <a:xfrm>
            <a:off x="3875008" y="3608143"/>
            <a:ext cx="91440" cy="91440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22" name="Isosceles Triangle 21"/>
          <p:cNvSpPr>
            <a:spLocks noChangeAspect="1"/>
          </p:cNvSpPr>
          <p:nvPr/>
        </p:nvSpPr>
        <p:spPr>
          <a:xfrm>
            <a:off x="4992532" y="3608143"/>
            <a:ext cx="91440" cy="91440"/>
          </a:xfrm>
          <a:prstGeom prst="triangle">
            <a:avLst/>
          </a:prstGeom>
          <a:solidFill>
            <a:srgbClr val="000000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/>
          <p:cNvGrpSpPr>
            <a:grpSpLocks noChangeAspect="1"/>
          </p:cNvGrpSpPr>
          <p:nvPr/>
        </p:nvGrpSpPr>
        <p:grpSpPr>
          <a:xfrm>
            <a:off x="5894308" y="3608143"/>
            <a:ext cx="93756" cy="91440"/>
            <a:chOff x="10256520" y="4892338"/>
            <a:chExt cx="187960" cy="183317"/>
          </a:xfrm>
        </p:grpSpPr>
        <p:cxnSp>
          <p:nvCxnSpPr>
            <p:cNvPr id="26" name="Straight Connector 25"/>
            <p:cNvCxnSpPr/>
            <p:nvPr/>
          </p:nvCxnSpPr>
          <p:spPr>
            <a:xfrm>
              <a:off x="10256520" y="4892338"/>
              <a:ext cx="182880" cy="183317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H="1">
              <a:off x="10261600" y="4892556"/>
              <a:ext cx="182880" cy="18288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1" name="Straight Connector 30"/>
          <p:cNvCxnSpPr/>
          <p:nvPr/>
        </p:nvCxnSpPr>
        <p:spPr>
          <a:xfrm>
            <a:off x="2534795" y="3653863"/>
            <a:ext cx="228600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3803525" y="3653863"/>
            <a:ext cx="235915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4921517" y="3653863"/>
            <a:ext cx="235915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5838609" y="3653863"/>
            <a:ext cx="235915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996685" y="3311438"/>
            <a:ext cx="159592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sz="1100" dirty="0">
                <a:latin typeface="Arial"/>
                <a:cs typeface="Arial"/>
              </a:rPr>
              <a:t>Days after transfection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745475" y="3311438"/>
            <a:ext cx="159592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sz="1100" dirty="0">
                <a:latin typeface="Arial"/>
                <a:cs typeface="Arial"/>
              </a:rPr>
              <a:t>Days after transfection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638208" y="3311438"/>
            <a:ext cx="159592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sz="1100" dirty="0">
                <a:latin typeface="Arial"/>
                <a:cs typeface="Arial"/>
              </a:rPr>
              <a:t>Days after transfection</a:t>
            </a:r>
          </a:p>
        </p:txBody>
      </p:sp>
      <p:sp>
        <p:nvSpPr>
          <p:cNvPr id="40" name="TextBox 39"/>
          <p:cNvSpPr txBox="1"/>
          <p:nvPr/>
        </p:nvSpPr>
        <p:spPr>
          <a:xfrm rot="16200000">
            <a:off x="71664" y="2339344"/>
            <a:ext cx="107850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sz="1100" dirty="0">
                <a:latin typeface="Arial"/>
                <a:cs typeface="Arial"/>
              </a:rPr>
              <a:t>Ratio to Day 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028666" y="2573139"/>
            <a:ext cx="3044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sz="2400" dirty="0">
                <a:latin typeface="Arial"/>
                <a:cs typeface="Arial"/>
              </a:rPr>
              <a:t>*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614137" y="3894688"/>
            <a:ext cx="157450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sz="1100" dirty="0">
                <a:latin typeface="Arial"/>
                <a:cs typeface="Arial"/>
              </a:rPr>
              <a:t>p &lt; 0.01 (</a:t>
            </a:r>
            <a:r>
              <a:rPr kumimoji="1" lang="en-US" sz="1100" dirty="0" err="1">
                <a:latin typeface="Arial"/>
                <a:cs typeface="Arial"/>
              </a:rPr>
              <a:t>Tukey's</a:t>
            </a:r>
            <a:r>
              <a:rPr kumimoji="1" lang="en-US" sz="1100" dirty="0">
                <a:latin typeface="Arial"/>
                <a:cs typeface="Arial"/>
              </a:rPr>
              <a:t> test)</a:t>
            </a:r>
          </a:p>
        </p:txBody>
      </p:sp>
      <p:sp>
        <p:nvSpPr>
          <p:cNvPr id="44" name="テキスト ボックス 9"/>
          <p:cNvSpPr txBox="1"/>
          <p:nvPr/>
        </p:nvSpPr>
        <p:spPr>
          <a:xfrm>
            <a:off x="729055" y="1337644"/>
            <a:ext cx="351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latin typeface="Arial"/>
                <a:cs typeface="Arial"/>
              </a:rPr>
              <a:t>A</a:t>
            </a:r>
            <a:endParaRPr kumimoji="1" lang="ja-JP" altLang="en-US" b="1" dirty="0">
              <a:latin typeface="Arial"/>
              <a:cs typeface="Arial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025488" y="3649966"/>
            <a:ext cx="50598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/>
                <a:cs typeface="Arial"/>
              </a:rPr>
              <a:t>TNIK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838088" y="2838255"/>
            <a:ext cx="7617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/>
                <a:cs typeface="Arial"/>
              </a:rPr>
              <a:t>DYRK1A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993942" y="2073432"/>
            <a:ext cx="5501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/>
                <a:cs typeface="Arial"/>
              </a:rPr>
              <a:t>CK2</a:t>
            </a:r>
            <a:r>
              <a:rPr lang="en-US" sz="1100" dirty="0">
                <a:latin typeface="Symbol" charset="2"/>
                <a:ea typeface="Symbol" charset="2"/>
                <a:cs typeface="Symbol" charset="2"/>
              </a:rPr>
              <a:t>a</a:t>
            </a:r>
          </a:p>
        </p:txBody>
      </p:sp>
      <p:sp>
        <p:nvSpPr>
          <p:cNvPr id="50" name="TextBox 49"/>
          <p:cNvSpPr txBox="1"/>
          <p:nvPr/>
        </p:nvSpPr>
        <p:spPr>
          <a:xfrm rot="16200000">
            <a:off x="7530822" y="1287529"/>
            <a:ext cx="85113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/>
                <a:cs typeface="Arial"/>
              </a:rPr>
              <a:t>Non-target</a:t>
            </a:r>
          </a:p>
          <a:p>
            <a:pPr algn="ctr"/>
            <a:r>
              <a:rPr lang="en-US" sz="1100" dirty="0" err="1">
                <a:latin typeface="Arial"/>
                <a:cs typeface="Arial"/>
              </a:rPr>
              <a:t>siRNA</a:t>
            </a:r>
            <a:endParaRPr lang="en-US" sz="1100" dirty="0">
              <a:latin typeface="Arial"/>
              <a:cs typeface="Arial"/>
            </a:endParaRPr>
          </a:p>
        </p:txBody>
      </p:sp>
      <p:sp>
        <p:nvSpPr>
          <p:cNvPr id="51" name="TextBox 50"/>
          <p:cNvSpPr txBox="1"/>
          <p:nvPr/>
        </p:nvSpPr>
        <p:spPr>
          <a:xfrm rot="16200000">
            <a:off x="8143516" y="1323632"/>
            <a:ext cx="9294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/>
                <a:cs typeface="Arial"/>
              </a:rPr>
              <a:t>siCSNK2A1</a:t>
            </a:r>
          </a:p>
        </p:txBody>
      </p:sp>
      <p:sp>
        <p:nvSpPr>
          <p:cNvPr id="52" name="TextBox 51"/>
          <p:cNvSpPr txBox="1"/>
          <p:nvPr/>
        </p:nvSpPr>
        <p:spPr>
          <a:xfrm rot="16200000">
            <a:off x="8746235" y="1365567"/>
            <a:ext cx="86433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/>
                <a:cs typeface="Arial"/>
              </a:rPr>
              <a:t>siDYRK1A</a:t>
            </a:r>
          </a:p>
        </p:txBody>
      </p:sp>
      <p:sp>
        <p:nvSpPr>
          <p:cNvPr id="53" name="TextBox 52"/>
          <p:cNvSpPr txBox="1"/>
          <p:nvPr/>
        </p:nvSpPr>
        <p:spPr>
          <a:xfrm rot="16200000">
            <a:off x="9444637" y="1493807"/>
            <a:ext cx="6078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err="1">
                <a:latin typeface="Arial"/>
                <a:cs typeface="Arial"/>
              </a:rPr>
              <a:t>siTNIK</a:t>
            </a:r>
            <a:endParaRPr lang="en-US" sz="1100" dirty="0">
              <a:latin typeface="Arial"/>
              <a:cs typeface="Arial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939722" y="4359415"/>
            <a:ext cx="68631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/>
                <a:cs typeface="Arial"/>
              </a:rPr>
              <a:t>GAPDH</a:t>
            </a:r>
          </a:p>
        </p:txBody>
      </p:sp>
      <p:sp>
        <p:nvSpPr>
          <p:cNvPr id="56" name="Isosceles Triangle 55"/>
          <p:cNvSpPr/>
          <p:nvPr/>
        </p:nvSpPr>
        <p:spPr>
          <a:xfrm rot="5400000">
            <a:off x="7643890" y="3770628"/>
            <a:ext cx="91440" cy="91440"/>
          </a:xfrm>
          <a:prstGeom prst="triangl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Isosceles Triangle 56"/>
          <p:cNvSpPr/>
          <p:nvPr/>
        </p:nvSpPr>
        <p:spPr>
          <a:xfrm rot="5400000">
            <a:off x="8237742" y="3786719"/>
            <a:ext cx="91440" cy="91440"/>
          </a:xfrm>
          <a:prstGeom prst="triangl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Isosceles Triangle 57"/>
          <p:cNvSpPr/>
          <p:nvPr/>
        </p:nvSpPr>
        <p:spPr>
          <a:xfrm rot="5400000">
            <a:off x="8828292" y="3798239"/>
            <a:ext cx="91440" cy="91440"/>
          </a:xfrm>
          <a:prstGeom prst="triangl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Isosceles Triangle 58"/>
          <p:cNvSpPr/>
          <p:nvPr/>
        </p:nvSpPr>
        <p:spPr>
          <a:xfrm rot="5400000">
            <a:off x="9444242" y="3794339"/>
            <a:ext cx="91440" cy="91440"/>
          </a:xfrm>
          <a:prstGeom prst="triangl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Left Bracket 59"/>
          <p:cNvSpPr/>
          <p:nvPr/>
        </p:nvSpPr>
        <p:spPr>
          <a:xfrm>
            <a:off x="7651170" y="2787789"/>
            <a:ext cx="106705" cy="234950"/>
          </a:xfrm>
          <a:prstGeom prst="leftBracket">
            <a:avLst>
              <a:gd name="adj" fmla="val 0"/>
            </a:avLst>
          </a:prstGeom>
          <a:noFill/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テキスト ボックス 9"/>
          <p:cNvSpPr txBox="1"/>
          <p:nvPr/>
        </p:nvSpPr>
        <p:spPr>
          <a:xfrm>
            <a:off x="6879191" y="1337644"/>
            <a:ext cx="3513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latin typeface="Arial"/>
                <a:cs typeface="Arial"/>
              </a:rPr>
              <a:t>B</a:t>
            </a:r>
            <a:endParaRPr kumimoji="1" lang="ja-JP" altLang="en-US" b="1" dirty="0">
              <a:latin typeface="Arial"/>
              <a:cs typeface="Arial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79815" y="317984"/>
            <a:ext cx="26601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Arial" charset="0"/>
                <a:ea typeface="Arial" charset="0"/>
                <a:cs typeface="Arial" charset="0"/>
              </a:rPr>
              <a:t>Supplemental Figure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6431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">
            <a:extLst>
              <a:ext uri="{FF2B5EF4-FFF2-40B4-BE49-F238E27FC236}">
                <a16:creationId xmlns="" xmlns:a16="http://schemas.microsoft.com/office/drawing/2014/main" id="{20CA88E6-EAC3-F942-8345-B754BA0C9111}"/>
              </a:ext>
            </a:extLst>
          </p:cNvPr>
          <p:cNvGrpSpPr>
            <a:grpSpLocks/>
          </p:cNvGrpSpPr>
          <p:nvPr/>
        </p:nvGrpSpPr>
        <p:grpSpPr bwMode="auto">
          <a:xfrm>
            <a:off x="2443349" y="1696396"/>
            <a:ext cx="3987078" cy="3184619"/>
            <a:chOff x="2039861" y="192088"/>
            <a:chExt cx="3397327" cy="2674937"/>
          </a:xfrm>
        </p:grpSpPr>
        <p:pic>
          <p:nvPicPr>
            <p:cNvPr id="17" name="Picture 53">
              <a:extLst>
                <a:ext uri="{FF2B5EF4-FFF2-40B4-BE49-F238E27FC236}">
                  <a16:creationId xmlns="" xmlns:a16="http://schemas.microsoft.com/office/drawing/2014/main" id="{FB303DFC-8BD1-F74C-8C26-2289AFEC56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0" y="657225"/>
              <a:ext cx="1527175" cy="1109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TextBox 95">
              <a:extLst>
                <a:ext uri="{FF2B5EF4-FFF2-40B4-BE49-F238E27FC236}">
                  <a16:creationId xmlns="" xmlns:a16="http://schemas.microsoft.com/office/drawing/2014/main" id="{39F8DC77-D847-8144-8EF1-023B9FE5D1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5400000">
              <a:off x="1657350" y="2238376"/>
              <a:ext cx="1011237" cy="246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000" b="1">
                  <a:cs typeface="Arial" charset="0"/>
                </a:rPr>
                <a:t>MDA-MB-231</a:t>
              </a:r>
            </a:p>
          </p:txBody>
        </p:sp>
        <p:sp>
          <p:nvSpPr>
            <p:cNvPr id="19" name="TextBox 95">
              <a:extLst>
                <a:ext uri="{FF2B5EF4-FFF2-40B4-BE49-F238E27FC236}">
                  <a16:creationId xmlns="" xmlns:a16="http://schemas.microsoft.com/office/drawing/2014/main" id="{7DFB8B1A-CAC2-5F40-BDE6-65FF91119A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5400000">
              <a:off x="1593213" y="1171497"/>
              <a:ext cx="113951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000" b="1">
                  <a:cs typeface="Arial" charset="0"/>
                </a:rPr>
                <a:t>BCSC (XLC479)</a:t>
              </a:r>
            </a:p>
          </p:txBody>
        </p:sp>
        <p:sp>
          <p:nvSpPr>
            <p:cNvPr id="20" name="TextBox 95">
              <a:extLst>
                <a:ext uri="{FF2B5EF4-FFF2-40B4-BE49-F238E27FC236}">
                  <a16:creationId xmlns="" xmlns:a16="http://schemas.microsoft.com/office/drawing/2014/main" id="{25CED7A1-0F73-F548-BD33-B0E907BBD3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98372" y="468313"/>
              <a:ext cx="64052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000" b="1">
                  <a:cs typeface="Arial" charset="0"/>
                </a:rPr>
                <a:t>Control</a:t>
              </a:r>
            </a:p>
          </p:txBody>
        </p:sp>
        <p:sp>
          <p:nvSpPr>
            <p:cNvPr id="21" name="TextBox 95">
              <a:extLst>
                <a:ext uri="{FF2B5EF4-FFF2-40B4-BE49-F238E27FC236}">
                  <a16:creationId xmlns="" xmlns:a16="http://schemas.microsoft.com/office/drawing/2014/main" id="{FC83976E-5A19-D542-AD08-1E2AE0691A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06420" y="457200"/>
              <a:ext cx="886739" cy="2068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000" b="1" dirty="0">
                  <a:cs typeface="Arial" charset="0"/>
                </a:rPr>
                <a:t>108600 200nM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="" xmlns:a16="http://schemas.microsoft.com/office/drawing/2014/main" id="{C612872E-D8E2-3849-B419-72B2EDC19086}"/>
                </a:ext>
              </a:extLst>
            </p:cNvPr>
            <p:cNvCxnSpPr/>
            <p:nvPr/>
          </p:nvCxnSpPr>
          <p:spPr>
            <a:xfrm flipH="1">
              <a:off x="5038698" y="1992425"/>
              <a:ext cx="152403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52">
              <a:extLst>
                <a:ext uri="{FF2B5EF4-FFF2-40B4-BE49-F238E27FC236}">
                  <a16:creationId xmlns="" xmlns:a16="http://schemas.microsoft.com/office/drawing/2014/main" id="{9B06AD8F-6BDE-6A47-B972-7AB6E2A410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97438" y="1803400"/>
              <a:ext cx="530225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800">
                  <a:solidFill>
                    <a:schemeClr val="bg1"/>
                  </a:solidFill>
                </a:rPr>
                <a:t>200 µm</a:t>
              </a:r>
            </a:p>
          </p:txBody>
        </p:sp>
        <p:pic>
          <p:nvPicPr>
            <p:cNvPr id="24" name="Picture 57">
              <a:extLst>
                <a:ext uri="{FF2B5EF4-FFF2-40B4-BE49-F238E27FC236}">
                  <a16:creationId xmlns="" xmlns:a16="http://schemas.microsoft.com/office/drawing/2014/main" id="{70A30F9F-48CF-B147-AC91-6C87DBDB297A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41750" y="657225"/>
              <a:ext cx="1527175" cy="1106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5" name="Straight Connector 24">
              <a:extLst>
                <a:ext uri="{FF2B5EF4-FFF2-40B4-BE49-F238E27FC236}">
                  <a16:creationId xmlns="" xmlns:a16="http://schemas.microsoft.com/office/drawing/2014/main" id="{F5DA53E1-B166-1D4D-B908-F0E0B36795E6}"/>
                </a:ext>
              </a:extLst>
            </p:cNvPr>
            <p:cNvCxnSpPr/>
            <p:nvPr/>
          </p:nvCxnSpPr>
          <p:spPr>
            <a:xfrm flipH="1">
              <a:off x="5046636" y="827128"/>
              <a:ext cx="152403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54">
              <a:extLst>
                <a:ext uri="{FF2B5EF4-FFF2-40B4-BE49-F238E27FC236}">
                  <a16:creationId xmlns="" xmlns:a16="http://schemas.microsoft.com/office/drawing/2014/main" id="{120917D4-D829-6B47-A436-F61C51DFBE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06963" y="638175"/>
              <a:ext cx="530225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800">
                  <a:solidFill>
                    <a:schemeClr val="bg1"/>
                  </a:solidFill>
                </a:rPr>
                <a:t>200 µm</a:t>
              </a:r>
            </a:p>
          </p:txBody>
        </p:sp>
        <p:sp>
          <p:nvSpPr>
            <p:cNvPr id="27" name="TextBox 4">
              <a:extLst>
                <a:ext uri="{FF2B5EF4-FFF2-40B4-BE49-F238E27FC236}">
                  <a16:creationId xmlns="" xmlns:a16="http://schemas.microsoft.com/office/drawing/2014/main" id="{1A00038A-376F-F549-A521-9297DB73C7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73375" y="192088"/>
              <a:ext cx="1927225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200" b="1">
                  <a:cs typeface="Arial" charset="0"/>
                </a:rPr>
                <a:t>Sphere formation assay</a:t>
              </a:r>
            </a:p>
          </p:txBody>
        </p:sp>
      </p:grpSp>
      <p:pic>
        <p:nvPicPr>
          <p:cNvPr id="6" name="Picture 55">
            <a:extLst>
              <a:ext uri="{FF2B5EF4-FFF2-40B4-BE49-F238E27FC236}">
                <a16:creationId xmlns="" xmlns:a16="http://schemas.microsoft.com/office/drawing/2014/main" id="{972CE8A5-F8AB-824D-B071-EB129C760B07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216" y="3610948"/>
            <a:ext cx="1792282" cy="1317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6">
            <a:extLst>
              <a:ext uri="{FF2B5EF4-FFF2-40B4-BE49-F238E27FC236}">
                <a16:creationId xmlns="" xmlns:a16="http://schemas.microsoft.com/office/drawing/2014/main" id="{98F1FF6B-FCBE-E443-9D9D-2458933F825D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938" y="3610948"/>
            <a:ext cx="1792282" cy="1317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2">
            <a:extLst>
              <a:ext uri="{FF2B5EF4-FFF2-40B4-BE49-F238E27FC236}">
                <a16:creationId xmlns="" xmlns:a16="http://schemas.microsoft.com/office/drawing/2014/main" id="{AC1EFEC6-F333-FE40-8196-8395A27A01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3349" y="4872112"/>
            <a:ext cx="707413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 eaLnBrk="1" hangingPunct="1"/>
            <a:endParaRPr lang="en-US" sz="1400" b="1" dirty="0">
              <a:latin typeface="+mj-lt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0" y="0"/>
            <a:ext cx="26601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Arial" charset="0"/>
                <a:ea typeface="Arial" charset="0"/>
                <a:cs typeface="Arial" charset="0"/>
              </a:rPr>
              <a:t>Supplemental Figure 3</a:t>
            </a:r>
            <a:endParaRPr lang="en-US" dirty="0"/>
          </a:p>
        </p:txBody>
      </p:sp>
      <p:grpSp>
        <p:nvGrpSpPr>
          <p:cNvPr id="31" name="Group 30">
            <a:extLst>
              <a:ext uri="{FF2B5EF4-FFF2-40B4-BE49-F238E27FC236}">
                <a16:creationId xmlns="" xmlns:a16="http://schemas.microsoft.com/office/drawing/2014/main" id="{FF4CBB14-0435-374E-AA8F-F57B80DFD1EF}"/>
              </a:ext>
            </a:extLst>
          </p:cNvPr>
          <p:cNvGrpSpPr/>
          <p:nvPr/>
        </p:nvGrpSpPr>
        <p:grpSpPr>
          <a:xfrm>
            <a:off x="6585030" y="2455786"/>
            <a:ext cx="3352800" cy="2252848"/>
            <a:chOff x="2895600" y="2343150"/>
            <a:chExt cx="3352800" cy="2252848"/>
          </a:xfrm>
        </p:grpSpPr>
        <p:grpSp>
          <p:nvGrpSpPr>
            <p:cNvPr id="32" name="Group 31">
              <a:extLst>
                <a:ext uri="{FF2B5EF4-FFF2-40B4-BE49-F238E27FC236}">
                  <a16:creationId xmlns="" xmlns:a16="http://schemas.microsoft.com/office/drawing/2014/main" id="{175865F1-816B-394A-A545-856C1BB78E93}"/>
                </a:ext>
              </a:extLst>
            </p:cNvPr>
            <p:cNvGrpSpPr/>
            <p:nvPr/>
          </p:nvGrpSpPr>
          <p:grpSpPr>
            <a:xfrm>
              <a:off x="2895600" y="2343150"/>
              <a:ext cx="3352800" cy="2252848"/>
              <a:chOff x="2895600" y="2343150"/>
              <a:chExt cx="3352800" cy="2252848"/>
            </a:xfrm>
          </p:grpSpPr>
          <p:pic>
            <p:nvPicPr>
              <p:cNvPr id="35" name="Picture 34">
                <a:extLst>
                  <a:ext uri="{FF2B5EF4-FFF2-40B4-BE49-F238E27FC236}">
                    <a16:creationId xmlns="" xmlns:a16="http://schemas.microsoft.com/office/drawing/2014/main" id="{AC6771B2-33A2-1441-BA1E-D052E712A2D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b="10436"/>
              <a:stretch/>
            </p:blipFill>
            <p:spPr>
              <a:xfrm>
                <a:off x="2895600" y="2343150"/>
                <a:ext cx="3352800" cy="1945071"/>
              </a:xfrm>
              <a:prstGeom prst="rect">
                <a:avLst/>
              </a:prstGeom>
            </p:spPr>
          </p:pic>
          <p:sp>
            <p:nvSpPr>
              <p:cNvPr id="36" name="TextBox 35">
                <a:extLst>
                  <a:ext uri="{FF2B5EF4-FFF2-40B4-BE49-F238E27FC236}">
                    <a16:creationId xmlns="" xmlns:a16="http://schemas.microsoft.com/office/drawing/2014/main" id="{3F90BCFB-B39B-EF4D-99CD-4E8465F5B22C}"/>
                  </a:ext>
                </a:extLst>
              </p:cNvPr>
              <p:cNvSpPr txBox="1"/>
              <p:nvPr/>
            </p:nvSpPr>
            <p:spPr>
              <a:xfrm>
                <a:off x="3636579" y="4288221"/>
                <a:ext cx="66236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/>
                  <a:t>DMSO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="" xmlns:a16="http://schemas.microsoft.com/office/drawing/2014/main" id="{04A1D1E4-5819-3443-9B63-5676D89EF754}"/>
                  </a:ext>
                </a:extLst>
              </p:cNvPr>
              <p:cNvSpPr txBox="1"/>
              <p:nvPr/>
            </p:nvSpPr>
            <p:spPr>
              <a:xfrm>
                <a:off x="5176344" y="4209393"/>
                <a:ext cx="73289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/>
                  <a:t>108600</a:t>
                </a:r>
              </a:p>
            </p:txBody>
          </p:sp>
        </p:grpSp>
        <p:sp>
          <p:nvSpPr>
            <p:cNvPr id="33" name="TextBox 32">
              <a:extLst>
                <a:ext uri="{FF2B5EF4-FFF2-40B4-BE49-F238E27FC236}">
                  <a16:creationId xmlns="" xmlns:a16="http://schemas.microsoft.com/office/drawing/2014/main" id="{3AEFCDFA-A2CC-324D-A5BE-3F1A561003C6}"/>
                </a:ext>
              </a:extLst>
            </p:cNvPr>
            <p:cNvSpPr txBox="1"/>
            <p:nvPr/>
          </p:nvSpPr>
          <p:spPr>
            <a:xfrm>
              <a:off x="5445299" y="3810147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*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="" xmlns:a16="http://schemas.microsoft.com/office/drawing/2014/main" id="{5405DB26-F14B-F348-85AC-E6470BA51E80}"/>
                </a:ext>
              </a:extLst>
            </p:cNvPr>
            <p:cNvSpPr txBox="1"/>
            <p:nvPr/>
          </p:nvSpPr>
          <p:spPr>
            <a:xfrm>
              <a:off x="5103714" y="3815407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*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73150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17B257A8-2B57-3547-973E-927408A8457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1525"/>
          <a:stretch>
            <a:fillRect/>
          </a:stretch>
        </p:blipFill>
        <p:spPr>
          <a:xfrm>
            <a:off x="6843155" y="1103417"/>
            <a:ext cx="3429001" cy="469188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320F71E1-83C6-9148-8A48-6063C776B64B}"/>
              </a:ext>
            </a:extLst>
          </p:cNvPr>
          <p:cNvSpPr/>
          <p:nvPr/>
        </p:nvSpPr>
        <p:spPr>
          <a:xfrm>
            <a:off x="5757883" y="6072300"/>
            <a:ext cx="578427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Crystallographic data collection and refinement statistics for the CK2-ON108600 complex.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E05839C9-C427-BE49-8C11-B3521E996D07}"/>
              </a:ext>
            </a:extLst>
          </p:cNvPr>
          <p:cNvGrpSpPr/>
          <p:nvPr/>
        </p:nvGrpSpPr>
        <p:grpSpPr>
          <a:xfrm>
            <a:off x="1203734" y="905984"/>
            <a:ext cx="5465983" cy="4133657"/>
            <a:chOff x="1663699" y="842862"/>
            <a:chExt cx="5465983" cy="4133657"/>
          </a:xfrm>
        </p:grpSpPr>
        <p:pic>
          <p:nvPicPr>
            <p:cNvPr id="11" name="Picture 10">
              <a:extLst>
                <a:ext uri="{FF2B5EF4-FFF2-40B4-BE49-F238E27FC236}">
                  <a16:creationId xmlns="" xmlns:a16="http://schemas.microsoft.com/office/drawing/2014/main" id="{120E3A9E-4B50-A742-BB48-0057B1CC6A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63699" y="842862"/>
              <a:ext cx="2834640" cy="1311843"/>
            </a:xfrm>
            <a:prstGeom prst="rect">
              <a:avLst/>
            </a:prstGeom>
          </p:spPr>
        </p:pic>
        <p:pic>
          <p:nvPicPr>
            <p:cNvPr id="12" name="Picture 1">
              <a:extLst>
                <a:ext uri="{FF2B5EF4-FFF2-40B4-BE49-F238E27FC236}">
                  <a16:creationId xmlns="" xmlns:a16="http://schemas.microsoft.com/office/drawing/2014/main" id="{A6B7F29C-50EC-0942-A7C4-42B07D348E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15657"/>
            <a:stretch/>
          </p:blipFill>
          <p:spPr bwMode="auto">
            <a:xfrm>
              <a:off x="4642388" y="842862"/>
              <a:ext cx="2377440" cy="135232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3" name="Picture 4">
              <a:extLst>
                <a:ext uri="{FF2B5EF4-FFF2-40B4-BE49-F238E27FC236}">
                  <a16:creationId xmlns="" xmlns:a16="http://schemas.microsoft.com/office/drawing/2014/main" id="{11707B35-6F0A-3942-B823-F584B24768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002578" y="2261658"/>
              <a:ext cx="5127104" cy="27148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7C0F1F74-0157-4347-A148-D7A1AD81914E}"/>
              </a:ext>
            </a:extLst>
          </p:cNvPr>
          <p:cNvSpPr txBox="1"/>
          <p:nvPr/>
        </p:nvSpPr>
        <p:spPr>
          <a:xfrm>
            <a:off x="2955322" y="23609"/>
            <a:ext cx="45500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charset="0"/>
                <a:ea typeface="Arial" charset="0"/>
                <a:cs typeface="Arial" charset="0"/>
              </a:rPr>
              <a:t>Purification and crystallization of CK2</a:t>
            </a:r>
            <a:r>
              <a:rPr lang="en-US" b="1" dirty="0">
                <a:latin typeface="Symbol" charset="2"/>
                <a:ea typeface="Symbol" charset="2"/>
                <a:cs typeface="Symbol" charset="2"/>
              </a:rPr>
              <a:t>a</a:t>
            </a:r>
            <a:r>
              <a:rPr lang="en-US" b="1" dirty="0">
                <a:latin typeface="Arial" charset="0"/>
                <a:ea typeface="Arial" charset="0"/>
                <a:cs typeface="Arial" charset="0"/>
              </a:rPr>
              <a:t>. </a:t>
            </a:r>
          </a:p>
        </p:txBody>
      </p:sp>
      <p:sp>
        <p:nvSpPr>
          <p:cNvPr id="2" name="正方形/長方形 1"/>
          <p:cNvSpPr/>
          <p:nvPr/>
        </p:nvSpPr>
        <p:spPr>
          <a:xfrm>
            <a:off x="0" y="-17026"/>
            <a:ext cx="26601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latin typeface="Arial" charset="0"/>
                <a:ea typeface="Arial" charset="0"/>
                <a:cs typeface="Arial" charset="0"/>
              </a:rPr>
              <a:t>Supplemental Figure 4</a:t>
            </a:r>
            <a:endParaRPr lang="ja-JP" altLang="en-US"/>
          </a:p>
        </p:txBody>
      </p:sp>
      <p:sp>
        <p:nvSpPr>
          <p:cNvPr id="3" name="TextBox 2"/>
          <p:cNvSpPr txBox="1"/>
          <p:nvPr/>
        </p:nvSpPr>
        <p:spPr>
          <a:xfrm>
            <a:off x="854645" y="795639"/>
            <a:ext cx="332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sz="1600" b="1" dirty="0">
                <a:latin typeface="Arial"/>
                <a:cs typeface="Arial"/>
              </a:rPr>
              <a:t>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78713" y="750089"/>
            <a:ext cx="332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sz="1600" b="1" dirty="0">
                <a:latin typeface="Arial"/>
                <a:cs typeface="Arial"/>
              </a:rPr>
              <a:t>B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3256" y="2351600"/>
            <a:ext cx="332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sz="1600" b="1" dirty="0">
                <a:latin typeface="Arial"/>
                <a:cs typeface="Arial"/>
              </a:rPr>
              <a:t>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87342" y="2351600"/>
            <a:ext cx="332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sz="1600" b="1" dirty="0">
                <a:latin typeface="Arial"/>
                <a:cs typeface="Arial"/>
              </a:rPr>
              <a:t>D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894871" y="1228055"/>
            <a:ext cx="483082" cy="1975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94D38B3F-E6A5-FB48-BF4A-4E679D9DE820}"/>
              </a:ext>
            </a:extLst>
          </p:cNvPr>
          <p:cNvSpPr txBox="1"/>
          <p:nvPr/>
        </p:nvSpPr>
        <p:spPr>
          <a:xfrm>
            <a:off x="6669717" y="1199869"/>
            <a:ext cx="94542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latin typeface="Arial" charset="0"/>
                <a:ea typeface="Arial" charset="0"/>
                <a:cs typeface="Arial" charset="0"/>
              </a:rPr>
              <a:t>Table S3</a:t>
            </a:r>
          </a:p>
        </p:txBody>
      </p:sp>
    </p:spTree>
    <p:extLst>
      <p:ext uri="{BB962C8B-B14F-4D97-AF65-F5344CB8AC3E}">
        <p14:creationId xmlns:p14="http://schemas.microsoft.com/office/powerpoint/2010/main" val="13376900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3490" y="4055485"/>
            <a:ext cx="914400" cy="914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3490" y="3022292"/>
            <a:ext cx="914400" cy="914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3490" y="5100191"/>
            <a:ext cx="914400" cy="914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7282" y="3022292"/>
            <a:ext cx="914400" cy="9144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7282" y="4055485"/>
            <a:ext cx="914400" cy="9144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57282" y="5100191"/>
            <a:ext cx="914400" cy="914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911118" y="3337831"/>
            <a:ext cx="45921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/>
                <a:cs typeface="Arial"/>
              </a:rPr>
              <a:t>12 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11118" y="4381880"/>
            <a:ext cx="45921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/>
                <a:cs typeface="Arial"/>
              </a:rPr>
              <a:t>24 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11118" y="5426586"/>
            <a:ext cx="45921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/>
                <a:cs typeface="Arial"/>
              </a:rPr>
              <a:t>36 h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47885" y="3022292"/>
            <a:ext cx="914400" cy="9144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47885" y="4055485"/>
            <a:ext cx="914400" cy="9144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47885" y="5100191"/>
            <a:ext cx="914400" cy="9144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692486" y="2745420"/>
            <a:ext cx="9685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/>
                <a:cs typeface="Arial"/>
              </a:rPr>
              <a:t>0.1% DMSO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06489" y="2745420"/>
            <a:ext cx="77564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/>
                <a:cs typeface="Arial"/>
              </a:rPr>
              <a:t>0.125 µM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97092" y="2745420"/>
            <a:ext cx="6971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/>
                <a:cs typeface="Arial"/>
              </a:rPr>
              <a:t>0.25 µM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801392" y="2745420"/>
            <a:ext cx="61874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/>
                <a:cs typeface="Arial"/>
              </a:rPr>
              <a:t>0.5 µM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52185" y="3022292"/>
            <a:ext cx="914400" cy="9144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52185" y="4055485"/>
            <a:ext cx="914400" cy="9144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52185" y="5100191"/>
            <a:ext cx="914400" cy="9144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4571682" y="2438101"/>
            <a:ext cx="65538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/>
                <a:cs typeface="Arial"/>
              </a:rPr>
              <a:t>108600</a:t>
            </a:r>
          </a:p>
        </p:txBody>
      </p:sp>
      <p:cxnSp>
        <p:nvCxnSpPr>
          <p:cNvPr id="24" name="Straight Connector 23"/>
          <p:cNvCxnSpPr/>
          <p:nvPr/>
        </p:nvCxnSpPr>
        <p:spPr>
          <a:xfrm>
            <a:off x="3657282" y="2745420"/>
            <a:ext cx="2624624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5" name="Picture 2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469360" y="2983324"/>
            <a:ext cx="914400" cy="9144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469360" y="4055485"/>
            <a:ext cx="914400" cy="9144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469360" y="5100191"/>
            <a:ext cx="914400" cy="9144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513898" y="2983324"/>
            <a:ext cx="914400" cy="9144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513898" y="4055485"/>
            <a:ext cx="914400" cy="91440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513898" y="5100191"/>
            <a:ext cx="914400" cy="9144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7442271" y="2721714"/>
            <a:ext cx="9685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/>
                <a:cs typeface="Arial"/>
              </a:rPr>
              <a:t>0.1 %DMSO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661727" y="2721714"/>
            <a:ext cx="61874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/>
                <a:cs typeface="Arial"/>
              </a:rPr>
              <a:t>0.5 µM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745409" y="3309719"/>
            <a:ext cx="45921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/>
                <a:cs typeface="Arial"/>
              </a:rPr>
              <a:t>24 h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745409" y="4381880"/>
            <a:ext cx="45921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/>
                <a:cs typeface="Arial"/>
              </a:rPr>
              <a:t>48 h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745409" y="5426586"/>
            <a:ext cx="45921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/>
                <a:cs typeface="Arial"/>
              </a:rPr>
              <a:t>72 h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205936" y="2857029"/>
            <a:ext cx="35583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120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262993" y="3080471"/>
            <a:ext cx="29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90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262993" y="3290884"/>
            <a:ext cx="29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60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262993" y="3507444"/>
            <a:ext cx="29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30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291547" y="3710443"/>
            <a:ext cx="27022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0 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205936" y="3917243"/>
            <a:ext cx="35583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120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262993" y="4140685"/>
            <a:ext cx="29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90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262993" y="4351098"/>
            <a:ext cx="29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60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262993" y="4567658"/>
            <a:ext cx="29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30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320050" y="4796058"/>
            <a:ext cx="24172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0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205936" y="4973201"/>
            <a:ext cx="35583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120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262993" y="5196643"/>
            <a:ext cx="29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90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262993" y="5407056"/>
            <a:ext cx="29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60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262993" y="5623616"/>
            <a:ext cx="29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30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320050" y="5852016"/>
            <a:ext cx="24172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0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628873" y="2462869"/>
            <a:ext cx="65538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/>
                <a:cs typeface="Arial"/>
              </a:rPr>
              <a:t>108600</a:t>
            </a:r>
          </a:p>
        </p:txBody>
      </p:sp>
      <p:cxnSp>
        <p:nvCxnSpPr>
          <p:cNvPr id="52" name="Straight Connector 51"/>
          <p:cNvCxnSpPr/>
          <p:nvPr/>
        </p:nvCxnSpPr>
        <p:spPr>
          <a:xfrm>
            <a:off x="8523878" y="2737158"/>
            <a:ext cx="90262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2334795" y="4993053"/>
            <a:ext cx="35583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100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2391852" y="5191094"/>
            <a:ext cx="29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70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2391852" y="5409974"/>
            <a:ext cx="29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50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2390550" y="5651935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25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2448909" y="5846467"/>
            <a:ext cx="24172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0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2334795" y="3968045"/>
            <a:ext cx="35583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100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2391852" y="4174553"/>
            <a:ext cx="29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70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2391852" y="4401900"/>
            <a:ext cx="29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50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2390550" y="4601526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25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2448909" y="4779124"/>
            <a:ext cx="24172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0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2334795" y="2942310"/>
            <a:ext cx="35583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100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2391852" y="3148818"/>
            <a:ext cx="29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70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2391852" y="3359231"/>
            <a:ext cx="29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50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2390550" y="3592725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25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2448909" y="3795724"/>
            <a:ext cx="24172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0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2231165" y="490914"/>
            <a:ext cx="10546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Arial"/>
                <a:cs typeface="Arial"/>
              </a:rPr>
              <a:t>MDA-MB-231 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6955046" y="490914"/>
            <a:ext cx="151836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Arial"/>
                <a:cs typeface="Arial"/>
              </a:rPr>
              <a:t>CTG1883 organoids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1637654" y="439365"/>
            <a:ext cx="332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Arial"/>
                <a:cs typeface="Arial"/>
              </a:rPr>
              <a:t>A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6476834" y="403439"/>
            <a:ext cx="332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Arial"/>
                <a:cs typeface="Arial"/>
              </a:rPr>
              <a:t>B</a:t>
            </a:r>
          </a:p>
        </p:txBody>
      </p:sp>
      <p:sp>
        <p:nvSpPr>
          <p:cNvPr id="72" name="正方形/長方形 1"/>
          <p:cNvSpPr/>
          <p:nvPr/>
        </p:nvSpPr>
        <p:spPr>
          <a:xfrm>
            <a:off x="0" y="-17026"/>
            <a:ext cx="26601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latin typeface="Arial" charset="0"/>
                <a:ea typeface="Arial" charset="0"/>
                <a:cs typeface="Arial" charset="0"/>
              </a:rPr>
              <a:t>Supplemental Figure 5</a:t>
            </a:r>
            <a:endParaRPr lang="ja-JP" altLang="en-US"/>
          </a:p>
        </p:txBody>
      </p:sp>
      <p:sp>
        <p:nvSpPr>
          <p:cNvPr id="73" name="TextBox 72"/>
          <p:cNvSpPr txBox="1"/>
          <p:nvPr/>
        </p:nvSpPr>
        <p:spPr>
          <a:xfrm>
            <a:off x="2667738" y="5964099"/>
            <a:ext cx="24172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6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2807032" y="5964099"/>
            <a:ext cx="29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12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2971468" y="5964099"/>
            <a:ext cx="29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18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3144865" y="5964099"/>
            <a:ext cx="29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24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3333929" y="5964099"/>
            <a:ext cx="29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30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2500027" y="5964099"/>
            <a:ext cx="24172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0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3731318" y="5964099"/>
            <a:ext cx="24172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6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3870612" y="5964099"/>
            <a:ext cx="29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12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4035048" y="5964099"/>
            <a:ext cx="29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18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4208445" y="5964099"/>
            <a:ext cx="29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24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4389042" y="5964099"/>
            <a:ext cx="29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30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3563607" y="5964099"/>
            <a:ext cx="24172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0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4734618" y="5964099"/>
            <a:ext cx="24172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6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4873912" y="5964099"/>
            <a:ext cx="29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12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5038348" y="5964099"/>
            <a:ext cx="29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18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5211745" y="5964099"/>
            <a:ext cx="29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24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5400809" y="5964099"/>
            <a:ext cx="29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30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4566907" y="5964099"/>
            <a:ext cx="24172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0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5737956" y="5964099"/>
            <a:ext cx="24172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6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5877250" y="5964099"/>
            <a:ext cx="29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12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041686" y="5964099"/>
            <a:ext cx="29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18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215083" y="5964099"/>
            <a:ext cx="29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24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6404147" y="5964099"/>
            <a:ext cx="29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30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5570245" y="5964099"/>
            <a:ext cx="24172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0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3387369" y="2143619"/>
            <a:ext cx="200102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/>
                <a:cs typeface="Arial"/>
              </a:rPr>
              <a:t>Fluorescence intensity (x10</a:t>
            </a:r>
            <a:r>
              <a:rPr lang="en-US" sz="1100" baseline="30000" dirty="0">
                <a:latin typeface="Arial"/>
                <a:cs typeface="Arial"/>
              </a:rPr>
              <a:t>4</a:t>
            </a:r>
            <a:r>
              <a:rPr lang="en-US" sz="1100" dirty="0">
                <a:latin typeface="Arial"/>
                <a:cs typeface="Arial"/>
              </a:rPr>
              <a:t>)</a:t>
            </a:r>
          </a:p>
        </p:txBody>
      </p:sp>
      <p:sp>
        <p:nvSpPr>
          <p:cNvPr id="99" name="TextBox 98"/>
          <p:cNvSpPr txBox="1"/>
          <p:nvPr/>
        </p:nvSpPr>
        <p:spPr>
          <a:xfrm rot="16200000">
            <a:off x="2849911" y="1307519"/>
            <a:ext cx="8119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/>
                <a:cs typeface="Arial"/>
              </a:rPr>
              <a:t>Cell count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7565135" y="6006434"/>
            <a:ext cx="24172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6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7704429" y="6006434"/>
            <a:ext cx="29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12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7868865" y="6006434"/>
            <a:ext cx="29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18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8042262" y="6006434"/>
            <a:ext cx="29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24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8214392" y="6006434"/>
            <a:ext cx="29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30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7397424" y="6006434"/>
            <a:ext cx="24172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0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8600625" y="6006434"/>
            <a:ext cx="24172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6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8739919" y="6006434"/>
            <a:ext cx="29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12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8904355" y="6006434"/>
            <a:ext cx="29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18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9077752" y="6006434"/>
            <a:ext cx="29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24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9266816" y="6006434"/>
            <a:ext cx="29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30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8432914" y="6006434"/>
            <a:ext cx="24172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0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7337331" y="2143619"/>
            <a:ext cx="200102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/>
                <a:cs typeface="Arial"/>
              </a:rPr>
              <a:t>Fluorescence intensity (x10</a:t>
            </a:r>
            <a:r>
              <a:rPr lang="en-US" sz="1100" baseline="30000" dirty="0">
                <a:latin typeface="Arial"/>
                <a:cs typeface="Arial"/>
              </a:rPr>
              <a:t>4</a:t>
            </a:r>
            <a:r>
              <a:rPr lang="en-US" sz="1100" dirty="0">
                <a:latin typeface="Arial"/>
                <a:cs typeface="Arial"/>
              </a:rPr>
              <a:t>)</a:t>
            </a:r>
          </a:p>
        </p:txBody>
      </p:sp>
      <p:sp>
        <p:nvSpPr>
          <p:cNvPr id="116" name="TextBox 115"/>
          <p:cNvSpPr txBox="1"/>
          <p:nvPr/>
        </p:nvSpPr>
        <p:spPr>
          <a:xfrm rot="16200000">
            <a:off x="6822584" y="1307519"/>
            <a:ext cx="8119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/>
                <a:cs typeface="Arial"/>
              </a:rPr>
              <a:t>Cell count</a:t>
            </a:r>
          </a:p>
        </p:txBody>
      </p:sp>
      <p:pic>
        <p:nvPicPr>
          <p:cNvPr id="2" name="Picture 1"/>
          <p:cNvPicPr>
            <a:picLocks/>
          </p:cNvPicPr>
          <p:nvPr/>
        </p:nvPicPr>
        <p:blipFill>
          <a:blip r:embed="rId20"/>
          <a:stretch>
            <a:fillRect/>
          </a:stretch>
        </p:blipFill>
        <p:spPr>
          <a:xfrm>
            <a:off x="3630984" y="752524"/>
            <a:ext cx="1376698" cy="1371600"/>
          </a:xfrm>
          <a:prstGeom prst="rect">
            <a:avLst/>
          </a:prstGeom>
        </p:spPr>
      </p:pic>
      <p:sp>
        <p:nvSpPr>
          <p:cNvPr id="119" name="TextBox 118"/>
          <p:cNvSpPr txBox="1"/>
          <p:nvPr/>
        </p:nvSpPr>
        <p:spPr>
          <a:xfrm>
            <a:off x="3839446" y="2048012"/>
            <a:ext cx="24172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6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4071247" y="2048012"/>
            <a:ext cx="29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12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4328046" y="2048012"/>
            <a:ext cx="29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18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4581036" y="2048012"/>
            <a:ext cx="29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24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4844622" y="2048012"/>
            <a:ext cx="29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30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3580789" y="2048012"/>
            <a:ext cx="24172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0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3372297" y="684788"/>
            <a:ext cx="35583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100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3429354" y="1007485"/>
            <a:ext cx="29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70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3429354" y="1330602"/>
            <a:ext cx="29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50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3428052" y="1660718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25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3486411" y="1982825"/>
            <a:ext cx="24172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0</a:t>
            </a:r>
          </a:p>
        </p:txBody>
      </p:sp>
      <p:pic>
        <p:nvPicPr>
          <p:cNvPr id="130" name="Picture 129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574923" y="752524"/>
            <a:ext cx="1376699" cy="1371600"/>
          </a:xfrm>
          <a:prstGeom prst="rect">
            <a:avLst/>
          </a:prstGeom>
        </p:spPr>
      </p:pic>
      <p:sp>
        <p:nvSpPr>
          <p:cNvPr id="131" name="TextBox 130"/>
          <p:cNvSpPr txBox="1"/>
          <p:nvPr/>
        </p:nvSpPr>
        <p:spPr>
          <a:xfrm>
            <a:off x="7773619" y="2048012"/>
            <a:ext cx="24172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6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8005420" y="2048012"/>
            <a:ext cx="29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12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8262219" y="2048012"/>
            <a:ext cx="29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18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8523676" y="2048012"/>
            <a:ext cx="29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24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8795729" y="2048012"/>
            <a:ext cx="29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30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7523429" y="2048012"/>
            <a:ext cx="24172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0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7302305" y="670197"/>
            <a:ext cx="35583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100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7359362" y="992894"/>
            <a:ext cx="29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70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7359362" y="1330602"/>
            <a:ext cx="2987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50</a:t>
            </a:r>
          </a:p>
        </p:txBody>
      </p:sp>
      <p:sp>
        <p:nvSpPr>
          <p:cNvPr id="140" name="TextBox 139"/>
          <p:cNvSpPr txBox="1"/>
          <p:nvPr/>
        </p:nvSpPr>
        <p:spPr>
          <a:xfrm>
            <a:off x="7358060" y="1646127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25</a:t>
            </a:r>
          </a:p>
        </p:txBody>
      </p:sp>
      <p:sp>
        <p:nvSpPr>
          <p:cNvPr id="141" name="TextBox 140"/>
          <p:cNvSpPr txBox="1"/>
          <p:nvPr/>
        </p:nvSpPr>
        <p:spPr>
          <a:xfrm>
            <a:off x="7416419" y="1968234"/>
            <a:ext cx="24172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0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3578947" y="1234992"/>
            <a:ext cx="5040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sz="800">
                <a:latin typeface="Arial"/>
                <a:cs typeface="Arial"/>
              </a:rPr>
              <a:t>SubG1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3790835" y="1694555"/>
            <a:ext cx="32152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sz="800">
                <a:latin typeface="Arial"/>
                <a:cs typeface="Arial"/>
              </a:rPr>
              <a:t>G1</a:t>
            </a:r>
          </a:p>
        </p:txBody>
      </p:sp>
      <p:sp>
        <p:nvSpPr>
          <p:cNvPr id="144" name="TextBox 143"/>
          <p:cNvSpPr txBox="1"/>
          <p:nvPr/>
        </p:nvSpPr>
        <p:spPr>
          <a:xfrm>
            <a:off x="3931869" y="1027237"/>
            <a:ext cx="25309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sz="800">
                <a:latin typeface="Arial"/>
                <a:cs typeface="Arial"/>
              </a:rPr>
              <a:t>S</a:t>
            </a:r>
          </a:p>
        </p:txBody>
      </p:sp>
      <p:sp>
        <p:nvSpPr>
          <p:cNvPr id="145" name="TextBox 144"/>
          <p:cNvSpPr txBox="1"/>
          <p:nvPr/>
        </p:nvSpPr>
        <p:spPr>
          <a:xfrm>
            <a:off x="3995152" y="1492214"/>
            <a:ext cx="4069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sz="800">
                <a:latin typeface="Arial"/>
                <a:cs typeface="Arial"/>
              </a:rPr>
              <a:t>G2M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4183861" y="1696157"/>
            <a:ext cx="60099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sz="800">
                <a:latin typeface="Arial"/>
                <a:cs typeface="Arial"/>
              </a:rPr>
              <a:t>Polyploid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7511955" y="1307426"/>
            <a:ext cx="5040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sz="800">
                <a:latin typeface="Arial"/>
                <a:cs typeface="Arial"/>
              </a:rPr>
              <a:t>SubG1</a:t>
            </a:r>
          </a:p>
        </p:txBody>
      </p:sp>
      <p:sp>
        <p:nvSpPr>
          <p:cNvPr id="148" name="TextBox 147"/>
          <p:cNvSpPr txBox="1"/>
          <p:nvPr/>
        </p:nvSpPr>
        <p:spPr>
          <a:xfrm>
            <a:off x="7737340" y="971197"/>
            <a:ext cx="32152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sz="800">
                <a:latin typeface="Arial"/>
                <a:cs typeface="Arial"/>
              </a:rPr>
              <a:t>G1</a:t>
            </a:r>
          </a:p>
        </p:txBody>
      </p:sp>
      <p:sp>
        <p:nvSpPr>
          <p:cNvPr id="149" name="TextBox 148"/>
          <p:cNvSpPr txBox="1"/>
          <p:nvPr/>
        </p:nvSpPr>
        <p:spPr>
          <a:xfrm>
            <a:off x="7856410" y="1412950"/>
            <a:ext cx="25309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sz="800">
                <a:latin typeface="Arial"/>
                <a:cs typeface="Arial"/>
              </a:rPr>
              <a:t>S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7921845" y="1064197"/>
            <a:ext cx="4069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sz="800">
                <a:latin typeface="Arial"/>
                <a:cs typeface="Arial"/>
              </a:rPr>
              <a:t>G2M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8194733" y="1415148"/>
            <a:ext cx="60099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sz="800">
                <a:latin typeface="Arial"/>
                <a:cs typeface="Arial"/>
              </a:rPr>
              <a:t>Polyploid</a:t>
            </a:r>
          </a:p>
        </p:txBody>
      </p:sp>
    </p:spTree>
    <p:extLst>
      <p:ext uri="{BB962C8B-B14F-4D97-AF65-F5344CB8AC3E}">
        <p14:creationId xmlns:p14="http://schemas.microsoft.com/office/powerpoint/2010/main" val="3436543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>
            <a:extLst>
              <a:ext uri="{FF2B5EF4-FFF2-40B4-BE49-F238E27FC236}">
                <a16:creationId xmlns="" xmlns:a16="http://schemas.microsoft.com/office/drawing/2014/main" id="{167E479E-42FE-954D-AA1E-2157199BEFF7}"/>
              </a:ext>
            </a:extLst>
          </p:cNvPr>
          <p:cNvGrpSpPr/>
          <p:nvPr/>
        </p:nvGrpSpPr>
        <p:grpSpPr>
          <a:xfrm>
            <a:off x="1643592" y="1071462"/>
            <a:ext cx="4671981" cy="4522998"/>
            <a:chOff x="1643895" y="1052573"/>
            <a:chExt cx="4671981" cy="4522998"/>
          </a:xfrm>
        </p:grpSpPr>
        <p:sp>
          <p:nvSpPr>
            <p:cNvPr id="2" name="TextBox 1">
              <a:extLst>
                <a:ext uri="{FF2B5EF4-FFF2-40B4-BE49-F238E27FC236}">
                  <a16:creationId xmlns="" xmlns:a16="http://schemas.microsoft.com/office/drawing/2014/main" id="{BD4FC727-7888-9342-92B8-13025B3CF0DD}"/>
                </a:ext>
              </a:extLst>
            </p:cNvPr>
            <p:cNvSpPr txBox="1"/>
            <p:nvPr/>
          </p:nvSpPr>
          <p:spPr>
            <a:xfrm rot="16200000">
              <a:off x="2306561" y="4517063"/>
              <a:ext cx="89960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latin typeface="Arial"/>
                  <a:cs typeface="Arial"/>
                </a:rPr>
                <a:t>CSNK2A1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="" xmlns:a16="http://schemas.microsoft.com/office/drawing/2014/main" id="{97694411-7082-E445-A56E-3EA30B9E2389}"/>
                </a:ext>
              </a:extLst>
            </p:cNvPr>
            <p:cNvSpPr txBox="1"/>
            <p:nvPr/>
          </p:nvSpPr>
          <p:spPr>
            <a:xfrm rot="16200000">
              <a:off x="3121906" y="4517063"/>
              <a:ext cx="81464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latin typeface="Arial"/>
                  <a:cs typeface="Arial"/>
                </a:rPr>
                <a:t>CSNK2B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="" xmlns:a16="http://schemas.microsoft.com/office/drawing/2014/main" id="{E2CFEB41-DDDD-1741-B430-B22C1844C167}"/>
                </a:ext>
              </a:extLst>
            </p:cNvPr>
            <p:cNvSpPr txBox="1"/>
            <p:nvPr/>
          </p:nvSpPr>
          <p:spPr>
            <a:xfrm rot="16200000">
              <a:off x="3501500" y="4517063"/>
              <a:ext cx="81464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latin typeface="Arial"/>
                  <a:cs typeface="Arial"/>
                </a:rPr>
                <a:t>DYRK1A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="" xmlns:a16="http://schemas.microsoft.com/office/drawing/2014/main" id="{A75C6855-E23C-6D40-B941-1107C2C6C87C}"/>
                </a:ext>
              </a:extLst>
            </p:cNvPr>
            <p:cNvSpPr txBox="1"/>
            <p:nvPr/>
          </p:nvSpPr>
          <p:spPr>
            <a:xfrm rot="16200000">
              <a:off x="3874231" y="4517063"/>
              <a:ext cx="81464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latin typeface="Arial"/>
                  <a:cs typeface="Arial"/>
                </a:rPr>
                <a:t>DYRK2B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="" xmlns:a16="http://schemas.microsoft.com/office/drawing/2014/main" id="{49C1451E-0C2B-264E-81B8-163EFE2156FB}"/>
                </a:ext>
              </a:extLst>
            </p:cNvPr>
            <p:cNvSpPr txBox="1"/>
            <p:nvPr/>
          </p:nvSpPr>
          <p:spPr>
            <a:xfrm rot="16200000">
              <a:off x="4380791" y="4517063"/>
              <a:ext cx="54373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latin typeface="Arial"/>
                  <a:cs typeface="Arial"/>
                </a:rPr>
                <a:t>TNIK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="" xmlns:a16="http://schemas.microsoft.com/office/drawing/2014/main" id="{276A3214-0E22-2641-9510-1A9CA96542BC}"/>
                </a:ext>
              </a:extLst>
            </p:cNvPr>
            <p:cNvSpPr txBox="1"/>
            <p:nvPr/>
          </p:nvSpPr>
          <p:spPr>
            <a:xfrm rot="16200000">
              <a:off x="4706276" y="4517063"/>
              <a:ext cx="59508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latin typeface="Arial"/>
                  <a:cs typeface="Arial"/>
                </a:rPr>
                <a:t>PTEN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="" xmlns:a16="http://schemas.microsoft.com/office/drawing/2014/main" id="{17AAA008-4934-F846-B686-8EBEA2A3BB75}"/>
                </a:ext>
              </a:extLst>
            </p:cNvPr>
            <p:cNvSpPr txBox="1"/>
            <p:nvPr/>
          </p:nvSpPr>
          <p:spPr>
            <a:xfrm rot="16200000">
              <a:off x="5083742" y="4517063"/>
              <a:ext cx="58236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latin typeface="Arial"/>
                  <a:cs typeface="Arial"/>
                </a:rPr>
                <a:t>AKT1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="" xmlns:a16="http://schemas.microsoft.com/office/drawing/2014/main" id="{5F7DC3D2-98B9-1347-A469-B9EC49615DC8}"/>
                </a:ext>
              </a:extLst>
            </p:cNvPr>
            <p:cNvSpPr txBox="1"/>
            <p:nvPr/>
          </p:nvSpPr>
          <p:spPr>
            <a:xfrm rot="16200000">
              <a:off x="2698880" y="4517063"/>
              <a:ext cx="89960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latin typeface="Arial"/>
                  <a:cs typeface="Arial"/>
                </a:rPr>
                <a:t>CSNK2A2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="" xmlns:a16="http://schemas.microsoft.com/office/drawing/2014/main" id="{F8857A38-5E03-4D4E-86E1-1655C5F4FEFB}"/>
                </a:ext>
              </a:extLst>
            </p:cNvPr>
            <p:cNvSpPr txBox="1"/>
            <p:nvPr/>
          </p:nvSpPr>
          <p:spPr>
            <a:xfrm>
              <a:off x="2781504" y="5087427"/>
              <a:ext cx="13276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atin typeface="Arial"/>
                  <a:cs typeface="Arial"/>
                </a:rPr>
                <a:t>108600 target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EE9B6658-9939-1A43-A7F3-3C3015E9E70E}"/>
                </a:ext>
              </a:extLst>
            </p:cNvPr>
            <p:cNvSpPr txBox="1"/>
            <p:nvPr/>
          </p:nvSpPr>
          <p:spPr>
            <a:xfrm>
              <a:off x="4733976" y="5113906"/>
              <a:ext cx="12622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latin typeface="Arial"/>
                  <a:cs typeface="Arial"/>
                </a:rPr>
                <a:t>Direct substrate</a:t>
              </a:r>
            </a:p>
            <a:p>
              <a:pPr algn="ctr"/>
              <a:r>
                <a:rPr lang="en-US" sz="1200" dirty="0">
                  <a:latin typeface="Arial"/>
                  <a:cs typeface="Arial"/>
                </a:rPr>
                <a:t> of CK2</a:t>
              </a:r>
              <a:r>
                <a:rPr lang="en-US" sz="1200" dirty="0">
                  <a:latin typeface="Symbol" pitchFamily="2" charset="2"/>
                  <a:cs typeface="Arial"/>
                </a:rPr>
                <a:t>a</a:t>
              </a: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="" xmlns:a16="http://schemas.microsoft.com/office/drawing/2014/main" id="{197FE6A7-D1A3-974D-888A-22B54E18DA1D}"/>
                </a:ext>
              </a:extLst>
            </p:cNvPr>
            <p:cNvCxnSpPr/>
            <p:nvPr/>
          </p:nvCxnSpPr>
          <p:spPr>
            <a:xfrm>
              <a:off x="2528951" y="5070820"/>
              <a:ext cx="2277555" cy="0"/>
            </a:xfrm>
            <a:prstGeom prst="line">
              <a:avLst/>
            </a:prstGeom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="" xmlns:a16="http://schemas.microsoft.com/office/drawing/2014/main" id="{DBA6ADB3-1683-E243-BF4E-53B56B85E4D2}"/>
                </a:ext>
              </a:extLst>
            </p:cNvPr>
            <p:cNvCxnSpPr/>
            <p:nvPr/>
          </p:nvCxnSpPr>
          <p:spPr>
            <a:xfrm>
              <a:off x="4907440" y="5060429"/>
              <a:ext cx="540240" cy="0"/>
            </a:xfrm>
            <a:prstGeom prst="line">
              <a:avLst/>
            </a:prstGeom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4" name="Picture 13">
              <a:extLst>
                <a:ext uri="{FF2B5EF4-FFF2-40B4-BE49-F238E27FC236}">
                  <a16:creationId xmlns="" xmlns:a16="http://schemas.microsoft.com/office/drawing/2014/main" id="{616F1EA6-E0B7-3947-9AB1-119338EA09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85831" y="1415382"/>
              <a:ext cx="3657600" cy="2886722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="" xmlns:a16="http://schemas.microsoft.com/office/drawing/2014/main" id="{8C2B4344-8CF3-8E4E-920B-6A0E47398D92}"/>
                </a:ext>
              </a:extLst>
            </p:cNvPr>
            <p:cNvSpPr txBox="1"/>
            <p:nvPr/>
          </p:nvSpPr>
          <p:spPr>
            <a:xfrm rot="16200000">
              <a:off x="1223694" y="2814037"/>
              <a:ext cx="14414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Arial"/>
                  <a:cs typeface="Arial"/>
                </a:rPr>
                <a:t>Read count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9211C731-1DA5-E54A-ABAE-3636FE0A0CA9}"/>
                </a:ext>
              </a:extLst>
            </p:cNvPr>
            <p:cNvSpPr txBox="1"/>
            <p:nvPr/>
          </p:nvSpPr>
          <p:spPr>
            <a:xfrm>
              <a:off x="2407049" y="2120073"/>
              <a:ext cx="74064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rgbClr val="FF0000"/>
                  </a:solidFill>
                  <a:latin typeface="Arial"/>
                  <a:cs typeface="Arial"/>
                </a:rPr>
                <a:t>CTG1883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="" xmlns:a16="http://schemas.microsoft.com/office/drawing/2014/main" id="{5765928C-EB02-114E-9DF9-903C9A24DB85}"/>
                </a:ext>
              </a:extLst>
            </p:cNvPr>
            <p:cNvSpPr txBox="1"/>
            <p:nvPr/>
          </p:nvSpPr>
          <p:spPr>
            <a:xfrm>
              <a:off x="2893253" y="2606402"/>
              <a:ext cx="74064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rgbClr val="FF0000"/>
                  </a:solidFill>
                  <a:latin typeface="Arial"/>
                  <a:cs typeface="Arial"/>
                </a:rPr>
                <a:t>CTG2397</a:t>
              </a:r>
            </a:p>
          </p:txBody>
        </p:sp>
        <p:cxnSp>
          <p:nvCxnSpPr>
            <p:cNvPr id="20" name="Straight Arrow Connector 6">
              <a:extLst>
                <a:ext uri="{FF2B5EF4-FFF2-40B4-BE49-F238E27FC236}">
                  <a16:creationId xmlns="" xmlns:a16="http://schemas.microsoft.com/office/drawing/2014/main" id="{7D756033-0195-6540-85CB-AF2CD7E7D179}"/>
                </a:ext>
              </a:extLst>
            </p:cNvPr>
            <p:cNvCxnSpPr/>
            <p:nvPr/>
          </p:nvCxnSpPr>
          <p:spPr>
            <a:xfrm>
              <a:off x="2550297" y="2316045"/>
              <a:ext cx="193435" cy="23148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 w="med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6">
              <a:extLst>
                <a:ext uri="{FF2B5EF4-FFF2-40B4-BE49-F238E27FC236}">
                  <a16:creationId xmlns="" xmlns:a16="http://schemas.microsoft.com/office/drawing/2014/main" id="{3CC9F359-7532-8D4F-A0FD-03BC46CE9CF7}"/>
                </a:ext>
              </a:extLst>
            </p:cNvPr>
            <p:cNvCxnSpPr/>
            <p:nvPr/>
          </p:nvCxnSpPr>
          <p:spPr>
            <a:xfrm flipH="1" flipV="1">
              <a:off x="2829464" y="2533708"/>
              <a:ext cx="151995" cy="161651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 w="med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="" xmlns:a16="http://schemas.microsoft.com/office/drawing/2014/main" id="{CC164CF7-08D1-FC4A-A9EF-405BB25C0547}"/>
                </a:ext>
              </a:extLst>
            </p:cNvPr>
            <p:cNvSpPr txBox="1"/>
            <p:nvPr/>
          </p:nvSpPr>
          <p:spPr>
            <a:xfrm>
              <a:off x="3288682" y="3102093"/>
              <a:ext cx="74064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rgbClr val="FF0000"/>
                  </a:solidFill>
                  <a:latin typeface="Arial"/>
                  <a:cs typeface="Arial"/>
                </a:rPr>
                <a:t>CTG1883</a:t>
              </a:r>
            </a:p>
          </p:txBody>
        </p:sp>
        <p:cxnSp>
          <p:nvCxnSpPr>
            <p:cNvPr id="23" name="Straight Arrow Connector 6">
              <a:extLst>
                <a:ext uri="{FF2B5EF4-FFF2-40B4-BE49-F238E27FC236}">
                  <a16:creationId xmlns="" xmlns:a16="http://schemas.microsoft.com/office/drawing/2014/main" id="{FE53E25E-9E61-EC4F-B9CE-091C2A959431}"/>
                </a:ext>
              </a:extLst>
            </p:cNvPr>
            <p:cNvCxnSpPr/>
            <p:nvPr/>
          </p:nvCxnSpPr>
          <p:spPr>
            <a:xfrm flipH="1">
              <a:off x="3192080" y="3233615"/>
              <a:ext cx="180455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 w="med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DD6CA58C-E8BE-CA4F-85A0-F4D2E23A7EC1}"/>
                </a:ext>
              </a:extLst>
            </p:cNvPr>
            <p:cNvSpPr txBox="1"/>
            <p:nvPr/>
          </p:nvSpPr>
          <p:spPr>
            <a:xfrm>
              <a:off x="2356956" y="3237486"/>
              <a:ext cx="74064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rgbClr val="FF0000"/>
                  </a:solidFill>
                  <a:latin typeface="Arial"/>
                  <a:cs typeface="Arial"/>
                </a:rPr>
                <a:t>CTG2397</a:t>
              </a:r>
            </a:p>
          </p:txBody>
        </p:sp>
        <p:cxnSp>
          <p:nvCxnSpPr>
            <p:cNvPr id="25" name="Straight Arrow Connector 6">
              <a:extLst>
                <a:ext uri="{FF2B5EF4-FFF2-40B4-BE49-F238E27FC236}">
                  <a16:creationId xmlns="" xmlns:a16="http://schemas.microsoft.com/office/drawing/2014/main" id="{63598802-0B67-DC48-9F5D-BDDFA9B60126}"/>
                </a:ext>
              </a:extLst>
            </p:cNvPr>
            <p:cNvCxnSpPr/>
            <p:nvPr/>
          </p:nvCxnSpPr>
          <p:spPr>
            <a:xfrm rot="19800000">
              <a:off x="2761117" y="3380466"/>
              <a:ext cx="175140" cy="138377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 w="med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="" xmlns:a16="http://schemas.microsoft.com/office/drawing/2014/main" id="{E8F58E05-3E96-724C-8C63-31F0CE525BE6}"/>
                </a:ext>
              </a:extLst>
            </p:cNvPr>
            <p:cNvSpPr txBox="1"/>
            <p:nvPr/>
          </p:nvSpPr>
          <p:spPr>
            <a:xfrm>
              <a:off x="5570666" y="3354361"/>
              <a:ext cx="74064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latin typeface="Arial"/>
                  <a:cs typeface="Arial"/>
                </a:rPr>
                <a:t>CTG1883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="" xmlns:a16="http://schemas.microsoft.com/office/drawing/2014/main" id="{8B4C4D69-940D-0544-AC14-3FEAD7492ED1}"/>
                </a:ext>
              </a:extLst>
            </p:cNvPr>
            <p:cNvSpPr txBox="1"/>
            <p:nvPr/>
          </p:nvSpPr>
          <p:spPr>
            <a:xfrm>
              <a:off x="5575231" y="3124054"/>
              <a:ext cx="74064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latin typeface="Arial"/>
                  <a:cs typeface="Arial"/>
                </a:rPr>
                <a:t>CTG2397</a:t>
              </a:r>
            </a:p>
          </p:txBody>
        </p:sp>
        <p:cxnSp>
          <p:nvCxnSpPr>
            <p:cNvPr id="28" name="Straight Arrow Connector 6">
              <a:extLst>
                <a:ext uri="{FF2B5EF4-FFF2-40B4-BE49-F238E27FC236}">
                  <a16:creationId xmlns="" xmlns:a16="http://schemas.microsoft.com/office/drawing/2014/main" id="{BCA8304B-60B0-BE44-8476-D4D5EA52B022}"/>
                </a:ext>
              </a:extLst>
            </p:cNvPr>
            <p:cNvCxnSpPr/>
            <p:nvPr/>
          </p:nvCxnSpPr>
          <p:spPr>
            <a:xfrm flipH="1">
              <a:off x="5482721" y="3490082"/>
              <a:ext cx="180455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med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6">
              <a:extLst>
                <a:ext uri="{FF2B5EF4-FFF2-40B4-BE49-F238E27FC236}">
                  <a16:creationId xmlns="" xmlns:a16="http://schemas.microsoft.com/office/drawing/2014/main" id="{0EEAEC4C-0525-7B49-8239-949225A2F5E0}"/>
                </a:ext>
              </a:extLst>
            </p:cNvPr>
            <p:cNvCxnSpPr/>
            <p:nvPr/>
          </p:nvCxnSpPr>
          <p:spPr>
            <a:xfrm flipH="1">
              <a:off x="5466921" y="3263987"/>
              <a:ext cx="180455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med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>
              <a:extLst>
                <a:ext uri="{FF2B5EF4-FFF2-40B4-BE49-F238E27FC236}">
                  <a16:creationId xmlns="" xmlns:a16="http://schemas.microsoft.com/office/drawing/2014/main" id="{2A224F40-BE89-F946-B4C5-667E775B2BB4}"/>
                </a:ext>
              </a:extLst>
            </p:cNvPr>
            <p:cNvSpPr txBox="1"/>
            <p:nvPr/>
          </p:nvSpPr>
          <p:spPr>
            <a:xfrm>
              <a:off x="5209325" y="3898858"/>
              <a:ext cx="74064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latin typeface="Arial"/>
                  <a:cs typeface="Arial"/>
                </a:rPr>
                <a:t>CTG2397</a:t>
              </a:r>
            </a:p>
          </p:txBody>
        </p:sp>
        <p:cxnSp>
          <p:nvCxnSpPr>
            <p:cNvPr id="31" name="Straight Arrow Connector 6">
              <a:extLst>
                <a:ext uri="{FF2B5EF4-FFF2-40B4-BE49-F238E27FC236}">
                  <a16:creationId xmlns="" xmlns:a16="http://schemas.microsoft.com/office/drawing/2014/main" id="{1CE7B4F5-07A7-1C45-A60F-63A3FC53271B}"/>
                </a:ext>
              </a:extLst>
            </p:cNvPr>
            <p:cNvCxnSpPr/>
            <p:nvPr/>
          </p:nvCxnSpPr>
          <p:spPr>
            <a:xfrm flipH="1">
              <a:off x="5101015" y="4038791"/>
              <a:ext cx="180455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med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="" xmlns:a16="http://schemas.microsoft.com/office/drawing/2014/main" id="{147FA5C7-6623-7E4E-A85E-D3514FF5FF51}"/>
                </a:ext>
              </a:extLst>
            </p:cNvPr>
            <p:cNvSpPr txBox="1"/>
            <p:nvPr/>
          </p:nvSpPr>
          <p:spPr>
            <a:xfrm>
              <a:off x="4142241" y="3428156"/>
              <a:ext cx="74064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latin typeface="Arial"/>
                  <a:cs typeface="Arial"/>
                </a:rPr>
                <a:t>CTG1883</a:t>
              </a:r>
            </a:p>
          </p:txBody>
        </p:sp>
        <p:cxnSp>
          <p:nvCxnSpPr>
            <p:cNvPr id="33" name="Straight Arrow Connector 6">
              <a:extLst>
                <a:ext uri="{FF2B5EF4-FFF2-40B4-BE49-F238E27FC236}">
                  <a16:creationId xmlns="" xmlns:a16="http://schemas.microsoft.com/office/drawing/2014/main" id="{2C51525D-1E6E-0541-AEEE-DC509994A0BE}"/>
                </a:ext>
              </a:extLst>
            </p:cNvPr>
            <p:cNvCxnSpPr/>
            <p:nvPr/>
          </p:nvCxnSpPr>
          <p:spPr>
            <a:xfrm rot="10800000" flipH="1">
              <a:off x="4799063" y="3569377"/>
              <a:ext cx="180455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med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="" xmlns:a16="http://schemas.microsoft.com/office/drawing/2014/main" id="{CC6615F4-B2D2-A541-A09C-051672546D6D}"/>
                </a:ext>
              </a:extLst>
            </p:cNvPr>
            <p:cNvSpPr txBox="1"/>
            <p:nvPr/>
          </p:nvSpPr>
          <p:spPr>
            <a:xfrm>
              <a:off x="2218257" y="1174694"/>
              <a:ext cx="3970363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b="1" dirty="0">
                  <a:latin typeface="Arial"/>
                  <a:cs typeface="Arial"/>
                </a:rPr>
                <a:t>Levels of 108600 target kinases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="" xmlns:a16="http://schemas.microsoft.com/office/drawing/2014/main" id="{90AB8946-7CE1-1748-9EE5-8E7A22BBAF3A}"/>
                </a:ext>
              </a:extLst>
            </p:cNvPr>
            <p:cNvSpPr txBox="1"/>
            <p:nvPr/>
          </p:nvSpPr>
          <p:spPr>
            <a:xfrm>
              <a:off x="1643895" y="1052573"/>
              <a:ext cx="36037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latin typeface="Arial"/>
                  <a:cs typeface="Arial"/>
                </a:rPr>
                <a:t>A</a:t>
              </a: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="" xmlns:a16="http://schemas.microsoft.com/office/drawing/2014/main" id="{3D5650EA-0056-A848-BFB1-6E301218DE68}"/>
              </a:ext>
            </a:extLst>
          </p:cNvPr>
          <p:cNvSpPr txBox="1"/>
          <p:nvPr/>
        </p:nvSpPr>
        <p:spPr>
          <a:xfrm>
            <a:off x="6608617" y="1503026"/>
            <a:ext cx="679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latin typeface="Arial"/>
                <a:cs typeface="Arial"/>
              </a:rPr>
              <a:t>pAKT1</a:t>
            </a:r>
          </a:p>
          <a:p>
            <a:pPr algn="ctr"/>
            <a:r>
              <a:rPr lang="en-US" sz="1200" b="1" dirty="0">
                <a:latin typeface="Arial"/>
                <a:cs typeface="Arial"/>
              </a:rPr>
              <a:t>S129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="" xmlns:a16="http://schemas.microsoft.com/office/drawing/2014/main" id="{84DAE368-FF3B-2041-A7D7-5CF262DC5710}"/>
              </a:ext>
            </a:extLst>
          </p:cNvPr>
          <p:cNvSpPr txBox="1"/>
          <p:nvPr/>
        </p:nvSpPr>
        <p:spPr>
          <a:xfrm>
            <a:off x="6703194" y="2192967"/>
            <a:ext cx="5854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/>
                <a:cs typeface="Arial"/>
              </a:rPr>
              <a:t>AKT1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="" xmlns:a16="http://schemas.microsoft.com/office/drawing/2014/main" id="{B7DB23F1-C31F-3546-A384-016CB61CC8A8}"/>
              </a:ext>
            </a:extLst>
          </p:cNvPr>
          <p:cNvSpPr txBox="1"/>
          <p:nvPr/>
        </p:nvSpPr>
        <p:spPr>
          <a:xfrm>
            <a:off x="6699988" y="2812940"/>
            <a:ext cx="588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/>
                <a:cs typeface="Arial"/>
              </a:rPr>
              <a:t>CK2</a:t>
            </a:r>
            <a:r>
              <a:rPr lang="en-US" sz="1200" b="1" dirty="0">
                <a:latin typeface="Symbol" pitchFamily="2" charset="2"/>
                <a:cs typeface="Arial"/>
              </a:rPr>
              <a:t>a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="" xmlns:a16="http://schemas.microsoft.com/office/drawing/2014/main" id="{B5863018-BDA3-A648-84BA-B1DE6F27B162}"/>
              </a:ext>
            </a:extLst>
          </p:cNvPr>
          <p:cNvSpPr txBox="1"/>
          <p:nvPr/>
        </p:nvSpPr>
        <p:spPr>
          <a:xfrm>
            <a:off x="6549306" y="3436616"/>
            <a:ext cx="7393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/>
                <a:cs typeface="Arial"/>
              </a:rPr>
              <a:t>GAPDH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="" xmlns:a16="http://schemas.microsoft.com/office/drawing/2014/main" id="{FA9EFFA6-97FB-9949-87A1-58EA53FB6BDD}"/>
              </a:ext>
            </a:extLst>
          </p:cNvPr>
          <p:cNvSpPr txBox="1"/>
          <p:nvPr/>
        </p:nvSpPr>
        <p:spPr>
          <a:xfrm>
            <a:off x="6549306" y="5302655"/>
            <a:ext cx="7393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/>
                <a:cs typeface="Arial"/>
              </a:rPr>
              <a:t>GAPDH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="" xmlns:a16="http://schemas.microsoft.com/office/drawing/2014/main" id="{B7096EB9-5706-7745-92BA-2C849B736EB8}"/>
              </a:ext>
            </a:extLst>
          </p:cNvPr>
          <p:cNvSpPr txBox="1"/>
          <p:nvPr/>
        </p:nvSpPr>
        <p:spPr>
          <a:xfrm>
            <a:off x="6473964" y="4712177"/>
            <a:ext cx="8146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/>
                <a:cs typeface="Arial"/>
              </a:rPr>
              <a:t>DYRK1A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="" xmlns:a16="http://schemas.microsoft.com/office/drawing/2014/main" id="{BE3F02BA-2D84-674D-9672-3A55AE253B06}"/>
              </a:ext>
            </a:extLst>
          </p:cNvPr>
          <p:cNvSpPr txBox="1"/>
          <p:nvPr/>
        </p:nvSpPr>
        <p:spPr>
          <a:xfrm>
            <a:off x="6744872" y="4130303"/>
            <a:ext cx="5437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/>
                <a:cs typeface="Arial"/>
              </a:rPr>
              <a:t>TNIK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="" xmlns:a16="http://schemas.microsoft.com/office/drawing/2014/main" id="{E13114A2-2411-CA43-AFE4-B173EC3D4848}"/>
              </a:ext>
            </a:extLst>
          </p:cNvPr>
          <p:cNvSpPr txBox="1"/>
          <p:nvPr/>
        </p:nvSpPr>
        <p:spPr>
          <a:xfrm>
            <a:off x="7541650" y="917574"/>
            <a:ext cx="11320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Arial"/>
                <a:cs typeface="Arial"/>
              </a:rPr>
              <a:t>PDX model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="" xmlns:a16="http://schemas.microsoft.com/office/drawing/2014/main" id="{A5BC3B85-48B1-7E47-9FDA-BB37A348876D}"/>
              </a:ext>
            </a:extLst>
          </p:cNvPr>
          <p:cNvSpPr txBox="1"/>
          <p:nvPr/>
        </p:nvSpPr>
        <p:spPr>
          <a:xfrm>
            <a:off x="7355644" y="1169238"/>
            <a:ext cx="5245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/>
                <a:cs typeface="Arial"/>
              </a:rPr>
              <a:t>2397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="" xmlns:a16="http://schemas.microsoft.com/office/drawing/2014/main" id="{ACC09232-110D-EF4A-8EE8-BFACA8BB830E}"/>
              </a:ext>
            </a:extLst>
          </p:cNvPr>
          <p:cNvSpPr txBox="1"/>
          <p:nvPr/>
        </p:nvSpPr>
        <p:spPr>
          <a:xfrm>
            <a:off x="7858432" y="1169238"/>
            <a:ext cx="5245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/>
                <a:cs typeface="Arial"/>
              </a:rPr>
              <a:t>1883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="" xmlns:a16="http://schemas.microsoft.com/office/drawing/2014/main" id="{37871801-5802-8E4B-A7FA-E24C58BF99DE}"/>
              </a:ext>
            </a:extLst>
          </p:cNvPr>
          <p:cNvSpPr txBox="1"/>
          <p:nvPr/>
        </p:nvSpPr>
        <p:spPr>
          <a:xfrm>
            <a:off x="8439749" y="1169238"/>
            <a:ext cx="5245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/>
                <a:cs typeface="Arial"/>
              </a:rPr>
              <a:t>2208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="" xmlns:a16="http://schemas.microsoft.com/office/drawing/2014/main" id="{1C82BE24-F411-D34F-9450-21E436D7D1E5}"/>
              </a:ext>
            </a:extLst>
          </p:cNvPr>
          <p:cNvSpPr txBox="1"/>
          <p:nvPr/>
        </p:nvSpPr>
        <p:spPr>
          <a:xfrm>
            <a:off x="6474713" y="1044185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3309" y="3295294"/>
            <a:ext cx="1828800" cy="573024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3309" y="5156758"/>
            <a:ext cx="1828800" cy="573024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73309" y="1451971"/>
            <a:ext cx="1828800" cy="573024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3309" y="3918974"/>
            <a:ext cx="1828800" cy="573024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80860" y="4535250"/>
            <a:ext cx="1828800" cy="573024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73309" y="2675065"/>
            <a:ext cx="1828800" cy="573024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68" name="Picture 6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73309" y="2056144"/>
            <a:ext cx="1828800" cy="573024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57" name="Rectangle 56"/>
          <p:cNvSpPr/>
          <p:nvPr/>
        </p:nvSpPr>
        <p:spPr>
          <a:xfrm>
            <a:off x="0" y="0"/>
            <a:ext cx="26601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Arial" charset="0"/>
                <a:ea typeface="Arial" charset="0"/>
                <a:cs typeface="Arial" charset="0"/>
              </a:rPr>
              <a:t>Supplemental Figure 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05677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-18460"/>
            <a:ext cx="26597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Arial" charset="0"/>
                <a:ea typeface="Arial" charset="0"/>
                <a:cs typeface="Arial" charset="0"/>
              </a:rPr>
              <a:t>Supplemental Figure 7</a:t>
            </a:r>
            <a:endParaRPr lang="en-US" dirty="0"/>
          </a:p>
        </p:txBody>
      </p:sp>
      <p:pic>
        <p:nvPicPr>
          <p:cNvPr id="34" name="Picture 33">
            <a:extLst>
              <a:ext uri="{FF2B5EF4-FFF2-40B4-BE49-F238E27FC236}">
                <a16:creationId xmlns="" xmlns:a16="http://schemas.microsoft.com/office/drawing/2014/main" id="{C0C5BD6C-40A9-F940-90F6-D1EA150BB8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3031" b="-255"/>
          <a:stretch/>
        </p:blipFill>
        <p:spPr>
          <a:xfrm>
            <a:off x="208123" y="2161204"/>
            <a:ext cx="3504096" cy="254647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E922154-2B13-5C46-8E7A-9F0052B9F258}"/>
              </a:ext>
            </a:extLst>
          </p:cNvPr>
          <p:cNvSpPr txBox="1"/>
          <p:nvPr/>
        </p:nvSpPr>
        <p:spPr>
          <a:xfrm>
            <a:off x="1700258" y="1768778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b="1" dirty="0">
                <a:latin typeface="Arial"/>
                <a:cs typeface="Arial"/>
              </a:rPr>
              <a:t>TM00098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="" xmlns:a16="http://schemas.microsoft.com/office/drawing/2014/main" id="{AB48E057-B120-4040-BD26-C074A51CDD3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1406" t="18094" r="248" b="57696"/>
          <a:stretch/>
        </p:blipFill>
        <p:spPr>
          <a:xfrm>
            <a:off x="1562114" y="4707675"/>
            <a:ext cx="900867" cy="614936"/>
          </a:xfrm>
          <a:prstGeom prst="rect">
            <a:avLst/>
          </a:prstGeom>
        </p:spPr>
      </p:pic>
      <p:sp>
        <p:nvSpPr>
          <p:cNvPr id="38" name="TextBox 77">
            <a:extLst>
              <a:ext uri="{FF2B5EF4-FFF2-40B4-BE49-F238E27FC236}">
                <a16:creationId xmlns="" xmlns:a16="http://schemas.microsoft.com/office/drawing/2014/main" id="{25D6A091-E87D-5147-9A90-777A1EC44EC7}"/>
              </a:ext>
            </a:extLst>
          </p:cNvPr>
          <p:cNvSpPr txBox="1"/>
          <p:nvPr/>
        </p:nvSpPr>
        <p:spPr>
          <a:xfrm rot="16200000">
            <a:off x="4195733" y="3182295"/>
            <a:ext cx="11597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/>
                <a:cs typeface="Arial"/>
              </a:rPr>
              <a:t>Ratio at Day 0</a:t>
            </a:r>
          </a:p>
        </p:txBody>
      </p:sp>
      <p:sp>
        <p:nvSpPr>
          <p:cNvPr id="39" name="TextBox 79">
            <a:extLst>
              <a:ext uri="{FF2B5EF4-FFF2-40B4-BE49-F238E27FC236}">
                <a16:creationId xmlns="" xmlns:a16="http://schemas.microsoft.com/office/drawing/2014/main" id="{2336A349-BD83-AF4D-B3A2-17E24B66CECC}"/>
              </a:ext>
            </a:extLst>
          </p:cNvPr>
          <p:cNvSpPr txBox="1"/>
          <p:nvPr/>
        </p:nvSpPr>
        <p:spPr>
          <a:xfrm>
            <a:off x="5369185" y="4304592"/>
            <a:ext cx="17812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/>
                <a:cs typeface="Arial"/>
              </a:rPr>
              <a:t>Days after </a:t>
            </a:r>
            <a:r>
              <a:rPr lang="en-US" sz="1200" dirty="0" err="1">
                <a:latin typeface="Arial"/>
                <a:cs typeface="Arial"/>
              </a:rPr>
              <a:t>i.p</a:t>
            </a:r>
            <a:r>
              <a:rPr lang="en-US" sz="1200" dirty="0">
                <a:latin typeface="Arial"/>
                <a:cs typeface="Arial"/>
              </a:rPr>
              <a:t>. injection </a:t>
            </a:r>
          </a:p>
        </p:txBody>
      </p:sp>
      <p:sp>
        <p:nvSpPr>
          <p:cNvPr id="40" name="TextBox 90">
            <a:extLst>
              <a:ext uri="{FF2B5EF4-FFF2-40B4-BE49-F238E27FC236}">
                <a16:creationId xmlns="" xmlns:a16="http://schemas.microsoft.com/office/drawing/2014/main" id="{7CE77DC3-3B18-D645-BB01-EF513FC0F785}"/>
              </a:ext>
            </a:extLst>
          </p:cNvPr>
          <p:cNvSpPr txBox="1"/>
          <p:nvPr/>
        </p:nvSpPr>
        <p:spPr>
          <a:xfrm>
            <a:off x="4550691" y="1025273"/>
            <a:ext cx="17091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Arial"/>
                <a:cs typeface="Arial"/>
              </a:rPr>
              <a:t>Body weight</a:t>
            </a:r>
          </a:p>
        </p:txBody>
      </p:sp>
      <p:sp>
        <p:nvSpPr>
          <p:cNvPr id="41" name="テキスト ボックス 6">
            <a:extLst>
              <a:ext uri="{FF2B5EF4-FFF2-40B4-BE49-F238E27FC236}">
                <a16:creationId xmlns="" xmlns:a16="http://schemas.microsoft.com/office/drawing/2014/main" id="{7D553445-DF5A-9842-86E0-C64338039FA0}"/>
              </a:ext>
            </a:extLst>
          </p:cNvPr>
          <p:cNvSpPr txBox="1"/>
          <p:nvPr/>
        </p:nvSpPr>
        <p:spPr>
          <a:xfrm>
            <a:off x="8773911" y="4333489"/>
            <a:ext cx="1818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>
                <a:latin typeface="Arial"/>
                <a:cs typeface="Arial"/>
              </a:rPr>
              <a:t>Days after i.p. injections</a:t>
            </a:r>
            <a:endParaRPr kumimoji="1" lang="ja-JP" altLang="en-US" sz="1200">
              <a:latin typeface="Arial"/>
              <a:cs typeface="Arial"/>
            </a:endParaRPr>
          </a:p>
        </p:txBody>
      </p:sp>
      <p:sp>
        <p:nvSpPr>
          <p:cNvPr id="42" name="テキスト ボックス 7">
            <a:extLst>
              <a:ext uri="{FF2B5EF4-FFF2-40B4-BE49-F238E27FC236}">
                <a16:creationId xmlns="" xmlns:a16="http://schemas.microsoft.com/office/drawing/2014/main" id="{16C56834-7619-924F-8E09-DF8EBE1A4ED7}"/>
              </a:ext>
            </a:extLst>
          </p:cNvPr>
          <p:cNvSpPr txBox="1"/>
          <p:nvPr/>
        </p:nvSpPr>
        <p:spPr>
          <a:xfrm rot="16200000">
            <a:off x="6823823" y="3182295"/>
            <a:ext cx="12463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>
                <a:latin typeface="Arial"/>
                <a:cs typeface="Arial"/>
              </a:rPr>
              <a:t>Ratio at Day 0</a:t>
            </a:r>
            <a:endParaRPr kumimoji="1" lang="ja-JP" altLang="en-US" sz="1200">
              <a:latin typeface="Arial"/>
              <a:cs typeface="Arial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549284" y="1790373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b="1" dirty="0">
                <a:latin typeface="Arial"/>
                <a:cs typeface="Arial"/>
              </a:rPr>
              <a:t>CTG 1883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991213" y="1768778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b="1" dirty="0">
                <a:latin typeface="Arial"/>
                <a:cs typeface="Arial"/>
              </a:rPr>
              <a:t>CTG 2397</a:t>
            </a:r>
          </a:p>
        </p:txBody>
      </p:sp>
      <p:cxnSp>
        <p:nvCxnSpPr>
          <p:cNvPr id="50" name="直線コネクタ 42">
            <a:extLst>
              <a:ext uri="{FF2B5EF4-FFF2-40B4-BE49-F238E27FC236}">
                <a16:creationId xmlns="" xmlns:a16="http://schemas.microsoft.com/office/drawing/2014/main" id="{B0E18822-419B-2A4F-8F24-C38E4DD5E3D6}"/>
              </a:ext>
            </a:extLst>
          </p:cNvPr>
          <p:cNvCxnSpPr/>
          <p:nvPr/>
        </p:nvCxnSpPr>
        <p:spPr>
          <a:xfrm>
            <a:off x="6954220" y="4946581"/>
            <a:ext cx="294989" cy="6489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ひし形 43">
            <a:extLst>
              <a:ext uri="{FF2B5EF4-FFF2-40B4-BE49-F238E27FC236}">
                <a16:creationId xmlns="" xmlns:a16="http://schemas.microsoft.com/office/drawing/2014/main" id="{521406C1-7D96-1D4F-82D3-8A357EFB411E}"/>
              </a:ext>
            </a:extLst>
          </p:cNvPr>
          <p:cNvSpPr/>
          <p:nvPr/>
        </p:nvSpPr>
        <p:spPr>
          <a:xfrm>
            <a:off x="7055994" y="4907296"/>
            <a:ext cx="91440" cy="91440"/>
          </a:xfrm>
          <a:prstGeom prst="diamond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100">
              <a:latin typeface="Arial"/>
              <a:cs typeface="Arial"/>
            </a:endParaRPr>
          </a:p>
        </p:txBody>
      </p:sp>
      <p:cxnSp>
        <p:nvCxnSpPr>
          <p:cNvPr id="52" name="直線コネクタ 45">
            <a:extLst>
              <a:ext uri="{FF2B5EF4-FFF2-40B4-BE49-F238E27FC236}">
                <a16:creationId xmlns="" xmlns:a16="http://schemas.microsoft.com/office/drawing/2014/main" id="{E6506AB1-EA97-8B4D-A957-F04F24E016BC}"/>
              </a:ext>
            </a:extLst>
          </p:cNvPr>
          <p:cNvCxnSpPr/>
          <p:nvPr/>
        </p:nvCxnSpPr>
        <p:spPr>
          <a:xfrm>
            <a:off x="8525129" y="4965240"/>
            <a:ext cx="294989" cy="6489"/>
          </a:xfrm>
          <a:prstGeom prst="line">
            <a:avLst/>
          </a:prstGeom>
          <a:ln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正方形/長方形 46">
            <a:extLst>
              <a:ext uri="{FF2B5EF4-FFF2-40B4-BE49-F238E27FC236}">
                <a16:creationId xmlns="" xmlns:a16="http://schemas.microsoft.com/office/drawing/2014/main" id="{8DC042C6-34BE-B849-88A0-AD2EC9014416}"/>
              </a:ext>
            </a:extLst>
          </p:cNvPr>
          <p:cNvSpPr/>
          <p:nvPr/>
        </p:nvSpPr>
        <p:spPr>
          <a:xfrm>
            <a:off x="8626903" y="4910080"/>
            <a:ext cx="91440" cy="91440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100">
              <a:latin typeface="Arial"/>
              <a:cs typeface="Arial"/>
            </a:endParaRPr>
          </a:p>
        </p:txBody>
      </p:sp>
      <p:cxnSp>
        <p:nvCxnSpPr>
          <p:cNvPr id="54" name="直線コネクタ 48">
            <a:extLst>
              <a:ext uri="{FF2B5EF4-FFF2-40B4-BE49-F238E27FC236}">
                <a16:creationId xmlns="" xmlns:a16="http://schemas.microsoft.com/office/drawing/2014/main" id="{17947AD1-F324-454B-B2D8-72C7901C019A}"/>
              </a:ext>
            </a:extLst>
          </p:cNvPr>
          <p:cNvCxnSpPr/>
          <p:nvPr/>
        </p:nvCxnSpPr>
        <p:spPr>
          <a:xfrm>
            <a:off x="7669981" y="4942654"/>
            <a:ext cx="294989" cy="6489"/>
          </a:xfrm>
          <a:prstGeom prst="line">
            <a:avLst/>
          </a:pr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二等辺三角形 49">
            <a:extLst>
              <a:ext uri="{FF2B5EF4-FFF2-40B4-BE49-F238E27FC236}">
                <a16:creationId xmlns="" xmlns:a16="http://schemas.microsoft.com/office/drawing/2014/main" id="{382BE70D-D4F7-7B42-BD5C-2A169D4ECE28}"/>
              </a:ext>
            </a:extLst>
          </p:cNvPr>
          <p:cNvSpPr/>
          <p:nvPr/>
        </p:nvSpPr>
        <p:spPr>
          <a:xfrm>
            <a:off x="7770672" y="4887494"/>
            <a:ext cx="91440" cy="91440"/>
          </a:xfrm>
          <a:prstGeom prst="triangle">
            <a:avLst/>
          </a:prstGeom>
          <a:solidFill>
            <a:srgbClr val="008000"/>
          </a:solidFill>
          <a:ln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800">
              <a:latin typeface="Arial"/>
              <a:cs typeface="Arial"/>
            </a:endParaRPr>
          </a:p>
        </p:txBody>
      </p:sp>
      <p:cxnSp>
        <p:nvCxnSpPr>
          <p:cNvPr id="56" name="直線コネクタ 51">
            <a:extLst>
              <a:ext uri="{FF2B5EF4-FFF2-40B4-BE49-F238E27FC236}">
                <a16:creationId xmlns="" xmlns:a16="http://schemas.microsoft.com/office/drawing/2014/main" id="{81934EC6-7FEC-2646-A9AE-C3C3F08D5C50}"/>
              </a:ext>
            </a:extLst>
          </p:cNvPr>
          <p:cNvCxnSpPr/>
          <p:nvPr/>
        </p:nvCxnSpPr>
        <p:spPr>
          <a:xfrm>
            <a:off x="9693389" y="4953740"/>
            <a:ext cx="294989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7" name="図形グループ 52">
            <a:extLst>
              <a:ext uri="{FF2B5EF4-FFF2-40B4-BE49-F238E27FC236}">
                <a16:creationId xmlns="" xmlns:a16="http://schemas.microsoft.com/office/drawing/2014/main" id="{911CBDFC-B884-D842-89A6-84E263A29C43}"/>
              </a:ext>
            </a:extLst>
          </p:cNvPr>
          <p:cNvGrpSpPr/>
          <p:nvPr/>
        </p:nvGrpSpPr>
        <p:grpSpPr>
          <a:xfrm>
            <a:off x="9772259" y="4908020"/>
            <a:ext cx="91440" cy="91441"/>
            <a:chOff x="2197733" y="6543214"/>
            <a:chExt cx="106441" cy="143160"/>
          </a:xfrm>
        </p:grpSpPr>
        <p:cxnSp>
          <p:nvCxnSpPr>
            <p:cNvPr id="62" name="直線コネクタ 53">
              <a:extLst>
                <a:ext uri="{FF2B5EF4-FFF2-40B4-BE49-F238E27FC236}">
                  <a16:creationId xmlns="" xmlns:a16="http://schemas.microsoft.com/office/drawing/2014/main" id="{C3EEDF88-7A4D-6344-A4F8-E88B1C4CA918}"/>
                </a:ext>
              </a:extLst>
            </p:cNvPr>
            <p:cNvCxnSpPr/>
            <p:nvPr/>
          </p:nvCxnSpPr>
          <p:spPr>
            <a:xfrm rot="2700000">
              <a:off x="2187614" y="6609714"/>
              <a:ext cx="143160" cy="10160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線コネクタ 54">
              <a:extLst>
                <a:ext uri="{FF2B5EF4-FFF2-40B4-BE49-F238E27FC236}">
                  <a16:creationId xmlns="" xmlns:a16="http://schemas.microsoft.com/office/drawing/2014/main" id="{EF4708FB-AF45-DA40-810C-DA80A8101504}"/>
                </a:ext>
              </a:extLst>
            </p:cNvPr>
            <p:cNvCxnSpPr/>
            <p:nvPr/>
          </p:nvCxnSpPr>
          <p:spPr>
            <a:xfrm rot="18900000">
              <a:off x="2197733" y="6610688"/>
              <a:ext cx="106441" cy="10159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テキスト ボックス 55">
            <a:extLst>
              <a:ext uri="{FF2B5EF4-FFF2-40B4-BE49-F238E27FC236}">
                <a16:creationId xmlns="" xmlns:a16="http://schemas.microsoft.com/office/drawing/2014/main" id="{FDB284C7-B185-F54A-A4EA-181745B8506E}"/>
              </a:ext>
            </a:extLst>
          </p:cNvPr>
          <p:cNvSpPr txBox="1"/>
          <p:nvPr/>
        </p:nvSpPr>
        <p:spPr>
          <a:xfrm>
            <a:off x="6412127" y="4802040"/>
            <a:ext cx="64633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/>
                <a:cs typeface="Arial"/>
              </a:rPr>
              <a:t>DMSO </a:t>
            </a:r>
            <a:endParaRPr kumimoji="1" lang="ja-JP" altLang="en-US" sz="1100" dirty="0">
              <a:latin typeface="Arial"/>
              <a:cs typeface="Arial"/>
            </a:endParaRPr>
          </a:p>
        </p:txBody>
      </p:sp>
      <p:sp>
        <p:nvSpPr>
          <p:cNvPr id="59" name="テキスト ボックス 56">
            <a:extLst>
              <a:ext uri="{FF2B5EF4-FFF2-40B4-BE49-F238E27FC236}">
                <a16:creationId xmlns="" xmlns:a16="http://schemas.microsoft.com/office/drawing/2014/main" id="{4B1C50B8-A047-5843-80AC-D80311877D92}"/>
              </a:ext>
            </a:extLst>
          </p:cNvPr>
          <p:cNvSpPr txBox="1"/>
          <p:nvPr/>
        </p:nvSpPr>
        <p:spPr>
          <a:xfrm>
            <a:off x="7233676" y="4806386"/>
            <a:ext cx="4988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/>
                <a:cs typeface="Arial"/>
              </a:rPr>
              <a:t>PTX </a:t>
            </a:r>
            <a:endParaRPr kumimoji="1" lang="ja-JP" altLang="en-US" sz="1100" dirty="0">
              <a:latin typeface="Arial"/>
              <a:cs typeface="Arial"/>
            </a:endParaRPr>
          </a:p>
        </p:txBody>
      </p:sp>
      <p:sp>
        <p:nvSpPr>
          <p:cNvPr id="60" name="テキスト ボックス 57">
            <a:extLst>
              <a:ext uri="{FF2B5EF4-FFF2-40B4-BE49-F238E27FC236}">
                <a16:creationId xmlns="" xmlns:a16="http://schemas.microsoft.com/office/drawing/2014/main" id="{780D1DE5-700F-234B-B656-F68F5A31A0FE}"/>
              </a:ext>
            </a:extLst>
          </p:cNvPr>
          <p:cNvSpPr txBox="1"/>
          <p:nvPr/>
        </p:nvSpPr>
        <p:spPr>
          <a:xfrm>
            <a:off x="7942730" y="4807999"/>
            <a:ext cx="6559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/>
                <a:cs typeface="Arial"/>
              </a:rPr>
              <a:t>108600</a:t>
            </a:r>
            <a:endParaRPr kumimoji="1" lang="ja-JP" altLang="en-US" sz="1100" dirty="0">
              <a:latin typeface="Arial"/>
              <a:cs typeface="Arial"/>
            </a:endParaRPr>
          </a:p>
        </p:txBody>
      </p:sp>
      <p:sp>
        <p:nvSpPr>
          <p:cNvPr id="61" name="テキスト ボックス 58">
            <a:extLst>
              <a:ext uri="{FF2B5EF4-FFF2-40B4-BE49-F238E27FC236}">
                <a16:creationId xmlns="" xmlns:a16="http://schemas.microsoft.com/office/drawing/2014/main" id="{1C3CC302-6409-334D-8BD5-22A884526DCC}"/>
              </a:ext>
            </a:extLst>
          </p:cNvPr>
          <p:cNvSpPr txBox="1"/>
          <p:nvPr/>
        </p:nvSpPr>
        <p:spPr>
          <a:xfrm>
            <a:off x="8773911" y="4818338"/>
            <a:ext cx="101582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/>
                <a:cs typeface="Arial"/>
              </a:rPr>
              <a:t>Combination</a:t>
            </a:r>
            <a:endParaRPr kumimoji="1" lang="ja-JP" altLang="en-US" sz="1100" dirty="0">
              <a:latin typeface="Arial"/>
              <a:cs typeface="Arial"/>
            </a:endParaRPr>
          </a:p>
        </p:txBody>
      </p:sp>
      <p:graphicFrame>
        <p:nvGraphicFramePr>
          <p:cNvPr id="36" name="グラフ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166080"/>
              </p:ext>
            </p:extLst>
          </p:nvPr>
        </p:nvGraphicFramePr>
        <p:xfrm>
          <a:off x="7594942" y="2224009"/>
          <a:ext cx="4041602" cy="228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4" name="Chart 6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0928376"/>
              </p:ext>
            </p:extLst>
          </p:nvPr>
        </p:nvGraphicFramePr>
        <p:xfrm>
          <a:off x="4933347" y="2174552"/>
          <a:ext cx="2286000" cy="228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6156882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kumimoji="1" sz="1100">
            <a:latin typeface="Arial"/>
            <a:cs typeface="Arial"/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7326</TotalTime>
  <Words>369</Words>
  <Application>Microsoft Macintosh PowerPoint</Application>
  <PresentationFormat>Custom</PresentationFormat>
  <Paragraphs>226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Hanna Irie</cp:lastModifiedBy>
  <cp:revision>390</cp:revision>
  <cp:lastPrinted>2020-04-23T14:28:32Z</cp:lastPrinted>
  <dcterms:created xsi:type="dcterms:W3CDTF">2019-04-22T20:11:20Z</dcterms:created>
  <dcterms:modified xsi:type="dcterms:W3CDTF">2020-06-21T19:07:02Z</dcterms:modified>
</cp:coreProperties>
</file>