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2" r:id="rId2"/>
  </p:sldIdLst>
  <p:sldSz cx="6858000" cy="9144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54"/>
    <p:restoredTop sz="94478"/>
  </p:normalViewPr>
  <p:slideViewPr>
    <p:cSldViewPr snapToGrid="0" snapToObjects="1">
      <p:cViewPr varScale="1">
        <p:scale>
          <a:sx n="82" d="100"/>
          <a:sy n="82" d="100"/>
        </p:scale>
        <p:origin x="3720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F29E4-9CFE-D14A-8ED1-3765E05ADAEC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86D3C-9E9D-4842-AE48-8393FB2C6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0930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455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564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954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492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105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2674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398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909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163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890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B3A2A-CA3F-644E-BB7B-AA9B84A0C4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4A133-0678-FE47-BCBD-1BE90650DA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33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1A7AEDA3-A2E4-4E18-861D-093F88564B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894772"/>
              </p:ext>
            </p:extLst>
          </p:nvPr>
        </p:nvGraphicFramePr>
        <p:xfrm>
          <a:off x="63500" y="0"/>
          <a:ext cx="6794500" cy="5827206"/>
        </p:xfrm>
        <a:graphic>
          <a:graphicData uri="http://schemas.openxmlformats.org/drawingml/2006/table">
            <a:tbl>
              <a:tblPr/>
              <a:tblGrid>
                <a:gridCol w="2462188">
                  <a:extLst>
                    <a:ext uri="{9D8B030D-6E8A-4147-A177-3AD203B41FA5}">
                      <a16:colId xmlns:a16="http://schemas.microsoft.com/office/drawing/2014/main" val="1712279841"/>
                    </a:ext>
                  </a:extLst>
                </a:gridCol>
                <a:gridCol w="439362">
                  <a:extLst>
                    <a:ext uri="{9D8B030D-6E8A-4147-A177-3AD203B41FA5}">
                      <a16:colId xmlns:a16="http://schemas.microsoft.com/office/drawing/2014/main" val="663018264"/>
                    </a:ext>
                  </a:extLst>
                </a:gridCol>
                <a:gridCol w="2012159">
                  <a:extLst>
                    <a:ext uri="{9D8B030D-6E8A-4147-A177-3AD203B41FA5}">
                      <a16:colId xmlns:a16="http://schemas.microsoft.com/office/drawing/2014/main" val="2125227587"/>
                    </a:ext>
                  </a:extLst>
                </a:gridCol>
                <a:gridCol w="535951">
                  <a:extLst>
                    <a:ext uri="{9D8B030D-6E8A-4147-A177-3AD203B41FA5}">
                      <a16:colId xmlns:a16="http://schemas.microsoft.com/office/drawing/2014/main" val="3251877174"/>
                    </a:ext>
                  </a:extLst>
                </a:gridCol>
                <a:gridCol w="347376">
                  <a:extLst>
                    <a:ext uri="{9D8B030D-6E8A-4147-A177-3AD203B41FA5}">
                      <a16:colId xmlns:a16="http://schemas.microsoft.com/office/drawing/2014/main" val="3031835664"/>
                    </a:ext>
                  </a:extLst>
                </a:gridCol>
                <a:gridCol w="605426">
                  <a:extLst>
                    <a:ext uri="{9D8B030D-6E8A-4147-A177-3AD203B41FA5}">
                      <a16:colId xmlns:a16="http://schemas.microsoft.com/office/drawing/2014/main" val="2540101748"/>
                    </a:ext>
                  </a:extLst>
                </a:gridCol>
                <a:gridCol w="392038">
                  <a:extLst>
                    <a:ext uri="{9D8B030D-6E8A-4147-A177-3AD203B41FA5}">
                      <a16:colId xmlns:a16="http://schemas.microsoft.com/office/drawing/2014/main" val="1334999739"/>
                    </a:ext>
                  </a:extLst>
                </a:gridCol>
              </a:tblGrid>
              <a:tr h="803533"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Home-based end-of-life care N=625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%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Hospital end-of-life care</a:t>
                      </a:r>
                    </a:p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N=7603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%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游ゴシック" panose="020B0400000000000000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075321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Patient’s age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70 years older</a:t>
                      </a:r>
                    </a:p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Male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70 years older</a:t>
                      </a:r>
                    </a:p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Male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376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60.2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4100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53.9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3010106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Patient’s gender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433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69.2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5462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71.8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9411622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Patient’s consult for 1 year or more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Yes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Yes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348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55.7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4215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55.4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2253021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Patient’s monthly medical expenses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&lt; 0.1 million yen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&lt; 0.1 million yen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237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37.9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1883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24.8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9806606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Patient’s annual income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&lt;3.99 million yen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&lt;3.99 million yen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368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58.9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5159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67.9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7255267"/>
                  </a:ext>
                </a:extLst>
              </a:tr>
              <a:tr h="167242">
                <a:tc gridSpan="3"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900" kern="1200" dirty="0">
                          <a:solidFill>
                            <a:schemeClr val="tx1"/>
                          </a:solidFill>
                          <a:effectLst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Patient's treatment discontinuation due to financial reasons</a:t>
                      </a:r>
                      <a:r>
                        <a:rPr lang="ja-JP" altLang="ja-JP" sz="900">
                          <a:effectLst/>
                          <a:latin typeface="Century" panose="02040604050505020304" pitchFamily="18" charset="0"/>
                        </a:rPr>
                        <a:t> 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47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7.5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626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8.2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90554455"/>
                  </a:ext>
                </a:extLst>
              </a:tr>
              <a:tr h="16724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Patient’s financial well-being 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Not-good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65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10.4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1124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14.8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9216146"/>
                  </a:ext>
                </a:extLst>
              </a:tr>
              <a:tr h="16724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Preference for home-based care even with pain if they have 3 months to live due to cancer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195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31.2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1190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15.7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0598211"/>
                  </a:ext>
                </a:extLst>
              </a:tr>
              <a:tr h="16724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Preference for to have died at home even with pain due to cancer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233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37.3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1498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19.7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1625120"/>
                  </a:ext>
                </a:extLst>
              </a:tr>
              <a:tr h="16724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Preference for home-based care even if they become unable to perform daily activities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217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34.7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1495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19.7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054087"/>
                  </a:ext>
                </a:extLst>
              </a:tr>
              <a:tr h="16724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Preference for to have died at home even if they become unable to perform daily activities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239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37.3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795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10.5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5698576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Caregiver’s age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70 years older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70 years older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199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31.8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2387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31.4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671475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Caregiver’s gender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Male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Male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160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25.6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2622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34.5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681321"/>
                  </a:ext>
                </a:extLst>
              </a:tr>
              <a:tr h="27543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Caregiver’s education level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University/Graduate school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University/Graduate school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127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20.3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1716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22.6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814098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Caregiver’s health state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Good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Good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103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16.5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1449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19.1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4860550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Caregiver’s mental state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Not-good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Not-good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210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33.6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2825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37.2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482064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Caregiver’s presence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Daily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Daily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536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85.8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4931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64.9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282686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Caregiver`s work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None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None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290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46.4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3322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43.7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504979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Family member's death 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No experience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No experience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584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93.4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7216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94.9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197100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Alternative caregiver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Present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Present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415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66.4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5391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70.9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18851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Someone who listens to the caregiver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Absent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Absent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37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5.9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433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5.7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0498964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kumimoji="1" lang="en" altLang="ja-JP" sz="900" b="0" i="0" kern="1200" dirty="0">
                          <a:solidFill>
                            <a:schemeClr val="tx1"/>
                          </a:solidFill>
                          <a:effectLst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Caregiver's preparedness for the patient's death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Present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Present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110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17.6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1045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13.7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4050760"/>
                  </a:ext>
                </a:extLst>
              </a:tr>
              <a:tr h="2327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Caregiver’s annual income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&lt;3.99 million yen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&lt;3.99 million yen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406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65.0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4741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62.3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8472721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Married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Present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Present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421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67.4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4518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59.4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1402490"/>
                  </a:ext>
                </a:extLst>
              </a:tr>
              <a:tr h="1672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Cohabitation with 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Present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Present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505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80.8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5362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70.5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4413959"/>
                  </a:ext>
                </a:extLst>
              </a:tr>
              <a:tr h="167242">
                <a:tc gridSpan="3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Personal time were sacrificed due to caregiving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225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36.0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2860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37.6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4693639"/>
                  </a:ext>
                </a:extLst>
              </a:tr>
              <a:tr h="167242">
                <a:tc gridSpan="3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Physical burden due to caregiving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b="0" i="1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305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48.8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3655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48.1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8607147"/>
                  </a:ext>
                </a:extLst>
              </a:tr>
              <a:tr h="167242">
                <a:tc gridSpan="3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Mental burden due to caregiving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345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55.2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4341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57.1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9160228"/>
                  </a:ext>
                </a:extLst>
              </a:tr>
              <a:tr h="167242">
                <a:tc gridSpan="3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Financial burden due to caregiving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b="0" i="1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189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30.2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2690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35.4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1495949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1D6375-29F2-797D-6AE1-E6C7CC4A5828}"/>
              </a:ext>
            </a:extLst>
          </p:cNvPr>
          <p:cNvSpPr txBox="1"/>
          <p:nvPr/>
        </p:nvSpPr>
        <p:spPr>
          <a:xfrm>
            <a:off x="0" y="5813073"/>
            <a:ext cx="671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Century" panose="02040604050505020304" pitchFamily="18" charset="0"/>
              </a:rPr>
              <a:t>Table</a:t>
            </a:r>
            <a:r>
              <a:rPr kumimoji="1" lang="ja-JP" altLang="en-US" sz="900">
                <a:latin typeface="Century" panose="02040604050505020304" pitchFamily="18" charset="0"/>
              </a:rPr>
              <a:t>１　</a:t>
            </a:r>
            <a:r>
              <a:rPr lang="ja-JP" altLang="en-US" sz="900">
                <a:latin typeface="Century" panose="02040604050505020304" pitchFamily="18" charset="0"/>
              </a:rPr>
              <a:t>Characteristics of the study participants in the home-based and hospital-based end-of-life care groups, including caregiver and patient factors such as age, gender, daily care provision, and patient preferences.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60862045-EAC3-0706-8EE1-6F0F2DF23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116614"/>
              </p:ext>
            </p:extLst>
          </p:nvPr>
        </p:nvGraphicFramePr>
        <p:xfrm>
          <a:off x="88468" y="6373798"/>
          <a:ext cx="6782016" cy="2314632"/>
        </p:xfrm>
        <a:graphic>
          <a:graphicData uri="http://schemas.openxmlformats.org/drawingml/2006/table">
            <a:tbl>
              <a:tblPr/>
              <a:tblGrid>
                <a:gridCol w="2817314">
                  <a:extLst>
                    <a:ext uri="{9D8B030D-6E8A-4147-A177-3AD203B41FA5}">
                      <a16:colId xmlns:a16="http://schemas.microsoft.com/office/drawing/2014/main" val="1793143338"/>
                    </a:ext>
                  </a:extLst>
                </a:gridCol>
                <a:gridCol w="2067731">
                  <a:extLst>
                    <a:ext uri="{9D8B030D-6E8A-4147-A177-3AD203B41FA5}">
                      <a16:colId xmlns:a16="http://schemas.microsoft.com/office/drawing/2014/main" val="2278696791"/>
                    </a:ext>
                  </a:extLst>
                </a:gridCol>
                <a:gridCol w="397746">
                  <a:extLst>
                    <a:ext uri="{9D8B030D-6E8A-4147-A177-3AD203B41FA5}">
                      <a16:colId xmlns:a16="http://schemas.microsoft.com/office/drawing/2014/main" val="4213646893"/>
                    </a:ext>
                  </a:extLst>
                </a:gridCol>
                <a:gridCol w="447465">
                  <a:extLst>
                    <a:ext uri="{9D8B030D-6E8A-4147-A177-3AD203B41FA5}">
                      <a16:colId xmlns:a16="http://schemas.microsoft.com/office/drawing/2014/main" val="815870634"/>
                    </a:ext>
                  </a:extLst>
                </a:gridCol>
                <a:gridCol w="447464">
                  <a:extLst>
                    <a:ext uri="{9D8B030D-6E8A-4147-A177-3AD203B41FA5}">
                      <a16:colId xmlns:a16="http://schemas.microsoft.com/office/drawing/2014/main" val="4158512508"/>
                    </a:ext>
                  </a:extLst>
                </a:gridCol>
                <a:gridCol w="604296">
                  <a:extLst>
                    <a:ext uri="{9D8B030D-6E8A-4147-A177-3AD203B41FA5}">
                      <a16:colId xmlns:a16="http://schemas.microsoft.com/office/drawing/2014/main" val="4247349004"/>
                    </a:ext>
                  </a:extLst>
                </a:gridCol>
              </a:tblGrid>
              <a:tr h="184346"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1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OR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CI-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CI+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P-value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8984743"/>
                  </a:ext>
                </a:extLst>
              </a:tr>
              <a:tr h="18434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Patient’s monthly medical expenses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&lt; 0.1 million yen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2.059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1.723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2.459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0.001&lt;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1041028"/>
                  </a:ext>
                </a:extLst>
              </a:tr>
              <a:tr h="18434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Patient’s income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&lt;3.99 million yen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0.669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0.561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0.799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0.001&lt;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706646"/>
                  </a:ext>
                </a:extLst>
              </a:tr>
              <a:tr h="18434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Patient had financial well being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Not-good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0.724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0.549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0.955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0.022 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24812651"/>
                  </a:ext>
                </a:extLst>
              </a:tr>
              <a:tr h="4980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Preference for home-based care even with pain if they have 3 months to live due to cancer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1.487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1.165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1.898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0.001  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9189986"/>
                  </a:ext>
                </a:extLst>
              </a:tr>
              <a:tr h="18434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Preference for to have died at home even with pain due to cancer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1.581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1.208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2.068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0.001&lt;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083840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Preference for to have died at home even if they become unable to perform daily activities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1.522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1.209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1.916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0.001&lt;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1129355"/>
                  </a:ext>
                </a:extLst>
              </a:tr>
              <a:tr h="187272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Meiryo" panose="020B0604030504040204" pitchFamily="34" charset="-128"/>
                          <a:cs typeface="+mn-cs"/>
                        </a:rPr>
                        <a:t>Caregiver’s gender</a:t>
                      </a:r>
                      <a:endParaRPr kumimoji="1" lang="en-US" altLang="ja-JP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" panose="02040604050505020304" pitchFamily="18" charset="0"/>
                        <a:ea typeface="Meiryo" panose="020B0604030504040204" pitchFamily="34" charset="-128"/>
                        <a:cs typeface="+mn-cs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Meiryo" panose="020B0604030504040204" pitchFamily="34" charset="-128"/>
                          <a:cs typeface="+mn-cs"/>
                        </a:rPr>
                        <a:t>Caregiver’s gender</a:t>
                      </a:r>
                      <a:endParaRPr kumimoji="1" lang="en-US" altLang="ja-JP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" panose="02040604050505020304" pitchFamily="18" charset="0"/>
                        <a:ea typeface="Meiryo" panose="020B0604030504040204" pitchFamily="34" charset="-128"/>
                        <a:cs typeface="+mn-cs"/>
                      </a:endParaRPr>
                    </a:p>
                  </a:txBody>
                  <a:tcPr marL="7044" marR="7044" marT="70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0.677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0.557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0.821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0.001&lt;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7425040"/>
                  </a:ext>
                </a:extLst>
              </a:tr>
              <a:tr h="18434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Caregiver’s mental state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Not-good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0.789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0.660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0.945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0.001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41037076"/>
                  </a:ext>
                </a:extLst>
              </a:tr>
              <a:tr h="18434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Caregiver’s presence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Daily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3.021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2.390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3.818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0.001&lt;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5784692"/>
                  </a:ext>
                </a:extLst>
              </a:tr>
              <a:tr h="18434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Family member's death 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No experience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0.662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0.468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0.936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0.020  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7661148"/>
                  </a:ext>
                </a:extLst>
              </a:tr>
              <a:tr h="18434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Alternative caregiver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Absent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0.779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0.650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0.933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0.007 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4036054"/>
                  </a:ext>
                </a:extLst>
              </a:tr>
              <a:tr h="18434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Cohabitation with 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Meiryo" panose="020B0604030504040204" pitchFamily="34" charset="-128"/>
                        </a:rPr>
                        <a:t>Present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  <a:ea typeface="Meiryo" panose="020B0604030504040204" pitchFamily="34" charset="-128"/>
                      </a:endParaRP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1.476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1.193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1.827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" panose="02040604050505020304" pitchFamily="18" charset="0"/>
                          <a:ea typeface="游ゴシック" panose="020B0400000000000000" pitchFamily="34" charset="-128"/>
                        </a:rPr>
                        <a:t>0.001&lt;</a:t>
                      </a:r>
                    </a:p>
                  </a:txBody>
                  <a:tcPr marL="4790" marR="4790" marT="47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2554989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6AB1C0E-6A8E-B5A9-87F9-AFD2CADF9286}"/>
              </a:ext>
            </a:extLst>
          </p:cNvPr>
          <p:cNvSpPr/>
          <p:nvPr/>
        </p:nvSpPr>
        <p:spPr>
          <a:xfrm>
            <a:off x="0" y="8659580"/>
            <a:ext cx="65782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900" dirty="0">
                <a:latin typeface="Century" panose="02040604050505020304" pitchFamily="18" charset="0"/>
                <a:cs typeface="Century"/>
              </a:rPr>
              <a:t>Table2</a:t>
            </a:r>
            <a:r>
              <a:rPr lang="en-US" altLang="en-US" sz="900" dirty="0">
                <a:latin typeface="Century" panose="02040604050505020304" pitchFamily="18" charset="0"/>
                <a:ea typeface="+mj-ea"/>
                <a:cs typeface="Century"/>
              </a:rPr>
              <a:t>. </a:t>
            </a:r>
            <a:r>
              <a:rPr lang="ja-JP" altLang="en-US" sz="900">
                <a:latin typeface="Century" panose="02040604050505020304" pitchFamily="18" charset="0"/>
              </a:rPr>
              <a:t>Results of the multiple logistic regression analysis, presenting the odds ratios and confidence intervals for caregiver and patient factors significantly associated with home-based end-of-life care.</a:t>
            </a:r>
          </a:p>
        </p:txBody>
      </p:sp>
    </p:spTree>
    <p:extLst>
      <p:ext uri="{BB962C8B-B14F-4D97-AF65-F5344CB8AC3E}">
        <p14:creationId xmlns:p14="http://schemas.microsoft.com/office/powerpoint/2010/main" val="964048605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1417</TotalTime>
  <Words>544</Words>
  <Application>Microsoft Macintosh PowerPoint</Application>
  <PresentationFormat>画面に合わせる (4:3)</PresentationFormat>
  <Paragraphs>245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</vt:lpstr>
      <vt:lpstr>游ゴシック</vt:lpstr>
      <vt:lpstr>Arial</vt:lpstr>
      <vt:lpstr>Calibri</vt:lpstr>
      <vt:lpstr>Century</vt:lpstr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平本 秀二</dc:creator>
  <cp:lastModifiedBy>ぴーすほーむけあくりにっく ひらもと</cp:lastModifiedBy>
  <cp:revision>300</cp:revision>
  <cp:lastPrinted>2021-04-23T04:52:08Z</cp:lastPrinted>
  <dcterms:created xsi:type="dcterms:W3CDTF">2017-05-30T22:42:26Z</dcterms:created>
  <dcterms:modified xsi:type="dcterms:W3CDTF">2024-05-21T20:36:35Z</dcterms:modified>
</cp:coreProperties>
</file>