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687" r:id="rId2"/>
    <p:sldId id="688" r:id="rId3"/>
    <p:sldId id="689" r:id="rId4"/>
    <p:sldId id="690" r:id="rId5"/>
    <p:sldId id="691" r:id="rId6"/>
    <p:sldId id="704" r:id="rId7"/>
    <p:sldId id="703" r:id="rId8"/>
    <p:sldId id="698" r:id="rId9"/>
    <p:sldId id="700" r:id="rId10"/>
  </p:sldIdLst>
  <p:sldSz cx="6858000" cy="9144000" type="letter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66"/>
    <a:srgbClr val="FFC285"/>
    <a:srgbClr val="FF9933"/>
    <a:srgbClr val="FFFFCC"/>
    <a:srgbClr val="CCECFF"/>
    <a:srgbClr val="FFCCFF"/>
    <a:srgbClr val="3AAA89"/>
    <a:srgbClr val="FF6699"/>
    <a:srgbClr val="FFC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5" autoAdjust="0"/>
    <p:restoredTop sz="94614" autoAdjust="0"/>
  </p:normalViewPr>
  <p:slideViewPr>
    <p:cSldViewPr snapToGrid="0" showGuides="1">
      <p:cViewPr varScale="1">
        <p:scale>
          <a:sx n="58" d="100"/>
          <a:sy n="58" d="100"/>
        </p:scale>
        <p:origin x="2024" y="60"/>
      </p:cViewPr>
      <p:guideLst>
        <p:guide orient="horz" pos="1973"/>
        <p:guide pos="2160"/>
      </p:guideLst>
    </p:cSldViewPr>
  </p:slideViewPr>
  <p:outlineViewPr>
    <p:cViewPr>
      <p:scale>
        <a:sx n="33" d="100"/>
        <a:sy n="33" d="100"/>
      </p:scale>
      <p:origin x="0" y="49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ukuda\OneDrive\&#12487;&#12473;&#12463;&#12488;&#12483;&#12503;\&#35542;&#25991;\2020%20Atf7ip\20201019-2_data%20Tukey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83333509331791"/>
          <c:y val="0.252128829223839"/>
          <c:w val="0.74437756244019848"/>
          <c:h val="0.680251328200058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'[20201019-2_data Tukey.xls]Tukey'!$M$32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rgbClr val="4472C4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'[20201019-2_data Tukey.xls]Tukey'!$N$38:$Q$38</c:f>
                <c:numCache>
                  <c:formatCode>General</c:formatCode>
                  <c:ptCount val="4"/>
                  <c:pt idx="0">
                    <c:v>0.11969129428970779</c:v>
                  </c:pt>
                  <c:pt idx="1">
                    <c:v>0.12734549525905078</c:v>
                  </c:pt>
                  <c:pt idx="2">
                    <c:v>0.10659608861432066</c:v>
                  </c:pt>
                  <c:pt idx="3">
                    <c:v>9.771251497786386E-2</c:v>
                  </c:pt>
                </c:numCache>
              </c:numRef>
            </c:plus>
            <c:minus>
              <c:numRef>
                <c:f>'[20201019-2_data Tukey.xls]Tukey'!$N$38:$Q$38</c:f>
                <c:numCache>
                  <c:formatCode>General</c:formatCode>
                  <c:ptCount val="4"/>
                  <c:pt idx="0">
                    <c:v>0.11969129428970779</c:v>
                  </c:pt>
                  <c:pt idx="1">
                    <c:v>0.12734549525905078</c:v>
                  </c:pt>
                  <c:pt idx="2">
                    <c:v>0.10659608861432066</c:v>
                  </c:pt>
                  <c:pt idx="3">
                    <c:v>9.771251497786386E-2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'[20201019-2_data Tukey.xls]Tukey'!$N$31:$Q$31</c:f>
              <c:strCache>
                <c:ptCount val="4"/>
                <c:pt idx="0">
                  <c:v>Fkbp6</c:v>
                </c:pt>
                <c:pt idx="1">
                  <c:v>Mael</c:v>
                </c:pt>
                <c:pt idx="2">
                  <c:v>1700019A02Rik</c:v>
                </c:pt>
                <c:pt idx="3">
                  <c:v>Rec114</c:v>
                </c:pt>
              </c:strCache>
            </c:strRef>
          </c:cat>
          <c:val>
            <c:numRef>
              <c:f>'[20201019-2_data Tukey.xls]Tukey'!$N$32:$Q$32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1.0000000000000002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5-4EB6-98D9-E29D4B7946FE}"/>
            </c:ext>
          </c:extLst>
        </c:ser>
        <c:ser>
          <c:idx val="1"/>
          <c:order val="1"/>
          <c:tx>
            <c:strRef>
              <c:f>'[20201019-2_data Tukey.xls]Tukey'!$M$33</c:f>
              <c:strCache>
                <c:ptCount val="1"/>
                <c:pt idx="0">
                  <c:v>Atf7ip KO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'[20201019-2_data Tukey.xls]Tukey'!$N$39:$Q$39</c:f>
                <c:numCache>
                  <c:formatCode>General</c:formatCode>
                  <c:ptCount val="4"/>
                  <c:pt idx="0">
                    <c:v>0.76109699939408637</c:v>
                  </c:pt>
                  <c:pt idx="1">
                    <c:v>1.4369452683745036</c:v>
                  </c:pt>
                  <c:pt idx="2">
                    <c:v>8.1843936749991811E-2</c:v>
                  </c:pt>
                  <c:pt idx="3">
                    <c:v>1.4215382664920566</c:v>
                  </c:pt>
                </c:numCache>
              </c:numRef>
            </c:plus>
            <c:minus>
              <c:numRef>
                <c:f>'[20201019-2_data Tukey.xls]Tukey'!$N$39:$Q$39</c:f>
                <c:numCache>
                  <c:formatCode>General</c:formatCode>
                  <c:ptCount val="4"/>
                  <c:pt idx="0">
                    <c:v>0.76109699939408637</c:v>
                  </c:pt>
                  <c:pt idx="1">
                    <c:v>1.4369452683745036</c:v>
                  </c:pt>
                  <c:pt idx="2">
                    <c:v>8.1843936749991811E-2</c:v>
                  </c:pt>
                  <c:pt idx="3">
                    <c:v>1.4215382664920566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'[20201019-2_data Tukey.xls]Tukey'!$N$31:$Q$31</c:f>
              <c:strCache>
                <c:ptCount val="4"/>
                <c:pt idx="0">
                  <c:v>Fkbp6</c:v>
                </c:pt>
                <c:pt idx="1">
                  <c:v>Mael</c:v>
                </c:pt>
                <c:pt idx="2">
                  <c:v>1700019A02Rik</c:v>
                </c:pt>
                <c:pt idx="3">
                  <c:v>Rec114</c:v>
                </c:pt>
              </c:strCache>
            </c:strRef>
          </c:cat>
          <c:val>
            <c:numRef>
              <c:f>'[20201019-2_data Tukey.xls]Tukey'!$N$33:$Q$33</c:f>
              <c:numCache>
                <c:formatCode>General</c:formatCode>
                <c:ptCount val="4"/>
                <c:pt idx="0">
                  <c:v>9.8522188620508153</c:v>
                </c:pt>
                <c:pt idx="1">
                  <c:v>13.635466541297582</c:v>
                </c:pt>
                <c:pt idx="2">
                  <c:v>0.78707716291941487</c:v>
                </c:pt>
                <c:pt idx="3">
                  <c:v>12.590409652692253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5-4EB6-98D9-E29D4B7946FE}"/>
            </c:ext>
          </c:extLst>
        </c:ser>
        <c:ser>
          <c:idx val="2"/>
          <c:order val="2"/>
          <c:tx>
            <c:strRef>
              <c:f>'[20201019-2_data Tukey.xls]Tukey'!$M$34</c:f>
              <c:strCache>
                <c:ptCount val="1"/>
                <c:pt idx="0">
                  <c:v>Zmym2 KO</c:v>
                </c:pt>
              </c:strCache>
            </c:strRef>
          </c:tx>
          <c:spPr>
            <a:solidFill>
              <a:srgbClr val="A5A5A5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'[20201019-2_data Tukey.xls]Tukey'!$N$40:$Q$40</c:f>
                <c:numCache>
                  <c:formatCode>General</c:formatCode>
                  <c:ptCount val="4"/>
                  <c:pt idx="0">
                    <c:v>0.32059974179054224</c:v>
                  </c:pt>
                  <c:pt idx="1">
                    <c:v>0.99190317808730599</c:v>
                  </c:pt>
                  <c:pt idx="2">
                    <c:v>0.53561554644124842</c:v>
                  </c:pt>
                  <c:pt idx="3">
                    <c:v>0.22625463997633882</c:v>
                  </c:pt>
                </c:numCache>
              </c:numRef>
            </c:plus>
            <c:minus>
              <c:numRef>
                <c:f>'[20201019-2_data Tukey.xls]Tukey'!$N$40:$Q$40</c:f>
                <c:numCache>
                  <c:formatCode>General</c:formatCode>
                  <c:ptCount val="4"/>
                  <c:pt idx="0">
                    <c:v>0.32059974179054224</c:v>
                  </c:pt>
                  <c:pt idx="1">
                    <c:v>0.99190317808730599</c:v>
                  </c:pt>
                  <c:pt idx="2">
                    <c:v>0.53561554644124842</c:v>
                  </c:pt>
                  <c:pt idx="3">
                    <c:v>0.22625463997633882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'[20201019-2_data Tukey.xls]Tukey'!$N$31:$Q$31</c:f>
              <c:strCache>
                <c:ptCount val="4"/>
                <c:pt idx="0">
                  <c:v>Fkbp6</c:v>
                </c:pt>
                <c:pt idx="1">
                  <c:v>Mael</c:v>
                </c:pt>
                <c:pt idx="2">
                  <c:v>1700019A02Rik</c:v>
                </c:pt>
                <c:pt idx="3">
                  <c:v>Rec114</c:v>
                </c:pt>
              </c:strCache>
            </c:strRef>
          </c:cat>
          <c:val>
            <c:numRef>
              <c:f>'[20201019-2_data Tukey.xls]Tukey'!$N$34:$Q$34</c:f>
              <c:numCache>
                <c:formatCode>General</c:formatCode>
                <c:ptCount val="4"/>
                <c:pt idx="0">
                  <c:v>3.6617348490380794</c:v>
                </c:pt>
                <c:pt idx="1">
                  <c:v>5.7311480820654781</c:v>
                </c:pt>
                <c:pt idx="2">
                  <c:v>14.588608499722858</c:v>
                </c:pt>
                <c:pt idx="3">
                  <c:v>6.0322847802765116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5-4EB6-98D9-E29D4B7946FE}"/>
            </c:ext>
          </c:extLst>
        </c:ser>
        <c:ser>
          <c:idx val="3"/>
          <c:order val="3"/>
          <c:tx>
            <c:strRef>
              <c:f>'[20201019-2_data Tukey.xls]Tukey'!$M$35</c:f>
              <c:strCache>
                <c:ptCount val="1"/>
                <c:pt idx="0">
                  <c:v>Zmym2 KO + WT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'[20201019-2_data Tukey.xls]Tukey'!$N$41:$Q$41</c:f>
                <c:numCache>
                  <c:formatCode>General</c:formatCode>
                  <c:ptCount val="4"/>
                  <c:pt idx="0">
                    <c:v>5.3151938202005471E-2</c:v>
                  </c:pt>
                  <c:pt idx="1">
                    <c:v>0.31984413378184695</c:v>
                  </c:pt>
                  <c:pt idx="2">
                    <c:v>2.8363649319315582E-2</c:v>
                  </c:pt>
                  <c:pt idx="3">
                    <c:v>8.9929322638081524E-2</c:v>
                  </c:pt>
                </c:numCache>
              </c:numRef>
            </c:plus>
            <c:minus>
              <c:numRef>
                <c:f>'[20201019-2_data Tukey.xls]Tukey'!$N$41:$Q$41</c:f>
                <c:numCache>
                  <c:formatCode>General</c:formatCode>
                  <c:ptCount val="4"/>
                  <c:pt idx="0">
                    <c:v>5.3151938202005471E-2</c:v>
                  </c:pt>
                  <c:pt idx="1">
                    <c:v>0.31984413378184695</c:v>
                  </c:pt>
                  <c:pt idx="2">
                    <c:v>2.8363649319315582E-2</c:v>
                  </c:pt>
                  <c:pt idx="3">
                    <c:v>8.9929322638081524E-2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'[20201019-2_data Tukey.xls]Tukey'!$N$31:$Q$31</c:f>
              <c:strCache>
                <c:ptCount val="4"/>
                <c:pt idx="0">
                  <c:v>Fkbp6</c:v>
                </c:pt>
                <c:pt idx="1">
                  <c:v>Mael</c:v>
                </c:pt>
                <c:pt idx="2">
                  <c:v>1700019A02Rik</c:v>
                </c:pt>
                <c:pt idx="3">
                  <c:v>Rec114</c:v>
                </c:pt>
              </c:strCache>
            </c:strRef>
          </c:cat>
          <c:val>
            <c:numRef>
              <c:f>'[20201019-2_data Tukey.xls]Tukey'!$N$35:$Q$35</c:f>
              <c:numCache>
                <c:formatCode>General</c:formatCode>
                <c:ptCount val="4"/>
                <c:pt idx="0">
                  <c:v>0.27792278457074898</c:v>
                </c:pt>
                <c:pt idx="1">
                  <c:v>2.1674344473597409</c:v>
                </c:pt>
                <c:pt idx="2">
                  <c:v>0.37911716868372852</c:v>
                </c:pt>
                <c:pt idx="3">
                  <c:v>2.1369882052467397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65-4EB6-98D9-E29D4B794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909192"/>
        <c:axId val="307909584"/>
      </c:barChart>
      <c:catAx>
        <c:axId val="30790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07909584"/>
        <c:crosses val="autoZero"/>
        <c:auto val="1"/>
        <c:lblAlgn val="ctr"/>
        <c:lblOffset val="100"/>
        <c:noMultiLvlLbl val="0"/>
      </c:catAx>
      <c:valAx>
        <c:axId val="307909584"/>
        <c:scaling>
          <c:orientation val="minMax"/>
          <c:max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Relative to WT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0790919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1.4077676566931858E-2"/>
          <c:y val="7.4416596152999476E-2"/>
          <c:w val="0.35038970108696788"/>
          <c:h val="0.12189435796175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600">
          <a:solidFill>
            <a:schemeClr val="tx1"/>
          </a:solidFill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687" cy="497367"/>
          </a:xfrm>
          <a:prstGeom prst="rect">
            <a:avLst/>
          </a:prstGeom>
        </p:spPr>
        <p:txBody>
          <a:bodyPr vert="horz" lIns="92218" tIns="46108" rIns="92218" bIns="461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4323" y="2"/>
            <a:ext cx="2949686" cy="497367"/>
          </a:xfrm>
          <a:prstGeom prst="rect">
            <a:avLst/>
          </a:prstGeom>
        </p:spPr>
        <p:txBody>
          <a:bodyPr vert="horz" lIns="92218" tIns="46108" rIns="92218" bIns="46108" rtlCol="0"/>
          <a:lstStyle>
            <a:lvl1pPr algn="r">
              <a:defRPr sz="1200"/>
            </a:lvl1pPr>
          </a:lstStyle>
          <a:p>
            <a:fld id="{53C732EF-0A66-4C4E-8A5E-B12AF5D521EA}" type="datetimeFigureOut">
              <a:rPr kumimoji="1" lang="ja-JP" altLang="en-US" smtClean="0"/>
              <a:pPr/>
              <a:t>2020/10/27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440373"/>
            <a:ext cx="2949687" cy="497366"/>
          </a:xfrm>
          <a:prstGeom prst="rect">
            <a:avLst/>
          </a:prstGeom>
        </p:spPr>
        <p:txBody>
          <a:bodyPr vert="horz" lIns="92218" tIns="46108" rIns="92218" bIns="461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4323" y="9440373"/>
            <a:ext cx="2949686" cy="497366"/>
          </a:xfrm>
          <a:prstGeom prst="rect">
            <a:avLst/>
          </a:prstGeom>
        </p:spPr>
        <p:txBody>
          <a:bodyPr vert="horz" lIns="92218" tIns="46108" rIns="92218" bIns="46108" rtlCol="0" anchor="b"/>
          <a:lstStyle>
            <a:lvl1pPr algn="r">
              <a:defRPr sz="1200"/>
            </a:lvl1pPr>
          </a:lstStyle>
          <a:p>
            <a:fld id="{E0C27583-C035-4C07-BC3D-C1234323DCA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898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099" cy="496967"/>
          </a:xfrm>
          <a:prstGeom prst="rect">
            <a:avLst/>
          </a:prstGeom>
        </p:spPr>
        <p:txBody>
          <a:bodyPr vert="horz" lIns="92204" tIns="46102" rIns="92204" bIns="4610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2204" tIns="46102" rIns="92204" bIns="46102" rtlCol="0"/>
          <a:lstStyle>
            <a:lvl1pPr algn="r">
              <a:defRPr sz="1200"/>
            </a:lvl1pPr>
          </a:lstStyle>
          <a:p>
            <a:fld id="{7E422628-6341-4F49-8E56-97CFD213B7F0}" type="datetimeFigureOut">
              <a:rPr kumimoji="1" lang="ja-JP" altLang="en-US" smtClean="0"/>
              <a:pPr/>
              <a:t>2020/10/27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5013" y="744538"/>
            <a:ext cx="2795587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4" tIns="46102" rIns="92204" bIns="46102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9"/>
            <a:ext cx="5444490" cy="4472702"/>
          </a:xfrm>
          <a:prstGeom prst="rect">
            <a:avLst/>
          </a:prstGeom>
        </p:spPr>
        <p:txBody>
          <a:bodyPr vert="horz" lIns="92204" tIns="46102" rIns="92204" bIns="46102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099" cy="496967"/>
          </a:xfrm>
          <a:prstGeom prst="rect">
            <a:avLst/>
          </a:prstGeom>
        </p:spPr>
        <p:txBody>
          <a:bodyPr vert="horz" lIns="92204" tIns="46102" rIns="92204" bIns="4610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2204" tIns="46102" rIns="92204" bIns="46102" rtlCol="0" anchor="b"/>
          <a:lstStyle>
            <a:lvl1pPr algn="r">
              <a:defRPr sz="1200"/>
            </a:lvl1pPr>
          </a:lstStyle>
          <a:p>
            <a:fld id="{A2642409-0AE3-43A2-89BF-E08CDC3850F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19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42409-0AE3-43A2-89BF-E08CDC3850F9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19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>
    <p:fade/>
  </p:transition>
  <p:hf hdr="0" ftr="0" dt="0"/>
  <p:txStyles>
    <p:titleStyle>
      <a:lvl1pPr algn="l" defTabSz="1320752" rtl="0" eaLnBrk="1" latinLnBrk="0" hangingPunct="1">
        <a:spcBef>
          <a:spcPct val="0"/>
        </a:spcBef>
        <a:buNone/>
        <a:defRPr kumimoji="1" sz="5778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95283" indent="-495283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3466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1073111" indent="-412735" algn="l" defTabSz="1320752" rtl="0" eaLnBrk="1" latinLnBrk="0" hangingPunct="1">
        <a:spcBef>
          <a:spcPct val="20000"/>
        </a:spcBef>
        <a:buFont typeface="Arial" pitchFamily="34" charset="0"/>
        <a:buChar char="–"/>
        <a:defRPr kumimoji="1" sz="2889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650939" indent="-330187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2311316" indent="-330187" algn="l" defTabSz="1320752" rtl="0" eaLnBrk="1" latinLnBrk="0" hangingPunct="1">
        <a:spcBef>
          <a:spcPct val="20000"/>
        </a:spcBef>
        <a:buFont typeface="Arial" pitchFamily="34" charset="0"/>
        <a:buChar char="–"/>
        <a:defRPr kumimoji="1" sz="231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971691" indent="-330187" algn="l" defTabSz="1320752" rtl="0" eaLnBrk="1" latinLnBrk="0" hangingPunct="1">
        <a:spcBef>
          <a:spcPct val="20000"/>
        </a:spcBef>
        <a:buFont typeface="Arial" pitchFamily="34" charset="0"/>
        <a:buChar char="»"/>
        <a:defRPr kumimoji="1" sz="231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3632067" indent="-330187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6pPr>
      <a:lvl7pPr marL="4292444" indent="-330187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7pPr>
      <a:lvl8pPr marL="4952819" indent="-330187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8pPr>
      <a:lvl9pPr marL="5613194" indent="-330187" algn="l" defTabSz="1320752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77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2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28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03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80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55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31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07" algn="l" defTabSz="1320752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microsoft.com/office/2007/relationships/hdphoto" Target="../media/hdphoto1.wdp"/><Relationship Id="rId21" Type="http://schemas.openxmlformats.org/officeDocument/2006/relationships/image" Target="../media/image17.png"/><Relationship Id="rId7" Type="http://schemas.microsoft.com/office/2007/relationships/hdphoto" Target="../media/hdphoto3.wdp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microsoft.com/office/2007/relationships/hdphoto" Target="../media/hdphoto4.wdp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microsoft.com/office/2007/relationships/hdphoto" Target="../media/hdphoto6.wdp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9">
            <a:extLst>
              <a:ext uri="{FF2B5EF4-FFF2-40B4-BE49-F238E27FC236}">
                <a16:creationId xmlns:a16="http://schemas.microsoft.com/office/drawing/2014/main" id="{9FDFA9EF-3C7C-41AB-9C35-72000DDC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S1 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099EB1B-E0A5-4ED3-8E84-377DBF952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93317"/>
          <a:stretch/>
        </p:blipFill>
        <p:spPr>
          <a:xfrm>
            <a:off x="156355" y="1361468"/>
            <a:ext cx="5897290" cy="2160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9740E23-D704-4A58-B462-11FBE87FE8FA}"/>
              </a:ext>
            </a:extLst>
          </p:cNvPr>
          <p:cNvSpPr/>
          <p:nvPr/>
        </p:nvSpPr>
        <p:spPr>
          <a:xfrm>
            <a:off x="2157796" y="1880808"/>
            <a:ext cx="1584000" cy="0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lumMod val="93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EF9C2D-FCD1-4C5D-BCA2-3213C3D5DD82}"/>
              </a:ext>
            </a:extLst>
          </p:cNvPr>
          <p:cNvSpPr/>
          <p:nvPr/>
        </p:nvSpPr>
        <p:spPr>
          <a:xfrm>
            <a:off x="4149080" y="1880808"/>
            <a:ext cx="1296000" cy="0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lumMod val="93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092C6B9-BE39-42A9-A7FC-1C0158E0A9A0}"/>
              </a:ext>
            </a:extLst>
          </p:cNvPr>
          <p:cNvSpPr/>
          <p:nvPr/>
        </p:nvSpPr>
        <p:spPr>
          <a:xfrm>
            <a:off x="2157796" y="2051720"/>
            <a:ext cx="3294000" cy="0"/>
          </a:xfrm>
          <a:prstGeom prst="rect">
            <a:avLst/>
          </a:prstGeom>
          <a:noFill/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2AB06C9-AEE5-42B1-8E81-D990031D2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0" t="12127" b="76735"/>
          <a:stretch/>
        </p:blipFill>
        <p:spPr>
          <a:xfrm>
            <a:off x="1052735" y="1563068"/>
            <a:ext cx="5000909" cy="3599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EE530EF-6977-4A21-A860-9A9CF3A93ECC}"/>
              </a:ext>
            </a:extLst>
          </p:cNvPr>
          <p:cNvSpPr txBox="1"/>
          <p:nvPr/>
        </p:nvSpPr>
        <p:spPr>
          <a:xfrm>
            <a:off x="216536" y="1525446"/>
            <a:ext cx="9749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mATF7IP(606-705):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C68D40-55BC-4700-BEB4-39820F92D973}"/>
              </a:ext>
            </a:extLst>
          </p:cNvPr>
          <p:cNvSpPr txBox="1"/>
          <p:nvPr/>
        </p:nvSpPr>
        <p:spPr>
          <a:xfrm>
            <a:off x="219101" y="1617779"/>
            <a:ext cx="9749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hATF7IP(572-671):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83E34B9-9672-4B5D-B064-F865623D42FE}"/>
              </a:ext>
            </a:extLst>
          </p:cNvPr>
          <p:cNvSpPr txBox="1"/>
          <p:nvPr/>
        </p:nvSpPr>
        <p:spPr>
          <a:xfrm>
            <a:off x="3044011" y="2044089"/>
            <a:ext cx="152157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region 627-694 </a:t>
            </a:r>
            <a:r>
              <a:rPr lang="en-US" sz="600" b="1" dirty="0" err="1"/>
              <a:t>a.a</a:t>
            </a:r>
            <a:r>
              <a:rPr lang="en-US" sz="600" b="1" dirty="0"/>
              <a:t>. of mouse ATF7IP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288107-9B1C-4E83-87BF-1B822823D303}"/>
              </a:ext>
            </a:extLst>
          </p:cNvPr>
          <p:cNvSpPr txBox="1"/>
          <p:nvPr/>
        </p:nvSpPr>
        <p:spPr>
          <a:xfrm>
            <a:off x="2542473" y="1863986"/>
            <a:ext cx="8146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estimated </a:t>
            </a:r>
            <a:r>
              <a:rPr lang="el-GR" sz="600" b="1" dirty="0"/>
              <a:t>α</a:t>
            </a:r>
            <a:r>
              <a:rPr lang="en-US" sz="600" b="1" dirty="0"/>
              <a:t>-helix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2DFE72-7EED-4713-9554-4C8981673B49}"/>
              </a:ext>
            </a:extLst>
          </p:cNvPr>
          <p:cNvSpPr txBox="1"/>
          <p:nvPr/>
        </p:nvSpPr>
        <p:spPr>
          <a:xfrm>
            <a:off x="4414553" y="1863986"/>
            <a:ext cx="8146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estimated </a:t>
            </a:r>
            <a:r>
              <a:rPr lang="el-GR" sz="600" b="1" dirty="0"/>
              <a:t>α</a:t>
            </a:r>
            <a:r>
              <a:rPr lang="en-US" sz="600" b="1" dirty="0"/>
              <a:t>-helix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2A7BA53-58CB-42E6-A814-DDEF36127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94" t="1" r="25601" b="43070"/>
          <a:stretch/>
        </p:blipFill>
        <p:spPr>
          <a:xfrm>
            <a:off x="1048025" y="2810064"/>
            <a:ext cx="5040000" cy="111386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9AAEA66-DC9D-47CD-9A9A-05CE3D41BB07}"/>
              </a:ext>
            </a:extLst>
          </p:cNvPr>
          <p:cNvSpPr txBox="1"/>
          <p:nvPr/>
        </p:nvSpPr>
        <p:spPr>
          <a:xfrm>
            <a:off x="122280" y="2972626"/>
            <a:ext cx="106792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mATF7IP(1190-1306):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AE4338-8A23-408E-B8DF-70BFB1FC3E23}"/>
              </a:ext>
            </a:extLst>
          </p:cNvPr>
          <p:cNvSpPr txBox="1"/>
          <p:nvPr/>
        </p:nvSpPr>
        <p:spPr>
          <a:xfrm>
            <a:off x="130255" y="3064959"/>
            <a:ext cx="106792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hATF7IP(1160-1270):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7E2C47-F01B-48D3-B7BF-6DBB3A7B5510}"/>
              </a:ext>
            </a:extLst>
          </p:cNvPr>
          <p:cNvSpPr txBox="1"/>
          <p:nvPr/>
        </p:nvSpPr>
        <p:spPr>
          <a:xfrm>
            <a:off x="634920" y="3551838"/>
            <a:ext cx="55656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mATF7IP: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12C831-ED0A-4142-A6B2-39BA62DFDD91}"/>
              </a:ext>
            </a:extLst>
          </p:cNvPr>
          <p:cNvSpPr txBox="1"/>
          <p:nvPr/>
        </p:nvSpPr>
        <p:spPr>
          <a:xfrm>
            <a:off x="634920" y="3650628"/>
            <a:ext cx="55656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hATF7IP: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F4DE4DC-34AC-4788-AA8C-34CE7D7A3B6F}"/>
              </a:ext>
            </a:extLst>
          </p:cNvPr>
          <p:cNvSpPr txBox="1"/>
          <p:nvPr/>
        </p:nvSpPr>
        <p:spPr>
          <a:xfrm>
            <a:off x="706923" y="981325"/>
            <a:ext cx="5458381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region 627-794 (SETDB1 binding)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8D31A57-7153-4FB4-B0D2-BCFF0FDEA735}"/>
              </a:ext>
            </a:extLst>
          </p:cNvPr>
          <p:cNvSpPr txBox="1"/>
          <p:nvPr/>
        </p:nvSpPr>
        <p:spPr>
          <a:xfrm>
            <a:off x="706923" y="2556356"/>
            <a:ext cx="5458381" cy="2154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region 1190-1306 (FN III domain)</a:t>
            </a:r>
          </a:p>
        </p:txBody>
      </p:sp>
      <p:sp>
        <p:nvSpPr>
          <p:cNvPr id="20" name="Text Box 155">
            <a:extLst>
              <a:ext uri="{FF2B5EF4-FFF2-40B4-BE49-F238E27FC236}">
                <a16:creationId xmlns:a16="http://schemas.microsoft.com/office/drawing/2014/main" id="{475BE794-C8B7-4E19-8DA1-A05A00526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39" y="545327"/>
            <a:ext cx="407377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A</a:t>
            </a:r>
          </a:p>
        </p:txBody>
      </p:sp>
      <p:sp>
        <p:nvSpPr>
          <p:cNvPr id="21" name="Text Box 155">
            <a:extLst>
              <a:ext uri="{FF2B5EF4-FFF2-40B4-BE49-F238E27FC236}">
                <a16:creationId xmlns:a16="http://schemas.microsoft.com/office/drawing/2014/main" id="{BFE83A50-C030-40BA-91EE-4CB49639E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73" y="2267744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6189358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9">
            <a:extLst>
              <a:ext uri="{FF2B5EF4-FFF2-40B4-BE49-F238E27FC236}">
                <a16:creationId xmlns:a16="http://schemas.microsoft.com/office/drawing/2014/main" id="{9FDFA9EF-3C7C-41AB-9C35-72000DDC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S2 </a:t>
            </a:r>
          </a:p>
        </p:txBody>
      </p:sp>
      <p:sp>
        <p:nvSpPr>
          <p:cNvPr id="22" name="Text Box 155">
            <a:extLst>
              <a:ext uri="{FF2B5EF4-FFF2-40B4-BE49-F238E27FC236}">
                <a16:creationId xmlns:a16="http://schemas.microsoft.com/office/drawing/2014/main" id="{FAC2D3E3-5094-429A-9570-34101EC4D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773" y="617592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B</a:t>
            </a:r>
          </a:p>
        </p:txBody>
      </p:sp>
      <p:sp>
        <p:nvSpPr>
          <p:cNvPr id="23" name="Text Box 155">
            <a:extLst>
              <a:ext uri="{FF2B5EF4-FFF2-40B4-BE49-F238E27FC236}">
                <a16:creationId xmlns:a16="http://schemas.microsoft.com/office/drawing/2014/main" id="{32169F0F-C85C-42BB-AC87-126F79780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939" y="420466"/>
            <a:ext cx="407377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A</a:t>
            </a:r>
          </a:p>
        </p:txBody>
      </p:sp>
      <p:sp>
        <p:nvSpPr>
          <p:cNvPr id="24" name="Text Box 155">
            <a:extLst>
              <a:ext uri="{FF2B5EF4-FFF2-40B4-BE49-F238E27FC236}">
                <a16:creationId xmlns:a16="http://schemas.microsoft.com/office/drawing/2014/main" id="{C3157F45-2694-4799-A50A-F46DEFE0C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330" y="3613412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C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BF874B5-4DEC-44D3-8238-D53C6C96D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2401396" y="3442440"/>
            <a:ext cx="900000" cy="900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E8F6FF24-F2BA-4B38-9AE7-ECC95E0484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2401396" y="1474940"/>
            <a:ext cx="900000" cy="9000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6F163BC9-529E-41E7-B1AF-46AD8B08AC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2401396" y="5409940"/>
            <a:ext cx="900000" cy="9000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E57EB91A-2423-4481-B48C-8B57522056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2401396" y="4426191"/>
            <a:ext cx="900000" cy="9000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95C59489-D9B9-4DB5-9AE7-8494062EFD7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2401396" y="2458690"/>
            <a:ext cx="900000" cy="9000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CC72EA-4B3E-445A-ADF0-1C9CAE9EAE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1411602" y="3442440"/>
            <a:ext cx="900000" cy="90000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2C93D8DC-41ED-4F04-8F13-7AA3765F0F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1411602" y="1474940"/>
            <a:ext cx="900000" cy="9000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DC7472C8-A269-42E0-BF12-C42F469666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1411602" y="5409940"/>
            <a:ext cx="900000" cy="90000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39ED776E-CB30-439E-9FE8-A0AB1483FE4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1411602" y="4426191"/>
            <a:ext cx="900000" cy="9000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81A6D46-2011-4B3A-AEA1-838C2980260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rcRect l="41634" t="75098" r="33760" b="296"/>
          <a:stretch/>
        </p:blipFill>
        <p:spPr>
          <a:xfrm>
            <a:off x="1411602" y="2458690"/>
            <a:ext cx="900000" cy="90000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11BFF65D-1308-402A-B4D4-07986C850A3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86" t="1648" r="79159" b="79897"/>
          <a:stretch/>
        </p:blipFill>
        <p:spPr>
          <a:xfrm>
            <a:off x="2401396" y="3442440"/>
            <a:ext cx="900000" cy="9000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EFACA3B9-5ABA-4664-BD17-56832B798D1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648" t="2386" r="79897" b="79159"/>
          <a:stretch/>
        </p:blipFill>
        <p:spPr>
          <a:xfrm>
            <a:off x="2401396" y="1474940"/>
            <a:ext cx="900000" cy="9000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91E6697-A398-4581-9DEC-F306688BC2B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86" t="1648" r="79159" b="79897"/>
          <a:stretch/>
        </p:blipFill>
        <p:spPr>
          <a:xfrm>
            <a:off x="2401396" y="2458690"/>
            <a:ext cx="900000" cy="9000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333158F5-AF79-49CE-8352-BAA68A396A0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86" t="1648" r="79159" b="79897"/>
          <a:stretch/>
        </p:blipFill>
        <p:spPr>
          <a:xfrm>
            <a:off x="2401396" y="4426191"/>
            <a:ext cx="900000" cy="90000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39F9D61A-9B51-4C37-AA9D-8EDC9470E42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386" t="1648" r="79159" b="79897"/>
          <a:stretch/>
        </p:blipFill>
        <p:spPr>
          <a:xfrm>
            <a:off x="2401396" y="5409940"/>
            <a:ext cx="900000" cy="9000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2D1C17B-7CE9-4824-88E0-FE4DEEE65DF6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34867" t="13459" r="46678" b="68086"/>
          <a:stretch/>
        </p:blipFill>
        <p:spPr>
          <a:xfrm>
            <a:off x="1411602" y="1474940"/>
            <a:ext cx="900000" cy="90000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778BE3C2-2A76-4402-A60C-B0FC8CE95B2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34867" t="13459" r="46678" b="68086"/>
          <a:stretch/>
        </p:blipFill>
        <p:spPr>
          <a:xfrm>
            <a:off x="1411602" y="2458690"/>
            <a:ext cx="900000" cy="900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65B3E463-C5DE-4999-ADEE-44BB2570B674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34867" t="13459" r="46678" b="68086"/>
          <a:stretch/>
        </p:blipFill>
        <p:spPr>
          <a:xfrm>
            <a:off x="1411602" y="3442440"/>
            <a:ext cx="900000" cy="9000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9AE9E07-70BD-413D-89B5-9EA5F909EE8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4867" t="13459" r="46678" b="68086"/>
          <a:stretch/>
        </p:blipFill>
        <p:spPr>
          <a:xfrm>
            <a:off x="1411602" y="4426191"/>
            <a:ext cx="900000" cy="9000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554E816D-F7C1-4C54-99B0-848D209B1565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34868" t="13459" r="46678" b="68086"/>
          <a:stretch/>
        </p:blipFill>
        <p:spPr>
          <a:xfrm>
            <a:off x="1411602" y="5409940"/>
            <a:ext cx="900000" cy="900000"/>
          </a:xfrm>
          <a:prstGeom prst="rect">
            <a:avLst/>
          </a:prstGeom>
        </p:spPr>
      </p:pic>
      <p:sp>
        <p:nvSpPr>
          <p:cNvPr id="45" name="ZoneTexte 111">
            <a:extLst>
              <a:ext uri="{FF2B5EF4-FFF2-40B4-BE49-F238E27FC236}">
                <a16:creationId xmlns:a16="http://schemas.microsoft.com/office/drawing/2014/main" id="{786C6B4F-B7A5-43DA-A6FB-75329898ED0D}"/>
              </a:ext>
            </a:extLst>
          </p:cNvPr>
          <p:cNvSpPr txBox="1"/>
          <p:nvPr/>
        </p:nvSpPr>
        <p:spPr>
          <a:xfrm>
            <a:off x="618781" y="4737692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SETDB1</a:t>
            </a:r>
          </a:p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fr-FR" sz="12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46" name="ZoneTexte 112">
            <a:extLst>
              <a:ext uri="{FF2B5EF4-FFF2-40B4-BE49-F238E27FC236}">
                <a16:creationId xmlns:a16="http://schemas.microsoft.com/office/drawing/2014/main" id="{AD7D36C5-74C6-42F0-8D5C-6F3EE32BF249}"/>
              </a:ext>
            </a:extLst>
          </p:cNvPr>
          <p:cNvSpPr txBox="1"/>
          <p:nvPr/>
        </p:nvSpPr>
        <p:spPr>
          <a:xfrm>
            <a:off x="618781" y="1786441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SETDB1</a:t>
            </a:r>
          </a:p>
        </p:txBody>
      </p:sp>
      <p:sp>
        <p:nvSpPr>
          <p:cNvPr id="47" name="ZoneTexte 114">
            <a:extLst>
              <a:ext uri="{FF2B5EF4-FFF2-40B4-BE49-F238E27FC236}">
                <a16:creationId xmlns:a16="http://schemas.microsoft.com/office/drawing/2014/main" id="{A1B5C104-346D-479E-9CC1-1B5C2A786C1B}"/>
              </a:ext>
            </a:extLst>
          </p:cNvPr>
          <p:cNvSpPr txBox="1"/>
          <p:nvPr/>
        </p:nvSpPr>
        <p:spPr>
          <a:xfrm>
            <a:off x="738205" y="3753941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</a:p>
        </p:txBody>
      </p:sp>
      <p:sp>
        <p:nvSpPr>
          <p:cNvPr id="48" name="ZoneTexte 115">
            <a:extLst>
              <a:ext uri="{FF2B5EF4-FFF2-40B4-BE49-F238E27FC236}">
                <a16:creationId xmlns:a16="http://schemas.microsoft.com/office/drawing/2014/main" id="{F71CDB6D-4906-4985-A8A7-83074D56F914}"/>
              </a:ext>
            </a:extLst>
          </p:cNvPr>
          <p:cNvSpPr txBox="1"/>
          <p:nvPr/>
        </p:nvSpPr>
        <p:spPr>
          <a:xfrm>
            <a:off x="1803154" y="925554"/>
            <a:ext cx="1109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+3xF-ATF7IP</a:t>
            </a:r>
          </a:p>
        </p:txBody>
      </p:sp>
      <p:sp>
        <p:nvSpPr>
          <p:cNvPr id="49" name="ZoneTexte 112">
            <a:extLst>
              <a:ext uri="{FF2B5EF4-FFF2-40B4-BE49-F238E27FC236}">
                <a16:creationId xmlns:a16="http://schemas.microsoft.com/office/drawing/2014/main" id="{AA06E925-8741-4863-90DA-F254EC925016}"/>
              </a:ext>
            </a:extLst>
          </p:cNvPr>
          <p:cNvSpPr txBox="1"/>
          <p:nvPr/>
        </p:nvSpPr>
        <p:spPr>
          <a:xfrm>
            <a:off x="706910" y="2770191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50" name="ZoneTexte 115">
            <a:extLst>
              <a:ext uri="{FF2B5EF4-FFF2-40B4-BE49-F238E27FC236}">
                <a16:creationId xmlns:a16="http://schemas.microsoft.com/office/drawing/2014/main" id="{0A89AC1F-D33E-4B64-9B43-BF54E81A92A5}"/>
              </a:ext>
            </a:extLst>
          </p:cNvPr>
          <p:cNvSpPr txBox="1"/>
          <p:nvPr/>
        </p:nvSpPr>
        <p:spPr>
          <a:xfrm>
            <a:off x="1910459" y="585491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Atf7ip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KO</a:t>
            </a: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0E2D1195-1140-40A0-8D2A-0ED708AE808C}"/>
              </a:ext>
            </a:extLst>
          </p:cNvPr>
          <p:cNvCxnSpPr>
            <a:cxnSpLocks/>
          </p:cNvCxnSpPr>
          <p:nvPr/>
        </p:nvCxnSpPr>
        <p:spPr>
          <a:xfrm>
            <a:off x="1421857" y="871172"/>
            <a:ext cx="18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C68DD253-ECAF-4423-9CD8-2D8313611EB9}"/>
              </a:ext>
            </a:extLst>
          </p:cNvPr>
          <p:cNvCxnSpPr>
            <a:cxnSpLocks/>
          </p:cNvCxnSpPr>
          <p:nvPr/>
        </p:nvCxnSpPr>
        <p:spPr>
          <a:xfrm flipV="1">
            <a:off x="1421857" y="1201194"/>
            <a:ext cx="18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115">
            <a:extLst>
              <a:ext uri="{FF2B5EF4-FFF2-40B4-BE49-F238E27FC236}">
                <a16:creationId xmlns:a16="http://schemas.microsoft.com/office/drawing/2014/main" id="{779B2CCF-B201-4FCA-8A5A-5F042F027001}"/>
              </a:ext>
            </a:extLst>
          </p:cNvPr>
          <p:cNvSpPr txBox="1"/>
          <p:nvPr/>
        </p:nvSpPr>
        <p:spPr>
          <a:xfrm>
            <a:off x="1649044" y="1201621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54" name="ZoneTexte 115">
            <a:extLst>
              <a:ext uri="{FF2B5EF4-FFF2-40B4-BE49-F238E27FC236}">
                <a16:creationId xmlns:a16="http://schemas.microsoft.com/office/drawing/2014/main" id="{B60540D7-52FC-4963-821B-3B836D00AFDE}"/>
              </a:ext>
            </a:extLst>
          </p:cNvPr>
          <p:cNvSpPr txBox="1"/>
          <p:nvPr/>
        </p:nvSpPr>
        <p:spPr>
          <a:xfrm>
            <a:off x="2544263" y="1201621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dFNIII</a:t>
            </a:r>
          </a:p>
        </p:txBody>
      </p:sp>
      <p:sp>
        <p:nvSpPr>
          <p:cNvPr id="55" name="ZoneTexte 111">
            <a:extLst>
              <a:ext uri="{FF2B5EF4-FFF2-40B4-BE49-F238E27FC236}">
                <a16:creationId xmlns:a16="http://schemas.microsoft.com/office/drawing/2014/main" id="{325D04AC-467D-464D-B02B-A7134D24D7B8}"/>
              </a:ext>
            </a:extLst>
          </p:cNvPr>
          <p:cNvSpPr txBox="1"/>
          <p:nvPr/>
        </p:nvSpPr>
        <p:spPr>
          <a:xfrm>
            <a:off x="623091" y="5721441"/>
            <a:ext cx="790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SETDB1</a:t>
            </a:r>
          </a:p>
          <a:p>
            <a:pPr algn="ctr"/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+DAPI</a:t>
            </a:r>
            <a:endParaRPr lang="fr-FR" sz="12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2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F0C1ADA0-9908-4959-A4EA-94137CE0FF01}"/>
              </a:ext>
            </a:extLst>
          </p:cNvPr>
          <p:cNvCxnSpPr>
            <a:cxnSpLocks/>
          </p:cNvCxnSpPr>
          <p:nvPr/>
        </p:nvCxnSpPr>
        <p:spPr>
          <a:xfrm>
            <a:off x="1534251" y="6196528"/>
            <a:ext cx="24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C53C33F-6520-4D36-8E28-7B898E6DA7E4}"/>
              </a:ext>
            </a:extLst>
          </p:cNvPr>
          <p:cNvSpPr txBox="1"/>
          <p:nvPr/>
        </p:nvSpPr>
        <p:spPr>
          <a:xfrm>
            <a:off x="1404679" y="5954073"/>
            <a:ext cx="5485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10µm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1691F82-8303-437B-83EC-7CF8DD782A8B}"/>
              </a:ext>
            </a:extLst>
          </p:cNvPr>
          <p:cNvSpPr txBox="1"/>
          <p:nvPr/>
        </p:nvSpPr>
        <p:spPr>
          <a:xfrm>
            <a:off x="3004680" y="497549"/>
            <a:ext cx="59343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Day 5</a:t>
            </a:r>
          </a:p>
        </p:txBody>
      </p:sp>
      <p:grpSp>
        <p:nvGrpSpPr>
          <p:cNvPr id="218" name="グループ化 217">
            <a:extLst>
              <a:ext uri="{FF2B5EF4-FFF2-40B4-BE49-F238E27FC236}">
                <a16:creationId xmlns:a16="http://schemas.microsoft.com/office/drawing/2014/main" id="{B54DFF12-4E3A-48AB-A621-9785B0611D58}"/>
              </a:ext>
            </a:extLst>
          </p:cNvPr>
          <p:cNvGrpSpPr/>
          <p:nvPr/>
        </p:nvGrpSpPr>
        <p:grpSpPr>
          <a:xfrm>
            <a:off x="3815550" y="3834049"/>
            <a:ext cx="1809325" cy="2335426"/>
            <a:chOff x="3815550" y="3834049"/>
            <a:chExt cx="1809325" cy="2335426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D75B705-1B41-4DDB-B37C-204AFA0D2375}"/>
                </a:ext>
              </a:extLst>
            </p:cNvPr>
            <p:cNvSpPr txBox="1"/>
            <p:nvPr/>
          </p:nvSpPr>
          <p:spPr>
            <a:xfrm>
              <a:off x="4720213" y="3834049"/>
              <a:ext cx="703847" cy="27699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ATF7IP</a:t>
              </a:r>
            </a:p>
          </p:txBody>
        </p:sp>
        <p:grpSp>
          <p:nvGrpSpPr>
            <p:cNvPr id="217" name="グループ化 216">
              <a:extLst>
                <a:ext uri="{FF2B5EF4-FFF2-40B4-BE49-F238E27FC236}">
                  <a16:creationId xmlns:a16="http://schemas.microsoft.com/office/drawing/2014/main" id="{6FB23FEB-53E0-4116-9891-76EA39778E15}"/>
                </a:ext>
              </a:extLst>
            </p:cNvPr>
            <p:cNvGrpSpPr/>
            <p:nvPr/>
          </p:nvGrpSpPr>
          <p:grpSpPr>
            <a:xfrm>
              <a:off x="3815550" y="4186688"/>
              <a:ext cx="1809325" cy="1982787"/>
              <a:chOff x="4084542" y="5389563"/>
              <a:chExt cx="1809325" cy="1982787"/>
            </a:xfrm>
          </p:grpSpPr>
          <p:grpSp>
            <p:nvGrpSpPr>
              <p:cNvPr id="157" name="グループ化 156">
                <a:extLst>
                  <a:ext uri="{FF2B5EF4-FFF2-40B4-BE49-F238E27FC236}">
                    <a16:creationId xmlns:a16="http://schemas.microsoft.com/office/drawing/2014/main" id="{79712F66-688B-44AA-904D-1B7FC2B78142}"/>
                  </a:ext>
                </a:extLst>
              </p:cNvPr>
              <p:cNvGrpSpPr/>
              <p:nvPr/>
            </p:nvGrpSpPr>
            <p:grpSpPr>
              <a:xfrm>
                <a:off x="4084542" y="5513120"/>
                <a:ext cx="1809325" cy="1859230"/>
                <a:chOff x="4084542" y="5513120"/>
                <a:chExt cx="1809325" cy="1859230"/>
              </a:xfrm>
            </p:grpSpPr>
            <p:sp>
              <p:nvSpPr>
                <p:cNvPr id="3" name="テキスト ボックス 2">
                  <a:extLst>
                    <a:ext uri="{FF2B5EF4-FFF2-40B4-BE49-F238E27FC236}">
                      <a16:creationId xmlns:a16="http://schemas.microsoft.com/office/drawing/2014/main" id="{0992C360-635A-4DDA-A67C-81DB0261175A}"/>
                    </a:ext>
                  </a:extLst>
                </p:cNvPr>
                <p:cNvSpPr txBox="1"/>
                <p:nvPr/>
              </p:nvSpPr>
              <p:spPr>
                <a:xfrm rot="-2700000">
                  <a:off x="4084542" y="7028475"/>
                  <a:ext cx="131157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200" b="1" i="1" dirty="0"/>
                    <a:t>Atf7ip</a:t>
                  </a:r>
                  <a:r>
                    <a:rPr kumimoji="1" lang="en-US" altLang="ja-JP" sz="1200" b="1" dirty="0"/>
                    <a:t> KO + WT</a:t>
                  </a:r>
                  <a:endParaRPr kumimoji="1" lang="ja-JP" altLang="en-US" sz="1200" b="1" dirty="0"/>
                </a:p>
              </p:txBody>
            </p:sp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A5ADEA3A-F533-4079-86EB-99245B44B1DC}"/>
                    </a:ext>
                  </a:extLst>
                </p:cNvPr>
                <p:cNvSpPr txBox="1"/>
                <p:nvPr/>
              </p:nvSpPr>
              <p:spPr>
                <a:xfrm rot="-2700000">
                  <a:off x="4393135" y="7095351"/>
                  <a:ext cx="150073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200" b="1" i="1" dirty="0"/>
                    <a:t>Atf7ip</a:t>
                  </a:r>
                  <a:r>
                    <a:rPr kumimoji="1" lang="en-US" altLang="ja-JP" sz="1200" b="1" dirty="0"/>
                    <a:t> KO + </a:t>
                  </a:r>
                  <a:r>
                    <a:rPr kumimoji="1" lang="en-US" altLang="ja-JP" sz="1200" b="1" dirty="0" err="1"/>
                    <a:t>dFNIII</a:t>
                  </a:r>
                  <a:endParaRPr kumimoji="1" lang="ja-JP" altLang="en-US" sz="1200" b="1" dirty="0"/>
                </a:p>
              </p:txBody>
            </p:sp>
            <p:sp>
              <p:nvSpPr>
                <p:cNvPr id="102" name="テキスト ボックス 101">
                  <a:extLst>
                    <a:ext uri="{FF2B5EF4-FFF2-40B4-BE49-F238E27FC236}">
                      <a16:creationId xmlns:a16="http://schemas.microsoft.com/office/drawing/2014/main" id="{6F4E28E1-B517-497E-91F7-12256771B881}"/>
                    </a:ext>
                  </a:extLst>
                </p:cNvPr>
                <p:cNvSpPr txBox="1"/>
                <p:nvPr/>
              </p:nvSpPr>
              <p:spPr>
                <a:xfrm rot="16200000">
                  <a:off x="3899907" y="5843018"/>
                  <a:ext cx="1059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00" b="1" dirty="0"/>
                    <a:t>% intensity</a:t>
                  </a:r>
                </a:p>
                <a:p>
                  <a:r>
                    <a:rPr lang="en-US" altLang="ja-JP" sz="1000" b="1" dirty="0"/>
                    <a:t>(nucleus/total)</a:t>
                  </a:r>
                  <a:endParaRPr kumimoji="1" lang="ja-JP" altLang="en-US" sz="1000" b="1" dirty="0"/>
                </a:p>
              </p:txBody>
            </p:sp>
          </p:grpSp>
          <p:sp>
            <p:nvSpPr>
              <p:cNvPr id="105" name="Line 60">
                <a:extLst>
                  <a:ext uri="{FF2B5EF4-FFF2-40B4-BE49-F238E27FC236}">
                    <a16:creationId xmlns:a16="http://schemas.microsoft.com/office/drawing/2014/main" id="{DD00A69B-2852-40BA-9818-AD368140A9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6399213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D9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6" name="Line 61">
                <a:extLst>
                  <a:ext uri="{FF2B5EF4-FFF2-40B4-BE49-F238E27FC236}">
                    <a16:creationId xmlns:a16="http://schemas.microsoft.com/office/drawing/2014/main" id="{D59B71FE-F937-4B8C-988C-DEA80ACF33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6165850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D9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7" name="Line 62">
                <a:extLst>
                  <a:ext uri="{FF2B5EF4-FFF2-40B4-BE49-F238E27FC236}">
                    <a16:creationId xmlns:a16="http://schemas.microsoft.com/office/drawing/2014/main" id="{ADC1D9E5-ACB7-49BF-A220-65816BAF6E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5932488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D9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8" name="Line 63">
                <a:extLst>
                  <a:ext uri="{FF2B5EF4-FFF2-40B4-BE49-F238E27FC236}">
                    <a16:creationId xmlns:a16="http://schemas.microsoft.com/office/drawing/2014/main" id="{21D8EA3D-E0E7-4F19-A255-D9280DFDF6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5686425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D9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9" name="Line 64">
                <a:extLst>
                  <a:ext uri="{FF2B5EF4-FFF2-40B4-BE49-F238E27FC236}">
                    <a16:creationId xmlns:a16="http://schemas.microsoft.com/office/drawing/2014/main" id="{0435A4B6-02CC-4EFC-9788-AE6956952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5453063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D9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0" name="Rectangle 65">
                <a:extLst>
                  <a:ext uri="{FF2B5EF4-FFF2-40B4-BE49-F238E27FC236}">
                    <a16:creationId xmlns:a16="http://schemas.microsoft.com/office/drawing/2014/main" id="{C9EBD685-A4A1-42AF-A49B-B074CA71F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6163" y="5453063"/>
                <a:ext cx="1006475" cy="1193800"/>
              </a:xfrm>
              <a:prstGeom prst="rect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1" name="Rectangle 66">
                <a:extLst>
                  <a:ext uri="{FF2B5EF4-FFF2-40B4-BE49-F238E27FC236}">
                    <a16:creationId xmlns:a16="http://schemas.microsoft.com/office/drawing/2014/main" id="{E67757A8-A790-4019-8731-0A214B548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3326" y="5545138"/>
                <a:ext cx="195263" cy="1101725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2" name="Rectangle 67">
                <a:extLst>
                  <a:ext uri="{FF2B5EF4-FFF2-40B4-BE49-F238E27FC236}">
                    <a16:creationId xmlns:a16="http://schemas.microsoft.com/office/drawing/2014/main" id="{995717AF-29DC-4099-99A3-AE9EEF115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3326" y="5545138"/>
                <a:ext cx="195263" cy="1101725"/>
              </a:xfrm>
              <a:prstGeom prst="rect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3" name="Rectangle 68">
                <a:extLst>
                  <a:ext uri="{FF2B5EF4-FFF2-40B4-BE49-F238E27FC236}">
                    <a16:creationId xmlns:a16="http://schemas.microsoft.com/office/drawing/2014/main" id="{365B0DFC-67B3-42E3-AECA-B947A4552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8626" y="5545138"/>
                <a:ext cx="196850" cy="11017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4" name="Rectangle 69">
                <a:extLst>
                  <a:ext uri="{FF2B5EF4-FFF2-40B4-BE49-F238E27FC236}">
                    <a16:creationId xmlns:a16="http://schemas.microsoft.com/office/drawing/2014/main" id="{DEB8CE6B-5C77-4907-94B1-7CFA402AC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8626" y="5545138"/>
                <a:ext cx="196850" cy="1101725"/>
              </a:xfrm>
              <a:prstGeom prst="rect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5" name="Line 70">
                <a:extLst>
                  <a:ext uri="{FF2B5EF4-FFF2-40B4-BE49-F238E27FC236}">
                    <a16:creationId xmlns:a16="http://schemas.microsoft.com/office/drawing/2014/main" id="{0BEA5B69-FE84-49AB-9492-5A16398BD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5713" y="5545138"/>
                <a:ext cx="77788" cy="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6" name="Line 71">
                <a:extLst>
                  <a:ext uri="{FF2B5EF4-FFF2-40B4-BE49-F238E27FC236}">
                    <a16:creationId xmlns:a16="http://schemas.microsoft.com/office/drawing/2014/main" id="{25DB1FE1-9660-434B-90D2-2220391CAA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5713" y="5545138"/>
                <a:ext cx="77788" cy="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7" name="Line 72">
                <a:extLst>
                  <a:ext uri="{FF2B5EF4-FFF2-40B4-BE49-F238E27FC236}">
                    <a16:creationId xmlns:a16="http://schemas.microsoft.com/office/drawing/2014/main" id="{E2B4310B-97BB-4AC0-802E-889B830535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1013" y="5545138"/>
                <a:ext cx="79375" cy="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8" name="Line 73">
                <a:extLst>
                  <a:ext uri="{FF2B5EF4-FFF2-40B4-BE49-F238E27FC236}">
                    <a16:creationId xmlns:a16="http://schemas.microsoft.com/office/drawing/2014/main" id="{DD325886-47F4-489D-92CD-9DAC736A85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1013" y="5545138"/>
                <a:ext cx="79375" cy="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9" name="Line 74">
                <a:extLst>
                  <a:ext uri="{FF2B5EF4-FFF2-40B4-BE49-F238E27FC236}">
                    <a16:creationId xmlns:a16="http://schemas.microsoft.com/office/drawing/2014/main" id="{8F519491-3E35-4AFD-B51E-972BB1CE34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56163" y="5453063"/>
                <a:ext cx="0" cy="119380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900">
                  <a:latin typeface="+mj-lt"/>
                </a:endParaRPr>
              </a:p>
            </p:txBody>
          </p:sp>
          <p:sp>
            <p:nvSpPr>
              <p:cNvPr id="120" name="Line 75">
                <a:extLst>
                  <a:ext uri="{FF2B5EF4-FFF2-40B4-BE49-F238E27FC236}">
                    <a16:creationId xmlns:a16="http://schemas.microsoft.com/office/drawing/2014/main" id="{EB5EEDA4-2C23-41FB-86F5-294F462AD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6163" y="6646863"/>
                <a:ext cx="1006475" cy="0"/>
              </a:xfrm>
              <a:prstGeom prst="line">
                <a:avLst/>
              </a:prstGeom>
              <a:noFill/>
              <a:ln w="12700">
                <a:solidFill>
                  <a:srgbClr val="0D0D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1" name="Rectangle 76">
                <a:extLst>
                  <a:ext uri="{FF2B5EF4-FFF2-40B4-BE49-F238E27FC236}">
                    <a16:creationId xmlns:a16="http://schemas.microsoft.com/office/drawing/2014/main" id="{9A5C4693-AD7E-4E1E-A2A5-310A66DC8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5988" y="6581775"/>
                <a:ext cx="641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0</a:t>
                </a:r>
                <a:endParaRPr kumimoji="0" lang="ja-JP" altLang="ja-JP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22" name="Rectangle 77">
                <a:extLst>
                  <a:ext uri="{FF2B5EF4-FFF2-40B4-BE49-F238E27FC236}">
                    <a16:creationId xmlns:a16="http://schemas.microsoft.com/office/drawing/2014/main" id="{057D1E30-5A39-41E8-BB2F-0A9CC4DC9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901" y="6335713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20</a:t>
                </a:r>
                <a:endParaRPr kumimoji="0" lang="ja-JP" altLang="ja-JP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23" name="Rectangle 78">
                <a:extLst>
                  <a:ext uri="{FF2B5EF4-FFF2-40B4-BE49-F238E27FC236}">
                    <a16:creationId xmlns:a16="http://schemas.microsoft.com/office/drawing/2014/main" id="{115AD5E7-9211-4C8F-8451-D932DA8CD6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901" y="6102350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40</a:t>
                </a:r>
                <a:endParaRPr kumimoji="0" lang="ja-JP" altLang="ja-JP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24" name="Rectangle 79">
                <a:extLst>
                  <a:ext uri="{FF2B5EF4-FFF2-40B4-BE49-F238E27FC236}">
                    <a16:creationId xmlns:a16="http://schemas.microsoft.com/office/drawing/2014/main" id="{A3633E7E-2E55-4C00-B869-5450CB38F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901" y="5856288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60</a:t>
                </a:r>
                <a:endParaRPr kumimoji="0" lang="ja-JP" altLang="ja-JP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25" name="Rectangle 80">
                <a:extLst>
                  <a:ext uri="{FF2B5EF4-FFF2-40B4-BE49-F238E27FC236}">
                    <a16:creationId xmlns:a16="http://schemas.microsoft.com/office/drawing/2014/main" id="{27D29375-0E70-4B0F-AB37-97F5BC209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901" y="5622925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80</a:t>
                </a:r>
                <a:endParaRPr kumimoji="0" lang="ja-JP" altLang="ja-JP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26" name="Rectangle 81">
                <a:extLst>
                  <a:ext uri="{FF2B5EF4-FFF2-40B4-BE49-F238E27FC236}">
                    <a16:creationId xmlns:a16="http://schemas.microsoft.com/office/drawing/2014/main" id="{72D27F62-BEC6-41D6-BF9F-F70826D55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513" y="5389563"/>
                <a:ext cx="19236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rPr>
                  <a:t>100</a:t>
                </a:r>
                <a:endParaRPr kumimoji="0" lang="ja-JP" altLang="ja-JP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</p:grpSp>
      </p:grpSp>
      <p:grpSp>
        <p:nvGrpSpPr>
          <p:cNvPr id="216" name="グループ化 215">
            <a:extLst>
              <a:ext uri="{FF2B5EF4-FFF2-40B4-BE49-F238E27FC236}">
                <a16:creationId xmlns:a16="http://schemas.microsoft.com/office/drawing/2014/main" id="{C05A1CFB-2338-4612-972C-5FB193301C2D}"/>
              </a:ext>
            </a:extLst>
          </p:cNvPr>
          <p:cNvGrpSpPr/>
          <p:nvPr/>
        </p:nvGrpSpPr>
        <p:grpSpPr>
          <a:xfrm>
            <a:off x="3823611" y="836720"/>
            <a:ext cx="1809325" cy="2333438"/>
            <a:chOff x="3853075" y="813142"/>
            <a:chExt cx="1809325" cy="2333438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A5E7D0A-24A6-42F3-B024-4605FBB50EE4}"/>
                </a:ext>
              </a:extLst>
            </p:cNvPr>
            <p:cNvSpPr txBox="1"/>
            <p:nvPr/>
          </p:nvSpPr>
          <p:spPr>
            <a:xfrm>
              <a:off x="4729129" y="813142"/>
              <a:ext cx="790601" cy="27699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SETDB1</a:t>
              </a:r>
            </a:p>
          </p:txBody>
        </p:sp>
        <p:grpSp>
          <p:nvGrpSpPr>
            <p:cNvPr id="158" name="グループ化 157">
              <a:extLst>
                <a:ext uri="{FF2B5EF4-FFF2-40B4-BE49-F238E27FC236}">
                  <a16:creationId xmlns:a16="http://schemas.microsoft.com/office/drawing/2014/main" id="{E1C74CB6-C9C7-4115-8D93-3265F74828DF}"/>
                </a:ext>
              </a:extLst>
            </p:cNvPr>
            <p:cNvGrpSpPr/>
            <p:nvPr/>
          </p:nvGrpSpPr>
          <p:grpSpPr>
            <a:xfrm>
              <a:off x="3853075" y="1287350"/>
              <a:ext cx="1809325" cy="1859230"/>
              <a:chOff x="4084542" y="5513120"/>
              <a:chExt cx="1809325" cy="1859230"/>
            </a:xfrm>
          </p:grpSpPr>
          <p:sp>
            <p:nvSpPr>
              <p:cNvPr id="159" name="テキスト ボックス 158">
                <a:extLst>
                  <a:ext uri="{FF2B5EF4-FFF2-40B4-BE49-F238E27FC236}">
                    <a16:creationId xmlns:a16="http://schemas.microsoft.com/office/drawing/2014/main" id="{94D7816A-4C5F-4C20-83E8-D002BFBBFDAA}"/>
                  </a:ext>
                </a:extLst>
              </p:cNvPr>
              <p:cNvSpPr txBox="1"/>
              <p:nvPr/>
            </p:nvSpPr>
            <p:spPr>
              <a:xfrm rot="-2700000">
                <a:off x="4084542" y="7028475"/>
                <a:ext cx="131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i="1" dirty="0"/>
                  <a:t>Atf7ip</a:t>
                </a:r>
                <a:r>
                  <a:rPr kumimoji="1" lang="en-US" altLang="ja-JP" sz="1200" b="1" dirty="0"/>
                  <a:t> KO + WT</a:t>
                </a:r>
                <a:endParaRPr kumimoji="1" lang="ja-JP" altLang="en-US" sz="1200" b="1" dirty="0"/>
              </a:p>
            </p:txBody>
          </p:sp>
          <p:sp>
            <p:nvSpPr>
              <p:cNvPr id="160" name="テキスト ボックス 159">
                <a:extLst>
                  <a:ext uri="{FF2B5EF4-FFF2-40B4-BE49-F238E27FC236}">
                    <a16:creationId xmlns:a16="http://schemas.microsoft.com/office/drawing/2014/main" id="{3D4F6F86-DD49-4635-B84C-B757B2FFABD3}"/>
                  </a:ext>
                </a:extLst>
              </p:cNvPr>
              <p:cNvSpPr txBox="1"/>
              <p:nvPr/>
            </p:nvSpPr>
            <p:spPr>
              <a:xfrm rot="-2700000">
                <a:off x="4393135" y="7095351"/>
                <a:ext cx="15007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i="1" dirty="0"/>
                  <a:t>Atf7ip</a:t>
                </a:r>
                <a:r>
                  <a:rPr kumimoji="1" lang="en-US" altLang="ja-JP" sz="1200" b="1" dirty="0"/>
                  <a:t> KO + </a:t>
                </a:r>
                <a:r>
                  <a:rPr kumimoji="1" lang="en-US" altLang="ja-JP" sz="1200" b="1" dirty="0" err="1"/>
                  <a:t>dFNIII</a:t>
                </a:r>
                <a:endParaRPr kumimoji="1" lang="ja-JP" altLang="en-US" sz="1200" b="1" dirty="0"/>
              </a:p>
            </p:txBody>
          </p:sp>
          <p:sp>
            <p:nvSpPr>
              <p:cNvPr id="161" name="テキスト ボックス 160">
                <a:extLst>
                  <a:ext uri="{FF2B5EF4-FFF2-40B4-BE49-F238E27FC236}">
                    <a16:creationId xmlns:a16="http://schemas.microsoft.com/office/drawing/2014/main" id="{672D5C3B-4460-4EE2-9A4D-D1CCF9C4CB4C}"/>
                  </a:ext>
                </a:extLst>
              </p:cNvPr>
              <p:cNvSpPr txBox="1"/>
              <p:nvPr/>
            </p:nvSpPr>
            <p:spPr>
              <a:xfrm rot="16200000">
                <a:off x="3899907" y="5843018"/>
                <a:ext cx="1059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/>
                  <a:t>% intensity</a:t>
                </a:r>
              </a:p>
              <a:p>
                <a:r>
                  <a:rPr lang="en-US" altLang="ja-JP" sz="1000" b="1" dirty="0"/>
                  <a:t>(nucleus/total)</a:t>
                </a:r>
                <a:endParaRPr kumimoji="1" lang="ja-JP" altLang="en-US" sz="1000" b="1" dirty="0"/>
              </a:p>
            </p:txBody>
          </p:sp>
        </p:grpSp>
        <p:sp>
          <p:nvSpPr>
            <p:cNvPr id="164" name="Line 115">
              <a:extLst>
                <a:ext uri="{FF2B5EF4-FFF2-40B4-BE49-F238E27FC236}">
                  <a16:creationId xmlns:a16="http://schemas.microsoft.com/office/drawing/2014/main" id="{4CBC3C91-39D5-4CCB-A013-EE637789B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2174875"/>
              <a:ext cx="990600" cy="0"/>
            </a:xfrm>
            <a:prstGeom prst="line">
              <a:avLst/>
            </a:prstGeom>
            <a:noFill/>
            <a:ln w="12700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Line 116">
              <a:extLst>
                <a:ext uri="{FF2B5EF4-FFF2-40B4-BE49-F238E27FC236}">
                  <a16:creationId xmlns:a16="http://schemas.microsoft.com/office/drawing/2014/main" id="{81FBDF1F-34E6-490A-A971-7727BB7986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1930400"/>
              <a:ext cx="990600" cy="0"/>
            </a:xfrm>
            <a:prstGeom prst="line">
              <a:avLst/>
            </a:prstGeom>
            <a:noFill/>
            <a:ln w="12700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Line 117">
              <a:extLst>
                <a:ext uri="{FF2B5EF4-FFF2-40B4-BE49-F238E27FC236}">
                  <a16:creationId xmlns:a16="http://schemas.microsoft.com/office/drawing/2014/main" id="{3D930988-970E-47FA-AD55-C18D31796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1697038"/>
              <a:ext cx="990600" cy="0"/>
            </a:xfrm>
            <a:prstGeom prst="line">
              <a:avLst/>
            </a:prstGeom>
            <a:noFill/>
            <a:ln w="12700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Line 118">
              <a:extLst>
                <a:ext uri="{FF2B5EF4-FFF2-40B4-BE49-F238E27FC236}">
                  <a16:creationId xmlns:a16="http://schemas.microsoft.com/office/drawing/2014/main" id="{F7E131B4-FBCB-4678-89CD-1858868A7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1463675"/>
              <a:ext cx="990600" cy="0"/>
            </a:xfrm>
            <a:prstGeom prst="line">
              <a:avLst/>
            </a:prstGeom>
            <a:noFill/>
            <a:ln w="12700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Line 119">
              <a:extLst>
                <a:ext uri="{FF2B5EF4-FFF2-40B4-BE49-F238E27FC236}">
                  <a16:creationId xmlns:a16="http://schemas.microsoft.com/office/drawing/2014/main" id="{894F3A8B-FBD6-43E2-8E6B-144FF9987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1217613"/>
              <a:ext cx="990600" cy="0"/>
            </a:xfrm>
            <a:prstGeom prst="line">
              <a:avLst/>
            </a:prstGeom>
            <a:noFill/>
            <a:ln w="12700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Rectangle 120">
              <a:extLst>
                <a:ext uri="{FF2B5EF4-FFF2-40B4-BE49-F238E27FC236}">
                  <a16:creationId xmlns:a16="http://schemas.microsoft.com/office/drawing/2014/main" id="{44973264-C43D-4842-972C-150712405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163" y="1217613"/>
              <a:ext cx="990600" cy="1190625"/>
            </a:xfrm>
            <a:prstGeom prst="rect">
              <a:avLst/>
            </a:prstGeom>
            <a:noFill/>
            <a:ln w="12700">
              <a:solidFill>
                <a:srgbClr val="0D0D0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Rectangle 121">
              <a:extLst>
                <a:ext uri="{FF2B5EF4-FFF2-40B4-BE49-F238E27FC236}">
                  <a16:creationId xmlns:a16="http://schemas.microsoft.com/office/drawing/2014/main" id="{DA6A6641-AE30-4648-B533-08BB0AE16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738" y="1450975"/>
              <a:ext cx="195263" cy="957263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Rectangle 122">
              <a:extLst>
                <a:ext uri="{FF2B5EF4-FFF2-40B4-BE49-F238E27FC236}">
                  <a16:creationId xmlns:a16="http://schemas.microsoft.com/office/drawing/2014/main" id="{48CE06D1-EC41-42E3-8D63-331AA1C45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738" y="1450975"/>
              <a:ext cx="195263" cy="957263"/>
            </a:xfrm>
            <a:prstGeom prst="rect">
              <a:avLst/>
            </a:prstGeom>
            <a:noFill/>
            <a:ln w="12700">
              <a:solidFill>
                <a:srgbClr val="0D0D0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Rectangle 123">
              <a:extLst>
                <a:ext uri="{FF2B5EF4-FFF2-40B4-BE49-F238E27FC236}">
                  <a16:creationId xmlns:a16="http://schemas.microsoft.com/office/drawing/2014/main" id="{A8A0F4E6-7713-4D7E-9E8E-2E7E19232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8" y="1412875"/>
              <a:ext cx="195263" cy="995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Rectangle 124">
              <a:extLst>
                <a:ext uri="{FF2B5EF4-FFF2-40B4-BE49-F238E27FC236}">
                  <a16:creationId xmlns:a16="http://schemas.microsoft.com/office/drawing/2014/main" id="{A052E954-0794-4D6D-A5F5-998D78A9C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038" y="1412875"/>
              <a:ext cx="195263" cy="99536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Line 125">
              <a:extLst>
                <a:ext uri="{FF2B5EF4-FFF2-40B4-BE49-F238E27FC236}">
                  <a16:creationId xmlns:a16="http://schemas.microsoft.com/office/drawing/2014/main" id="{9B73DA20-8807-4033-823B-2CEE55542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0126" y="1450975"/>
              <a:ext cx="77788" cy="0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Line 126">
              <a:extLst>
                <a:ext uri="{FF2B5EF4-FFF2-40B4-BE49-F238E27FC236}">
                  <a16:creationId xmlns:a16="http://schemas.microsoft.com/office/drawing/2014/main" id="{B759C0C6-EDD6-4E3F-ADB9-C59CF65EF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0126" y="1450975"/>
              <a:ext cx="77788" cy="0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Line 127">
              <a:extLst>
                <a:ext uri="{FF2B5EF4-FFF2-40B4-BE49-F238E27FC236}">
                  <a16:creationId xmlns:a16="http://schemas.microsoft.com/office/drawing/2014/main" id="{CAC2819B-5CD8-4D60-A1DA-21CD80D5B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5426" y="1412875"/>
              <a:ext cx="77788" cy="0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Line 128">
              <a:extLst>
                <a:ext uri="{FF2B5EF4-FFF2-40B4-BE49-F238E27FC236}">
                  <a16:creationId xmlns:a16="http://schemas.microsoft.com/office/drawing/2014/main" id="{98DE8BC1-3BCB-44C6-B543-004FF7F21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5426" y="1412875"/>
              <a:ext cx="77788" cy="0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Line 129">
              <a:extLst>
                <a:ext uri="{FF2B5EF4-FFF2-40B4-BE49-F238E27FC236}">
                  <a16:creationId xmlns:a16="http://schemas.microsoft.com/office/drawing/2014/main" id="{400BDC05-2858-4361-9A01-60F6875E8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2163" y="1217613"/>
              <a:ext cx="0" cy="1190625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900" b="1">
                <a:latin typeface="+mj-lt"/>
              </a:endParaRPr>
            </a:p>
          </p:txBody>
        </p:sp>
        <p:sp>
          <p:nvSpPr>
            <p:cNvPr id="179" name="Line 130">
              <a:extLst>
                <a:ext uri="{FF2B5EF4-FFF2-40B4-BE49-F238E27FC236}">
                  <a16:creationId xmlns:a16="http://schemas.microsoft.com/office/drawing/2014/main" id="{6D818E76-B6EF-44C2-BE5A-6DC38F2D91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163" y="2408238"/>
              <a:ext cx="990600" cy="0"/>
            </a:xfrm>
            <a:prstGeom prst="line">
              <a:avLst/>
            </a:prstGeom>
            <a:noFill/>
            <a:ln w="12700">
              <a:solidFill>
                <a:srgbClr val="0D0D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Rectangle 131">
              <a:extLst>
                <a:ext uri="{FF2B5EF4-FFF2-40B4-BE49-F238E27FC236}">
                  <a16:creationId xmlns:a16="http://schemas.microsoft.com/office/drawing/2014/main" id="{94CA16F9-77BC-4F28-9561-BF1EFB9E7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701" y="2344738"/>
              <a:ext cx="6412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0</a:t>
              </a:r>
              <a:endParaRPr kumimoji="0" lang="ja-JP" altLang="ja-JP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1" name="Rectangle 132">
              <a:extLst>
                <a:ext uri="{FF2B5EF4-FFF2-40B4-BE49-F238E27FC236}">
                  <a16:creationId xmlns:a16="http://schemas.microsoft.com/office/drawing/2014/main" id="{3DF6475F-BCC2-4255-AB93-24CC9C50E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3" y="2111375"/>
              <a:ext cx="12824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20</a:t>
              </a:r>
              <a:endParaRPr kumimoji="0" lang="ja-JP" altLang="ja-JP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2" name="Rectangle 133">
              <a:extLst>
                <a:ext uri="{FF2B5EF4-FFF2-40B4-BE49-F238E27FC236}">
                  <a16:creationId xmlns:a16="http://schemas.microsoft.com/office/drawing/2014/main" id="{20D15341-E490-40EF-B3A5-518CF99B1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3" y="1865313"/>
              <a:ext cx="12824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40</a:t>
              </a:r>
              <a:endParaRPr kumimoji="0" lang="ja-JP" altLang="ja-JP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3" name="Rectangle 134">
              <a:extLst>
                <a:ext uri="{FF2B5EF4-FFF2-40B4-BE49-F238E27FC236}">
                  <a16:creationId xmlns:a16="http://schemas.microsoft.com/office/drawing/2014/main" id="{1EE5D516-B3FF-49D4-9A32-32911331D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3" y="1631950"/>
              <a:ext cx="12824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60</a:t>
              </a:r>
              <a:endParaRPr kumimoji="0" lang="ja-JP" altLang="ja-JP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4" name="Rectangle 135">
              <a:extLst>
                <a:ext uri="{FF2B5EF4-FFF2-40B4-BE49-F238E27FC236}">
                  <a16:creationId xmlns:a16="http://schemas.microsoft.com/office/drawing/2014/main" id="{C802135F-6462-487E-9190-423A113B8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3" y="1385888"/>
              <a:ext cx="12824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80</a:t>
              </a:r>
              <a:endParaRPr kumimoji="0" lang="ja-JP" altLang="ja-JP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5" name="Rectangle 136">
              <a:extLst>
                <a:ext uri="{FF2B5EF4-FFF2-40B4-BE49-F238E27FC236}">
                  <a16:creationId xmlns:a16="http://schemas.microsoft.com/office/drawing/2014/main" id="{7777CF57-C69B-46C3-B8CB-698BA8459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0226" y="1154113"/>
              <a:ext cx="19236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100</a:t>
              </a:r>
              <a:endParaRPr kumimoji="0" lang="ja-JP" altLang="ja-JP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182780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D30FA0F-E5E6-4175-A81C-14174BF35E5F}"/>
              </a:ext>
            </a:extLst>
          </p:cNvPr>
          <p:cNvSpPr txBox="1"/>
          <p:nvPr/>
        </p:nvSpPr>
        <p:spPr>
          <a:xfrm>
            <a:off x="344636" y="636457"/>
            <a:ext cx="5846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u="sng" dirty="0"/>
              <a:t>Identified protein network in the top 20 candidate proteins</a:t>
            </a:r>
          </a:p>
        </p:txBody>
      </p:sp>
      <p:sp>
        <p:nvSpPr>
          <p:cNvPr id="128" name="Text Box 49">
            <a:extLst>
              <a:ext uri="{FF2B5EF4-FFF2-40B4-BE49-F238E27FC236}">
                <a16:creationId xmlns:a16="http://schemas.microsoft.com/office/drawing/2014/main" id="{F870B689-EB55-4C7C-9EA5-C9FE86B30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S3 </a:t>
            </a:r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54CDA03-CD52-4868-9E54-CE5F68FC31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696" y="1532610"/>
            <a:ext cx="12270410" cy="49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2430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図 504">
            <a:extLst>
              <a:ext uri="{FF2B5EF4-FFF2-40B4-BE49-F238E27FC236}">
                <a16:creationId xmlns:a16="http://schemas.microsoft.com/office/drawing/2014/main" id="{8463B921-23E3-499F-8D95-FBEE1815E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4" t="-1" r="11705" b="7817"/>
          <a:stretch/>
        </p:blipFill>
        <p:spPr>
          <a:xfrm>
            <a:off x="684000" y="4567262"/>
            <a:ext cx="756000" cy="144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504" name="図 503">
            <a:extLst>
              <a:ext uri="{FF2B5EF4-FFF2-40B4-BE49-F238E27FC236}">
                <a16:creationId xmlns:a16="http://schemas.microsoft.com/office/drawing/2014/main" id="{7D21991F-EE2E-4AE5-B700-279EA10F94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04" t="10" r="3797" b="-10"/>
          <a:stretch/>
        </p:blipFill>
        <p:spPr>
          <a:xfrm>
            <a:off x="684000" y="5430311"/>
            <a:ext cx="756000" cy="150911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494" name="図 493">
            <a:extLst>
              <a:ext uri="{FF2B5EF4-FFF2-40B4-BE49-F238E27FC236}">
                <a16:creationId xmlns:a16="http://schemas.microsoft.com/office/drawing/2014/main" id="{C23D0D5F-A547-428D-B470-72EBEC9C89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29" t="1093" r="16685" b="1054"/>
          <a:stretch/>
        </p:blipFill>
        <p:spPr>
          <a:xfrm>
            <a:off x="684000" y="4752000"/>
            <a:ext cx="756000" cy="57600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360" name="図 359">
            <a:extLst>
              <a:ext uri="{FF2B5EF4-FFF2-40B4-BE49-F238E27FC236}">
                <a16:creationId xmlns:a16="http://schemas.microsoft.com/office/drawing/2014/main" id="{7157C2B1-8B1B-4A96-8A6D-F5B931DC58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24" t="13607" r="5762" b="10006"/>
          <a:stretch/>
        </p:blipFill>
        <p:spPr>
          <a:xfrm>
            <a:off x="4140000" y="2792882"/>
            <a:ext cx="756000" cy="360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359" name="図 358">
            <a:extLst>
              <a:ext uri="{FF2B5EF4-FFF2-40B4-BE49-F238E27FC236}">
                <a16:creationId xmlns:a16="http://schemas.microsoft.com/office/drawing/2014/main" id="{66373AA8-C32F-4542-BB4A-16971B2CF1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27" t="20137" r="16357" b="32471"/>
          <a:stretch/>
        </p:blipFill>
        <p:spPr>
          <a:xfrm>
            <a:off x="4140000" y="2590277"/>
            <a:ext cx="756000" cy="144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2" name="Text Box 49">
            <a:extLst>
              <a:ext uri="{FF2B5EF4-FFF2-40B4-BE49-F238E27FC236}">
                <a16:creationId xmlns:a16="http://schemas.microsoft.com/office/drawing/2014/main" id="{E7DAE0A2-19F3-49CB-B98D-1E94A51EB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S4 </a:t>
            </a:r>
          </a:p>
        </p:txBody>
      </p:sp>
      <p:pic>
        <p:nvPicPr>
          <p:cNvPr id="358" name="図 357">
            <a:extLst>
              <a:ext uri="{FF2B5EF4-FFF2-40B4-BE49-F238E27FC236}">
                <a16:creationId xmlns:a16="http://schemas.microsoft.com/office/drawing/2014/main" id="{60BDBFA0-B85F-4E16-913C-487578EE4B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643" t="5756" r="5358" b="48478"/>
          <a:stretch/>
        </p:blipFill>
        <p:spPr>
          <a:xfrm>
            <a:off x="4146481" y="3248939"/>
            <a:ext cx="756000" cy="144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3" name="Text Box 155">
            <a:extLst>
              <a:ext uri="{FF2B5EF4-FFF2-40B4-BE49-F238E27FC236}">
                <a16:creationId xmlns:a16="http://schemas.microsoft.com/office/drawing/2014/main" id="{31712FF6-9621-494C-BD47-B45C51B0D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29" y="105558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A</a:t>
            </a:r>
          </a:p>
        </p:txBody>
      </p:sp>
      <p:pic>
        <p:nvPicPr>
          <p:cNvPr id="304" name="図 303">
            <a:extLst>
              <a:ext uri="{FF2B5EF4-FFF2-40B4-BE49-F238E27FC236}">
                <a16:creationId xmlns:a16="http://schemas.microsoft.com/office/drawing/2014/main" id="{9526C5C1-4238-423C-8EF2-93F04CAB6D4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14" t="3648" r="13288" b="19702"/>
          <a:stretch/>
        </p:blipFill>
        <p:spPr>
          <a:xfrm>
            <a:off x="4154530" y="847092"/>
            <a:ext cx="756000" cy="396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300" name="図 299">
            <a:extLst>
              <a:ext uri="{FF2B5EF4-FFF2-40B4-BE49-F238E27FC236}">
                <a16:creationId xmlns:a16="http://schemas.microsoft.com/office/drawing/2014/main" id="{F5A88A5B-EB48-4043-BA58-2E1141D38DF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380" t="4664" r="1851" b="21632"/>
          <a:stretch/>
        </p:blipFill>
        <p:spPr>
          <a:xfrm>
            <a:off x="4154530" y="1519950"/>
            <a:ext cx="756000" cy="396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299" name="図 298">
            <a:extLst>
              <a:ext uri="{FF2B5EF4-FFF2-40B4-BE49-F238E27FC236}">
                <a16:creationId xmlns:a16="http://schemas.microsoft.com/office/drawing/2014/main" id="{EB58B93F-B534-447D-B0EE-3785028DFEE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8" t="18324" r="11063" b="9373"/>
          <a:stretch/>
        </p:blipFill>
        <p:spPr>
          <a:xfrm>
            <a:off x="4154530" y="658596"/>
            <a:ext cx="756000" cy="144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298" name="図 297">
            <a:extLst>
              <a:ext uri="{FF2B5EF4-FFF2-40B4-BE49-F238E27FC236}">
                <a16:creationId xmlns:a16="http://schemas.microsoft.com/office/drawing/2014/main" id="{BC796CAE-5839-47B4-9FFB-72F585C045A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266" t="8786" r="1965" b="8168"/>
          <a:stretch/>
        </p:blipFill>
        <p:spPr>
          <a:xfrm>
            <a:off x="4154530" y="1334206"/>
            <a:ext cx="756000" cy="144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249" name="テキスト ボックス 248">
            <a:extLst>
              <a:ext uri="{FF2B5EF4-FFF2-40B4-BE49-F238E27FC236}">
                <a16:creationId xmlns:a16="http://schemas.microsoft.com/office/drawing/2014/main" id="{8D8546DB-6EDB-4EA6-BA64-0988A82C2CD2}"/>
              </a:ext>
            </a:extLst>
          </p:cNvPr>
          <p:cNvSpPr txBox="1"/>
          <p:nvPr/>
        </p:nvSpPr>
        <p:spPr>
          <a:xfrm>
            <a:off x="4817351" y="461633"/>
            <a:ext cx="10009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3xF-mATF7IP WT</a:t>
            </a:r>
          </a:p>
        </p:txBody>
      </p:sp>
      <p:sp>
        <p:nvSpPr>
          <p:cNvPr id="251" name="テキスト ボックス 250">
            <a:extLst>
              <a:ext uri="{FF2B5EF4-FFF2-40B4-BE49-F238E27FC236}">
                <a16:creationId xmlns:a16="http://schemas.microsoft.com/office/drawing/2014/main" id="{66FA1C6A-3502-4FAE-B37C-B2ABAE2D5392}"/>
              </a:ext>
            </a:extLst>
          </p:cNvPr>
          <p:cNvSpPr txBox="1"/>
          <p:nvPr/>
        </p:nvSpPr>
        <p:spPr>
          <a:xfrm>
            <a:off x="4969085" y="1845225"/>
            <a:ext cx="9481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u="sng" dirty="0"/>
              <a:t>Cells: HEK293T</a:t>
            </a:r>
          </a:p>
        </p:txBody>
      </p:sp>
      <p:sp>
        <p:nvSpPr>
          <p:cNvPr id="252" name="テキスト ボックス 251">
            <a:extLst>
              <a:ext uri="{FF2B5EF4-FFF2-40B4-BE49-F238E27FC236}">
                <a16:creationId xmlns:a16="http://schemas.microsoft.com/office/drawing/2014/main" id="{D7B74CAB-4B66-48ED-9930-D4F118D16C24}"/>
              </a:ext>
            </a:extLst>
          </p:cNvPr>
          <p:cNvSpPr txBox="1"/>
          <p:nvPr/>
        </p:nvSpPr>
        <p:spPr>
          <a:xfrm>
            <a:off x="3848075" y="659497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cxnSp>
        <p:nvCxnSpPr>
          <p:cNvPr id="253" name="直線コネクタ 252">
            <a:extLst>
              <a:ext uri="{FF2B5EF4-FFF2-40B4-BE49-F238E27FC236}">
                <a16:creationId xmlns:a16="http://schemas.microsoft.com/office/drawing/2014/main" id="{E0B84210-2C4A-4D03-9B3D-9C7446535EEF}"/>
              </a:ext>
            </a:extLst>
          </p:cNvPr>
          <p:cNvCxnSpPr>
            <a:cxnSpLocks/>
          </p:cNvCxnSpPr>
          <p:nvPr/>
        </p:nvCxnSpPr>
        <p:spPr>
          <a:xfrm rot="16200000">
            <a:off x="3641289" y="1629186"/>
            <a:ext cx="57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4" name="テキスト ボックス 253">
            <a:extLst>
              <a:ext uri="{FF2B5EF4-FFF2-40B4-BE49-F238E27FC236}">
                <a16:creationId xmlns:a16="http://schemas.microsoft.com/office/drawing/2014/main" id="{121C5A81-BE26-4142-AC3D-723D4C292677}"/>
              </a:ext>
            </a:extLst>
          </p:cNvPr>
          <p:cNvSpPr txBox="1"/>
          <p:nvPr/>
        </p:nvSpPr>
        <p:spPr>
          <a:xfrm rot="16200000">
            <a:off x="3624229" y="1529159"/>
            <a:ext cx="4570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Input</a:t>
            </a:r>
          </a:p>
        </p:txBody>
      </p:sp>
      <p:grpSp>
        <p:nvGrpSpPr>
          <p:cNvPr id="255" name="グループ化 254">
            <a:extLst>
              <a:ext uri="{FF2B5EF4-FFF2-40B4-BE49-F238E27FC236}">
                <a16:creationId xmlns:a16="http://schemas.microsoft.com/office/drawing/2014/main" id="{6B5EB5B8-7A28-488E-A353-B7EED8A8331F}"/>
              </a:ext>
            </a:extLst>
          </p:cNvPr>
          <p:cNvGrpSpPr/>
          <p:nvPr/>
        </p:nvGrpSpPr>
        <p:grpSpPr>
          <a:xfrm>
            <a:off x="4932052" y="615660"/>
            <a:ext cx="867227" cy="200055"/>
            <a:chOff x="4611905" y="777746"/>
            <a:chExt cx="867227" cy="200055"/>
          </a:xfrm>
        </p:grpSpPr>
        <p:sp>
          <p:nvSpPr>
            <p:cNvPr id="296" name="二等辺三角形 295">
              <a:extLst>
                <a:ext uri="{FF2B5EF4-FFF2-40B4-BE49-F238E27FC236}">
                  <a16:creationId xmlns:a16="http://schemas.microsoft.com/office/drawing/2014/main" id="{9627C4ED-4E01-4DA1-A4D8-6848535513A4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テキスト ボックス 296">
              <a:extLst>
                <a:ext uri="{FF2B5EF4-FFF2-40B4-BE49-F238E27FC236}">
                  <a16:creationId xmlns:a16="http://schemas.microsoft.com/office/drawing/2014/main" id="{42C7BC22-8384-4635-BFF7-E02385B9D2C6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256" name="テキスト ボックス 255">
            <a:extLst>
              <a:ext uri="{FF2B5EF4-FFF2-40B4-BE49-F238E27FC236}">
                <a16:creationId xmlns:a16="http://schemas.microsoft.com/office/drawing/2014/main" id="{42778EF9-70A2-471B-99FD-B296D2929E31}"/>
              </a:ext>
            </a:extLst>
          </p:cNvPr>
          <p:cNvSpPr txBox="1"/>
          <p:nvPr/>
        </p:nvSpPr>
        <p:spPr>
          <a:xfrm>
            <a:off x="4102942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1</a:t>
            </a:r>
          </a:p>
        </p:txBody>
      </p:sp>
      <p:sp>
        <p:nvSpPr>
          <p:cNvPr id="257" name="テキスト ボックス 256">
            <a:extLst>
              <a:ext uri="{FF2B5EF4-FFF2-40B4-BE49-F238E27FC236}">
                <a16:creationId xmlns:a16="http://schemas.microsoft.com/office/drawing/2014/main" id="{31707EB8-BD10-42CC-B120-6EE4B33184BE}"/>
              </a:ext>
            </a:extLst>
          </p:cNvPr>
          <p:cNvSpPr txBox="1"/>
          <p:nvPr/>
        </p:nvSpPr>
        <p:spPr>
          <a:xfrm>
            <a:off x="4229418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2</a:t>
            </a:r>
          </a:p>
        </p:txBody>
      </p:sp>
      <p:sp>
        <p:nvSpPr>
          <p:cNvPr id="258" name="テキスト ボックス 257">
            <a:extLst>
              <a:ext uri="{FF2B5EF4-FFF2-40B4-BE49-F238E27FC236}">
                <a16:creationId xmlns:a16="http://schemas.microsoft.com/office/drawing/2014/main" id="{A56B1F81-DA54-4BA5-AF64-2EFD07374EF5}"/>
              </a:ext>
            </a:extLst>
          </p:cNvPr>
          <p:cNvSpPr txBox="1"/>
          <p:nvPr/>
        </p:nvSpPr>
        <p:spPr>
          <a:xfrm>
            <a:off x="4355894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3</a:t>
            </a:r>
          </a:p>
        </p:txBody>
      </p:sp>
      <p:sp>
        <p:nvSpPr>
          <p:cNvPr id="259" name="テキスト ボックス 258">
            <a:extLst>
              <a:ext uri="{FF2B5EF4-FFF2-40B4-BE49-F238E27FC236}">
                <a16:creationId xmlns:a16="http://schemas.microsoft.com/office/drawing/2014/main" id="{3D1BDCFA-3E49-483E-9DC1-411E0719EB5C}"/>
              </a:ext>
            </a:extLst>
          </p:cNvPr>
          <p:cNvSpPr txBox="1"/>
          <p:nvPr/>
        </p:nvSpPr>
        <p:spPr>
          <a:xfrm>
            <a:off x="4482370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4</a:t>
            </a:r>
          </a:p>
        </p:txBody>
      </p:sp>
      <p:sp>
        <p:nvSpPr>
          <p:cNvPr id="260" name="テキスト ボックス 259">
            <a:extLst>
              <a:ext uri="{FF2B5EF4-FFF2-40B4-BE49-F238E27FC236}">
                <a16:creationId xmlns:a16="http://schemas.microsoft.com/office/drawing/2014/main" id="{74E72A00-4434-46C8-BB75-EECDE1AC76CA}"/>
              </a:ext>
            </a:extLst>
          </p:cNvPr>
          <p:cNvSpPr txBox="1"/>
          <p:nvPr/>
        </p:nvSpPr>
        <p:spPr>
          <a:xfrm>
            <a:off x="4608846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5</a:t>
            </a:r>
          </a:p>
        </p:txBody>
      </p:sp>
      <p:sp>
        <p:nvSpPr>
          <p:cNvPr id="261" name="テキスト ボックス 260">
            <a:extLst>
              <a:ext uri="{FF2B5EF4-FFF2-40B4-BE49-F238E27FC236}">
                <a16:creationId xmlns:a16="http://schemas.microsoft.com/office/drawing/2014/main" id="{B918F849-4AE1-4F11-A621-5456F15DC4B8}"/>
              </a:ext>
            </a:extLst>
          </p:cNvPr>
          <p:cNvSpPr txBox="1"/>
          <p:nvPr/>
        </p:nvSpPr>
        <p:spPr>
          <a:xfrm>
            <a:off x="4735321" y="1891426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6</a:t>
            </a:r>
          </a:p>
        </p:txBody>
      </p:sp>
      <p:grpSp>
        <p:nvGrpSpPr>
          <p:cNvPr id="262" name="グループ化 261">
            <a:extLst>
              <a:ext uri="{FF2B5EF4-FFF2-40B4-BE49-F238E27FC236}">
                <a16:creationId xmlns:a16="http://schemas.microsoft.com/office/drawing/2014/main" id="{C765CC04-791C-4EE4-BB3B-56FFFBD2E990}"/>
              </a:ext>
            </a:extLst>
          </p:cNvPr>
          <p:cNvGrpSpPr/>
          <p:nvPr/>
        </p:nvGrpSpPr>
        <p:grpSpPr>
          <a:xfrm>
            <a:off x="4932052" y="1288851"/>
            <a:ext cx="867227" cy="200055"/>
            <a:chOff x="4611905" y="777746"/>
            <a:chExt cx="867227" cy="200055"/>
          </a:xfrm>
        </p:grpSpPr>
        <p:sp>
          <p:nvSpPr>
            <p:cNvPr id="294" name="二等辺三角形 293">
              <a:extLst>
                <a:ext uri="{FF2B5EF4-FFF2-40B4-BE49-F238E27FC236}">
                  <a16:creationId xmlns:a16="http://schemas.microsoft.com/office/drawing/2014/main" id="{65235ED6-CB50-4F86-8939-94BC610D7B43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テキスト ボックス 294">
              <a:extLst>
                <a:ext uri="{FF2B5EF4-FFF2-40B4-BE49-F238E27FC236}">
                  <a16:creationId xmlns:a16="http://schemas.microsoft.com/office/drawing/2014/main" id="{C637FCBE-CFC2-4B36-BB3E-D3E9AF05F2B8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263" name="テキスト ボックス 262">
            <a:extLst>
              <a:ext uri="{FF2B5EF4-FFF2-40B4-BE49-F238E27FC236}">
                <a16:creationId xmlns:a16="http://schemas.microsoft.com/office/drawing/2014/main" id="{E7436086-E427-46B8-A6BE-507696BAE8CD}"/>
              </a:ext>
            </a:extLst>
          </p:cNvPr>
          <p:cNvSpPr txBox="1"/>
          <p:nvPr/>
        </p:nvSpPr>
        <p:spPr>
          <a:xfrm>
            <a:off x="3848075" y="778996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6F24E608-9DE6-484C-969E-7ADC316A45C4}"/>
              </a:ext>
            </a:extLst>
          </p:cNvPr>
          <p:cNvSpPr txBox="1"/>
          <p:nvPr/>
        </p:nvSpPr>
        <p:spPr>
          <a:xfrm>
            <a:off x="3848075" y="1341840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FD88189E-F1EA-4D90-882D-7F45B8E2E810}"/>
              </a:ext>
            </a:extLst>
          </p:cNvPr>
          <p:cNvSpPr txBox="1"/>
          <p:nvPr/>
        </p:nvSpPr>
        <p:spPr>
          <a:xfrm>
            <a:off x="3848075" y="1435930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266" name="テキスト ボックス 265">
            <a:extLst>
              <a:ext uri="{FF2B5EF4-FFF2-40B4-BE49-F238E27FC236}">
                <a16:creationId xmlns:a16="http://schemas.microsoft.com/office/drawing/2014/main" id="{7CFBF84F-8A61-4C4A-89D0-D6B81E3EFA92}"/>
              </a:ext>
            </a:extLst>
          </p:cNvPr>
          <p:cNvSpPr txBox="1"/>
          <p:nvPr/>
        </p:nvSpPr>
        <p:spPr>
          <a:xfrm>
            <a:off x="3797417" y="514482"/>
            <a:ext cx="4853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/>
              <a:t>(</a:t>
            </a:r>
            <a:r>
              <a:rPr lang="en-US" sz="600" b="1" dirty="0" err="1"/>
              <a:t>kDa</a:t>
            </a:r>
            <a:r>
              <a:rPr lang="en-US" sz="600" b="1" dirty="0"/>
              <a:t>)</a:t>
            </a:r>
          </a:p>
        </p:txBody>
      </p:sp>
      <p:sp>
        <p:nvSpPr>
          <p:cNvPr id="267" name="テキスト ボックス 266">
            <a:extLst>
              <a:ext uri="{FF2B5EF4-FFF2-40B4-BE49-F238E27FC236}">
                <a16:creationId xmlns:a16="http://schemas.microsoft.com/office/drawing/2014/main" id="{B15C34B3-6F67-4F9C-846E-FCDBB585E0FE}"/>
              </a:ext>
            </a:extLst>
          </p:cNvPr>
          <p:cNvSpPr txBox="1"/>
          <p:nvPr/>
        </p:nvSpPr>
        <p:spPr>
          <a:xfrm rot="16200000">
            <a:off x="3579789" y="853383"/>
            <a:ext cx="5458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IP: </a:t>
            </a:r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cxnSp>
        <p:nvCxnSpPr>
          <p:cNvPr id="268" name="直線コネクタ 267">
            <a:extLst>
              <a:ext uri="{FF2B5EF4-FFF2-40B4-BE49-F238E27FC236}">
                <a16:creationId xmlns:a16="http://schemas.microsoft.com/office/drawing/2014/main" id="{E04A097F-F970-4828-85E5-3D671D0103DD}"/>
              </a:ext>
            </a:extLst>
          </p:cNvPr>
          <p:cNvCxnSpPr>
            <a:cxnSpLocks/>
          </p:cNvCxnSpPr>
          <p:nvPr/>
        </p:nvCxnSpPr>
        <p:spPr>
          <a:xfrm rot="16200000">
            <a:off x="3641289" y="953410"/>
            <a:ext cx="57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9" name="テキスト ボックス 268">
            <a:extLst>
              <a:ext uri="{FF2B5EF4-FFF2-40B4-BE49-F238E27FC236}">
                <a16:creationId xmlns:a16="http://schemas.microsoft.com/office/drawing/2014/main" id="{E10ECED7-E291-4C5D-B218-5D2B5A0CD5FC}"/>
              </a:ext>
            </a:extLst>
          </p:cNvPr>
          <p:cNvSpPr txBox="1"/>
          <p:nvPr/>
        </p:nvSpPr>
        <p:spPr>
          <a:xfrm>
            <a:off x="4817351" y="324407"/>
            <a:ext cx="1034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V5-mZMYM2 </a:t>
            </a:r>
          </a:p>
        </p:txBody>
      </p:sp>
      <p:grpSp>
        <p:nvGrpSpPr>
          <p:cNvPr id="270" name="グループ化 269">
            <a:extLst>
              <a:ext uri="{FF2B5EF4-FFF2-40B4-BE49-F238E27FC236}">
                <a16:creationId xmlns:a16="http://schemas.microsoft.com/office/drawing/2014/main" id="{34E6F09F-FEF5-4CCC-BC4F-804FDEA5D674}"/>
              </a:ext>
            </a:extLst>
          </p:cNvPr>
          <p:cNvGrpSpPr/>
          <p:nvPr/>
        </p:nvGrpSpPr>
        <p:grpSpPr>
          <a:xfrm>
            <a:off x="4073915" y="448296"/>
            <a:ext cx="893627" cy="215444"/>
            <a:chOff x="4871542" y="616901"/>
            <a:chExt cx="893627" cy="215444"/>
          </a:xfrm>
        </p:grpSpPr>
        <p:sp>
          <p:nvSpPr>
            <p:cNvPr id="288" name="テキスト ボックス 287">
              <a:extLst>
                <a:ext uri="{FF2B5EF4-FFF2-40B4-BE49-F238E27FC236}">
                  <a16:creationId xmlns:a16="http://schemas.microsoft.com/office/drawing/2014/main" id="{1863110B-51DD-4DA4-8908-1808ACB4FEA7}"/>
                </a:ext>
              </a:extLst>
            </p:cNvPr>
            <p:cNvSpPr txBox="1"/>
            <p:nvPr/>
          </p:nvSpPr>
          <p:spPr>
            <a:xfrm>
              <a:off x="4871542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89" name="テキスト ボックス 288">
              <a:extLst>
                <a:ext uri="{FF2B5EF4-FFF2-40B4-BE49-F238E27FC236}">
                  <a16:creationId xmlns:a16="http://schemas.microsoft.com/office/drawing/2014/main" id="{461900AD-766C-43CC-B716-4048F124309E}"/>
                </a:ext>
              </a:extLst>
            </p:cNvPr>
            <p:cNvSpPr txBox="1"/>
            <p:nvPr/>
          </p:nvSpPr>
          <p:spPr>
            <a:xfrm>
              <a:off x="4995215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90" name="テキスト ボックス 289">
              <a:extLst>
                <a:ext uri="{FF2B5EF4-FFF2-40B4-BE49-F238E27FC236}">
                  <a16:creationId xmlns:a16="http://schemas.microsoft.com/office/drawing/2014/main" id="{C3F36FA0-25E5-46CE-AF11-B441C2E8A4BD}"/>
                </a:ext>
              </a:extLst>
            </p:cNvPr>
            <p:cNvSpPr txBox="1"/>
            <p:nvPr/>
          </p:nvSpPr>
          <p:spPr>
            <a:xfrm>
              <a:off x="5118888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91" name="テキスト ボックス 290">
              <a:extLst>
                <a:ext uri="{FF2B5EF4-FFF2-40B4-BE49-F238E27FC236}">
                  <a16:creationId xmlns:a16="http://schemas.microsoft.com/office/drawing/2014/main" id="{7EB4EF5E-7181-457A-9FB1-4A2999D824B6}"/>
                </a:ext>
              </a:extLst>
            </p:cNvPr>
            <p:cNvSpPr txBox="1"/>
            <p:nvPr/>
          </p:nvSpPr>
          <p:spPr>
            <a:xfrm>
              <a:off x="5242561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92" name="テキスト ボックス 291">
              <a:extLst>
                <a:ext uri="{FF2B5EF4-FFF2-40B4-BE49-F238E27FC236}">
                  <a16:creationId xmlns:a16="http://schemas.microsoft.com/office/drawing/2014/main" id="{6D14AE66-AF35-4CFC-991C-CE5444DB008E}"/>
                </a:ext>
              </a:extLst>
            </p:cNvPr>
            <p:cNvSpPr txBox="1"/>
            <p:nvPr/>
          </p:nvSpPr>
          <p:spPr>
            <a:xfrm>
              <a:off x="5366234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93" name="テキスト ボックス 292">
              <a:extLst>
                <a:ext uri="{FF2B5EF4-FFF2-40B4-BE49-F238E27FC236}">
                  <a16:creationId xmlns:a16="http://schemas.microsoft.com/office/drawing/2014/main" id="{071B4E2E-2F19-4946-9A14-1100CE6FB348}"/>
                </a:ext>
              </a:extLst>
            </p:cNvPr>
            <p:cNvSpPr txBox="1"/>
            <p:nvPr/>
          </p:nvSpPr>
          <p:spPr>
            <a:xfrm>
              <a:off x="5489907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76D5438E-A6F0-4C55-BCB8-C74A6C0E1C37}"/>
              </a:ext>
            </a:extLst>
          </p:cNvPr>
          <p:cNvGrpSpPr/>
          <p:nvPr/>
        </p:nvGrpSpPr>
        <p:grpSpPr>
          <a:xfrm>
            <a:off x="4055310" y="242994"/>
            <a:ext cx="870486" cy="339262"/>
            <a:chOff x="4852937" y="411599"/>
            <a:chExt cx="870486" cy="339262"/>
          </a:xfrm>
        </p:grpSpPr>
        <p:sp>
          <p:nvSpPr>
            <p:cNvPr id="282" name="テキスト ボックス 281">
              <a:extLst>
                <a:ext uri="{FF2B5EF4-FFF2-40B4-BE49-F238E27FC236}">
                  <a16:creationId xmlns:a16="http://schemas.microsoft.com/office/drawing/2014/main" id="{763CD4BA-120D-49DD-A97D-46B5620956DA}"/>
                </a:ext>
              </a:extLst>
            </p:cNvPr>
            <p:cNvSpPr txBox="1"/>
            <p:nvPr/>
          </p:nvSpPr>
          <p:spPr>
            <a:xfrm rot="16200000">
              <a:off x="5334418" y="485830"/>
              <a:ext cx="33000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3</a:t>
              </a:r>
            </a:p>
          </p:txBody>
        </p:sp>
        <p:sp>
          <p:nvSpPr>
            <p:cNvPr id="283" name="テキスト ボックス 282">
              <a:extLst>
                <a:ext uri="{FF2B5EF4-FFF2-40B4-BE49-F238E27FC236}">
                  <a16:creationId xmlns:a16="http://schemas.microsoft.com/office/drawing/2014/main" id="{8C23915B-6A3B-4478-9130-FB8EEE92A651}"/>
                </a:ext>
              </a:extLst>
            </p:cNvPr>
            <p:cNvSpPr txBox="1"/>
            <p:nvPr/>
          </p:nvSpPr>
          <p:spPr>
            <a:xfrm rot="16200000">
              <a:off x="5453766" y="481203"/>
              <a:ext cx="3392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4</a:t>
              </a:r>
            </a:p>
          </p:txBody>
        </p:sp>
        <p:sp>
          <p:nvSpPr>
            <p:cNvPr id="284" name="テキスト ボックス 283">
              <a:extLst>
                <a:ext uri="{FF2B5EF4-FFF2-40B4-BE49-F238E27FC236}">
                  <a16:creationId xmlns:a16="http://schemas.microsoft.com/office/drawing/2014/main" id="{2FBCC871-2FFA-436B-ACA3-583C9B19AC6E}"/>
                </a:ext>
              </a:extLst>
            </p:cNvPr>
            <p:cNvSpPr txBox="1"/>
            <p:nvPr/>
          </p:nvSpPr>
          <p:spPr>
            <a:xfrm>
              <a:off x="4852937" y="486519"/>
              <a:ext cx="312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-</a:t>
              </a:r>
            </a:p>
          </p:txBody>
        </p:sp>
        <p:sp>
          <p:nvSpPr>
            <p:cNvPr id="285" name="テキスト ボックス 284">
              <a:extLst>
                <a:ext uri="{FF2B5EF4-FFF2-40B4-BE49-F238E27FC236}">
                  <a16:creationId xmlns:a16="http://schemas.microsoft.com/office/drawing/2014/main" id="{8086C122-4A0E-4324-AB3A-07B619F8BBF7}"/>
                </a:ext>
              </a:extLst>
            </p:cNvPr>
            <p:cNvSpPr txBox="1"/>
            <p:nvPr/>
          </p:nvSpPr>
          <p:spPr>
            <a:xfrm rot="16200000">
              <a:off x="4962497" y="485830"/>
              <a:ext cx="3300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FL</a:t>
              </a:r>
            </a:p>
          </p:txBody>
        </p:sp>
        <p:sp>
          <p:nvSpPr>
            <p:cNvPr id="286" name="テキスト ボックス 285">
              <a:extLst>
                <a:ext uri="{FF2B5EF4-FFF2-40B4-BE49-F238E27FC236}">
                  <a16:creationId xmlns:a16="http://schemas.microsoft.com/office/drawing/2014/main" id="{AF94803E-C32B-4BC6-965E-0A1D8FC63AD6}"/>
                </a:ext>
              </a:extLst>
            </p:cNvPr>
            <p:cNvSpPr txBox="1"/>
            <p:nvPr/>
          </p:nvSpPr>
          <p:spPr>
            <a:xfrm rot="16200000">
              <a:off x="5081844" y="481203"/>
              <a:ext cx="339259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1</a:t>
              </a:r>
            </a:p>
          </p:txBody>
        </p:sp>
        <p:sp>
          <p:nvSpPr>
            <p:cNvPr id="287" name="テキスト ボックス 286">
              <a:extLst>
                <a:ext uri="{FF2B5EF4-FFF2-40B4-BE49-F238E27FC236}">
                  <a16:creationId xmlns:a16="http://schemas.microsoft.com/office/drawing/2014/main" id="{78C1AC6B-9AEA-4A07-8720-338D773EFB0D}"/>
                </a:ext>
              </a:extLst>
            </p:cNvPr>
            <p:cNvSpPr txBox="1"/>
            <p:nvPr/>
          </p:nvSpPr>
          <p:spPr>
            <a:xfrm rot="16200000">
              <a:off x="5205818" y="481202"/>
              <a:ext cx="33926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2</a:t>
              </a:r>
            </a:p>
          </p:txBody>
        </p:sp>
      </p:grpSp>
      <p:sp>
        <p:nvSpPr>
          <p:cNvPr id="281" name="テキスト ボックス 280">
            <a:extLst>
              <a:ext uri="{FF2B5EF4-FFF2-40B4-BE49-F238E27FC236}">
                <a16:creationId xmlns:a16="http://schemas.microsoft.com/office/drawing/2014/main" id="{38340276-DD6E-44A3-823F-EDDDDB43A24B}"/>
              </a:ext>
            </a:extLst>
          </p:cNvPr>
          <p:cNvSpPr txBox="1"/>
          <p:nvPr/>
        </p:nvSpPr>
        <p:spPr>
          <a:xfrm>
            <a:off x="4857757" y="913865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279" name="テキスト ボックス 278">
            <a:extLst>
              <a:ext uri="{FF2B5EF4-FFF2-40B4-BE49-F238E27FC236}">
                <a16:creationId xmlns:a16="http://schemas.microsoft.com/office/drawing/2014/main" id="{33602951-8B13-49E1-B1AB-027809B21B3F}"/>
              </a:ext>
            </a:extLst>
          </p:cNvPr>
          <p:cNvSpPr txBox="1"/>
          <p:nvPr/>
        </p:nvSpPr>
        <p:spPr>
          <a:xfrm>
            <a:off x="4857757" y="1588005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301" name="テキスト ボックス 300">
            <a:extLst>
              <a:ext uri="{FF2B5EF4-FFF2-40B4-BE49-F238E27FC236}">
                <a16:creationId xmlns:a16="http://schemas.microsoft.com/office/drawing/2014/main" id="{402328F9-3B21-4D8A-9959-E0CB83F5174C}"/>
              </a:ext>
            </a:extLst>
          </p:cNvPr>
          <p:cNvSpPr txBox="1"/>
          <p:nvPr/>
        </p:nvSpPr>
        <p:spPr>
          <a:xfrm>
            <a:off x="3848075" y="1566558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150-</a:t>
            </a:r>
          </a:p>
        </p:txBody>
      </p:sp>
      <p:sp>
        <p:nvSpPr>
          <p:cNvPr id="302" name="テキスト ボックス 301">
            <a:extLst>
              <a:ext uri="{FF2B5EF4-FFF2-40B4-BE49-F238E27FC236}">
                <a16:creationId xmlns:a16="http://schemas.microsoft.com/office/drawing/2014/main" id="{4E13E089-CAC8-432C-A650-B8945F45C780}"/>
              </a:ext>
            </a:extLst>
          </p:cNvPr>
          <p:cNvSpPr txBox="1"/>
          <p:nvPr/>
        </p:nvSpPr>
        <p:spPr>
          <a:xfrm>
            <a:off x="3848075" y="1728450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305" name="テキスト ボックス 304">
            <a:extLst>
              <a:ext uri="{FF2B5EF4-FFF2-40B4-BE49-F238E27FC236}">
                <a16:creationId xmlns:a16="http://schemas.microsoft.com/office/drawing/2014/main" id="{A434F3BB-49BD-4C85-B1FE-8D3DDC06D88C}"/>
              </a:ext>
            </a:extLst>
          </p:cNvPr>
          <p:cNvSpPr txBox="1"/>
          <p:nvPr/>
        </p:nvSpPr>
        <p:spPr>
          <a:xfrm>
            <a:off x="3848075" y="917530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150-</a:t>
            </a:r>
          </a:p>
        </p:txBody>
      </p:sp>
      <p:sp>
        <p:nvSpPr>
          <p:cNvPr id="306" name="テキスト ボックス 305">
            <a:extLst>
              <a:ext uri="{FF2B5EF4-FFF2-40B4-BE49-F238E27FC236}">
                <a16:creationId xmlns:a16="http://schemas.microsoft.com/office/drawing/2014/main" id="{52A59CF2-3BA6-4A37-858E-233AADA4334F}"/>
              </a:ext>
            </a:extLst>
          </p:cNvPr>
          <p:cNvSpPr txBox="1"/>
          <p:nvPr/>
        </p:nvSpPr>
        <p:spPr>
          <a:xfrm>
            <a:off x="3848075" y="1094014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308" name="Text Box 155">
            <a:extLst>
              <a:ext uri="{FF2B5EF4-FFF2-40B4-BE49-F238E27FC236}">
                <a16:creationId xmlns:a16="http://schemas.microsoft.com/office/drawing/2014/main" id="{DC6EED68-E089-4278-A853-D72AE5B00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981" y="105558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B</a:t>
            </a:r>
          </a:p>
        </p:txBody>
      </p:sp>
      <p:pic>
        <p:nvPicPr>
          <p:cNvPr id="311" name="図 310">
            <a:extLst>
              <a:ext uri="{FF2B5EF4-FFF2-40B4-BE49-F238E27FC236}">
                <a16:creationId xmlns:a16="http://schemas.microsoft.com/office/drawing/2014/main" id="{93B2245A-F6EA-486C-AF98-1B176AC3695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380" t="4664" r="1851" b="21632"/>
          <a:stretch/>
        </p:blipFill>
        <p:spPr>
          <a:xfrm>
            <a:off x="4146481" y="3443218"/>
            <a:ext cx="756000" cy="396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314" name="テキスト ボックス 313">
            <a:extLst>
              <a:ext uri="{FF2B5EF4-FFF2-40B4-BE49-F238E27FC236}">
                <a16:creationId xmlns:a16="http://schemas.microsoft.com/office/drawing/2014/main" id="{EE6A5C4E-E92D-4090-8A4D-52DED5F353EE}"/>
              </a:ext>
            </a:extLst>
          </p:cNvPr>
          <p:cNvSpPr txBox="1"/>
          <p:nvPr/>
        </p:nvSpPr>
        <p:spPr>
          <a:xfrm>
            <a:off x="4809302" y="2411796"/>
            <a:ext cx="10009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3xF-mATF7IP WT</a:t>
            </a:r>
          </a:p>
        </p:txBody>
      </p:sp>
      <p:sp>
        <p:nvSpPr>
          <p:cNvPr id="315" name="テキスト ボックス 314">
            <a:extLst>
              <a:ext uri="{FF2B5EF4-FFF2-40B4-BE49-F238E27FC236}">
                <a16:creationId xmlns:a16="http://schemas.microsoft.com/office/drawing/2014/main" id="{21CEA599-AE1E-4D15-BD6C-0646362DA4C3}"/>
              </a:ext>
            </a:extLst>
          </p:cNvPr>
          <p:cNvSpPr txBox="1"/>
          <p:nvPr/>
        </p:nvSpPr>
        <p:spPr>
          <a:xfrm>
            <a:off x="4961036" y="3742474"/>
            <a:ext cx="9481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u="sng" dirty="0"/>
              <a:t>Cells: HEK293T</a:t>
            </a:r>
          </a:p>
        </p:txBody>
      </p:sp>
      <p:sp>
        <p:nvSpPr>
          <p:cNvPr id="316" name="テキスト ボックス 315">
            <a:extLst>
              <a:ext uri="{FF2B5EF4-FFF2-40B4-BE49-F238E27FC236}">
                <a16:creationId xmlns:a16="http://schemas.microsoft.com/office/drawing/2014/main" id="{3332B7DF-3E47-405F-B15E-747AA5D07DE5}"/>
              </a:ext>
            </a:extLst>
          </p:cNvPr>
          <p:cNvSpPr txBox="1"/>
          <p:nvPr/>
        </p:nvSpPr>
        <p:spPr>
          <a:xfrm>
            <a:off x="3840026" y="2609660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cxnSp>
        <p:nvCxnSpPr>
          <p:cNvPr id="317" name="直線コネクタ 316">
            <a:extLst>
              <a:ext uri="{FF2B5EF4-FFF2-40B4-BE49-F238E27FC236}">
                <a16:creationId xmlns:a16="http://schemas.microsoft.com/office/drawing/2014/main" id="{B59C0CDB-5B59-403D-961A-3F6A508E3FE6}"/>
              </a:ext>
            </a:extLst>
          </p:cNvPr>
          <p:cNvCxnSpPr>
            <a:cxnSpLocks/>
          </p:cNvCxnSpPr>
          <p:nvPr/>
        </p:nvCxnSpPr>
        <p:spPr>
          <a:xfrm rot="16200000">
            <a:off x="3615240" y="3538573"/>
            <a:ext cx="61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8" name="テキスト ボックス 317">
            <a:extLst>
              <a:ext uri="{FF2B5EF4-FFF2-40B4-BE49-F238E27FC236}">
                <a16:creationId xmlns:a16="http://schemas.microsoft.com/office/drawing/2014/main" id="{2432FE36-CFD0-499C-A17F-74EE417D9744}"/>
              </a:ext>
            </a:extLst>
          </p:cNvPr>
          <p:cNvSpPr txBox="1"/>
          <p:nvPr/>
        </p:nvSpPr>
        <p:spPr>
          <a:xfrm rot="16200000">
            <a:off x="3616180" y="3438545"/>
            <a:ext cx="4570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Input</a:t>
            </a:r>
          </a:p>
        </p:txBody>
      </p: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17F8D1CC-DD6A-436A-928A-F91EEF907448}"/>
              </a:ext>
            </a:extLst>
          </p:cNvPr>
          <p:cNvGrpSpPr/>
          <p:nvPr/>
        </p:nvGrpSpPr>
        <p:grpSpPr>
          <a:xfrm>
            <a:off x="4924003" y="2565823"/>
            <a:ext cx="867227" cy="200055"/>
            <a:chOff x="4611905" y="777746"/>
            <a:chExt cx="867227" cy="200055"/>
          </a:xfrm>
        </p:grpSpPr>
        <p:sp>
          <p:nvSpPr>
            <p:cNvPr id="356" name="二等辺三角形 355">
              <a:extLst>
                <a:ext uri="{FF2B5EF4-FFF2-40B4-BE49-F238E27FC236}">
                  <a16:creationId xmlns:a16="http://schemas.microsoft.com/office/drawing/2014/main" id="{66FA38AC-406E-4B18-826D-6AAE73D9E3B6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テキスト ボックス 356">
              <a:extLst>
                <a:ext uri="{FF2B5EF4-FFF2-40B4-BE49-F238E27FC236}">
                  <a16:creationId xmlns:a16="http://schemas.microsoft.com/office/drawing/2014/main" id="{F78F6012-DF9C-4EAB-BCC8-FB63F39BF158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320" name="テキスト ボックス 319">
            <a:extLst>
              <a:ext uri="{FF2B5EF4-FFF2-40B4-BE49-F238E27FC236}">
                <a16:creationId xmlns:a16="http://schemas.microsoft.com/office/drawing/2014/main" id="{4AC1FF6E-1A08-4B86-B672-998E7C709E9D}"/>
              </a:ext>
            </a:extLst>
          </p:cNvPr>
          <p:cNvSpPr txBox="1"/>
          <p:nvPr/>
        </p:nvSpPr>
        <p:spPr>
          <a:xfrm>
            <a:off x="4094893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1</a:t>
            </a:r>
          </a:p>
        </p:txBody>
      </p:sp>
      <p:sp>
        <p:nvSpPr>
          <p:cNvPr id="321" name="テキスト ボックス 320">
            <a:extLst>
              <a:ext uri="{FF2B5EF4-FFF2-40B4-BE49-F238E27FC236}">
                <a16:creationId xmlns:a16="http://schemas.microsoft.com/office/drawing/2014/main" id="{55B19278-D696-4E27-BE98-FD421AF4A21D}"/>
              </a:ext>
            </a:extLst>
          </p:cNvPr>
          <p:cNvSpPr txBox="1"/>
          <p:nvPr/>
        </p:nvSpPr>
        <p:spPr>
          <a:xfrm>
            <a:off x="4221369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2</a:t>
            </a:r>
          </a:p>
        </p:txBody>
      </p:sp>
      <p:sp>
        <p:nvSpPr>
          <p:cNvPr id="322" name="テキスト ボックス 321">
            <a:extLst>
              <a:ext uri="{FF2B5EF4-FFF2-40B4-BE49-F238E27FC236}">
                <a16:creationId xmlns:a16="http://schemas.microsoft.com/office/drawing/2014/main" id="{E3D1B178-DF6D-473E-99CC-D7FFE2E4833F}"/>
              </a:ext>
            </a:extLst>
          </p:cNvPr>
          <p:cNvSpPr txBox="1"/>
          <p:nvPr/>
        </p:nvSpPr>
        <p:spPr>
          <a:xfrm>
            <a:off x="4347845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3</a:t>
            </a:r>
          </a:p>
        </p:txBody>
      </p:sp>
      <p:sp>
        <p:nvSpPr>
          <p:cNvPr id="323" name="テキスト ボックス 322">
            <a:extLst>
              <a:ext uri="{FF2B5EF4-FFF2-40B4-BE49-F238E27FC236}">
                <a16:creationId xmlns:a16="http://schemas.microsoft.com/office/drawing/2014/main" id="{CC6BC5C9-5FBC-4ECE-B345-15669B33A45A}"/>
              </a:ext>
            </a:extLst>
          </p:cNvPr>
          <p:cNvSpPr txBox="1"/>
          <p:nvPr/>
        </p:nvSpPr>
        <p:spPr>
          <a:xfrm>
            <a:off x="4474321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4</a:t>
            </a:r>
          </a:p>
        </p:txBody>
      </p:sp>
      <p:sp>
        <p:nvSpPr>
          <p:cNvPr id="324" name="テキスト ボックス 323">
            <a:extLst>
              <a:ext uri="{FF2B5EF4-FFF2-40B4-BE49-F238E27FC236}">
                <a16:creationId xmlns:a16="http://schemas.microsoft.com/office/drawing/2014/main" id="{126A9C86-6E5F-4518-AF9F-41689953F9F6}"/>
              </a:ext>
            </a:extLst>
          </p:cNvPr>
          <p:cNvSpPr txBox="1"/>
          <p:nvPr/>
        </p:nvSpPr>
        <p:spPr>
          <a:xfrm>
            <a:off x="4600797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5</a:t>
            </a:r>
          </a:p>
        </p:txBody>
      </p:sp>
      <p:sp>
        <p:nvSpPr>
          <p:cNvPr id="325" name="テキスト ボックス 324">
            <a:extLst>
              <a:ext uri="{FF2B5EF4-FFF2-40B4-BE49-F238E27FC236}">
                <a16:creationId xmlns:a16="http://schemas.microsoft.com/office/drawing/2014/main" id="{773D788D-E77B-498C-841B-082C915D18BD}"/>
              </a:ext>
            </a:extLst>
          </p:cNvPr>
          <p:cNvSpPr txBox="1"/>
          <p:nvPr/>
        </p:nvSpPr>
        <p:spPr>
          <a:xfrm>
            <a:off x="4727272" y="3814694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6</a:t>
            </a:r>
          </a:p>
        </p:txBody>
      </p:sp>
      <p:grpSp>
        <p:nvGrpSpPr>
          <p:cNvPr id="326" name="グループ化 325">
            <a:extLst>
              <a:ext uri="{FF2B5EF4-FFF2-40B4-BE49-F238E27FC236}">
                <a16:creationId xmlns:a16="http://schemas.microsoft.com/office/drawing/2014/main" id="{D86A1BF7-8A9E-473E-ACB0-92C454756862}"/>
              </a:ext>
            </a:extLst>
          </p:cNvPr>
          <p:cNvGrpSpPr/>
          <p:nvPr/>
        </p:nvGrpSpPr>
        <p:grpSpPr>
          <a:xfrm>
            <a:off x="4924003" y="3224476"/>
            <a:ext cx="867227" cy="200055"/>
            <a:chOff x="4611905" y="777746"/>
            <a:chExt cx="867227" cy="200055"/>
          </a:xfrm>
        </p:grpSpPr>
        <p:sp>
          <p:nvSpPr>
            <p:cNvPr id="354" name="二等辺三角形 353">
              <a:extLst>
                <a:ext uri="{FF2B5EF4-FFF2-40B4-BE49-F238E27FC236}">
                  <a16:creationId xmlns:a16="http://schemas.microsoft.com/office/drawing/2014/main" id="{AF82D10D-3F6E-4BC5-8658-097C2EC4F1E6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テキスト ボックス 354">
              <a:extLst>
                <a:ext uri="{FF2B5EF4-FFF2-40B4-BE49-F238E27FC236}">
                  <a16:creationId xmlns:a16="http://schemas.microsoft.com/office/drawing/2014/main" id="{BD9FEE60-9B04-413B-BA3D-AD082AEC3A8C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327" name="テキスト ボックス 326">
            <a:extLst>
              <a:ext uri="{FF2B5EF4-FFF2-40B4-BE49-F238E27FC236}">
                <a16:creationId xmlns:a16="http://schemas.microsoft.com/office/drawing/2014/main" id="{4A55208B-E09B-42AF-BF43-437DE45D6978}"/>
              </a:ext>
            </a:extLst>
          </p:cNvPr>
          <p:cNvSpPr txBox="1"/>
          <p:nvPr/>
        </p:nvSpPr>
        <p:spPr>
          <a:xfrm>
            <a:off x="3840026" y="2708564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328" name="テキスト ボックス 327">
            <a:extLst>
              <a:ext uri="{FF2B5EF4-FFF2-40B4-BE49-F238E27FC236}">
                <a16:creationId xmlns:a16="http://schemas.microsoft.com/office/drawing/2014/main" id="{295FA6A4-F547-4295-8F99-AA28A9E91269}"/>
              </a:ext>
            </a:extLst>
          </p:cNvPr>
          <p:cNvSpPr txBox="1"/>
          <p:nvPr/>
        </p:nvSpPr>
        <p:spPr>
          <a:xfrm>
            <a:off x="3840026" y="3277465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329" name="テキスト ボックス 328">
            <a:extLst>
              <a:ext uri="{FF2B5EF4-FFF2-40B4-BE49-F238E27FC236}">
                <a16:creationId xmlns:a16="http://schemas.microsoft.com/office/drawing/2014/main" id="{3CBE301C-27D4-4952-8CFC-62908F60D355}"/>
              </a:ext>
            </a:extLst>
          </p:cNvPr>
          <p:cNvSpPr txBox="1"/>
          <p:nvPr/>
        </p:nvSpPr>
        <p:spPr>
          <a:xfrm>
            <a:off x="3840026" y="3359198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330" name="テキスト ボックス 329">
            <a:extLst>
              <a:ext uri="{FF2B5EF4-FFF2-40B4-BE49-F238E27FC236}">
                <a16:creationId xmlns:a16="http://schemas.microsoft.com/office/drawing/2014/main" id="{A1912B7E-93F7-4AD3-AA29-2B39B3685067}"/>
              </a:ext>
            </a:extLst>
          </p:cNvPr>
          <p:cNvSpPr txBox="1"/>
          <p:nvPr/>
        </p:nvSpPr>
        <p:spPr>
          <a:xfrm>
            <a:off x="3789368" y="2464645"/>
            <a:ext cx="4853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/>
              <a:t>(</a:t>
            </a:r>
            <a:r>
              <a:rPr lang="en-US" sz="600" b="1" dirty="0" err="1"/>
              <a:t>kDa</a:t>
            </a:r>
            <a:r>
              <a:rPr lang="en-US" sz="600" b="1" dirty="0"/>
              <a:t>)</a:t>
            </a:r>
          </a:p>
        </p:txBody>
      </p:sp>
      <p:sp>
        <p:nvSpPr>
          <p:cNvPr id="331" name="テキスト ボックス 330">
            <a:extLst>
              <a:ext uri="{FF2B5EF4-FFF2-40B4-BE49-F238E27FC236}">
                <a16:creationId xmlns:a16="http://schemas.microsoft.com/office/drawing/2014/main" id="{783915B4-33E6-48FA-9FE1-984044928D4E}"/>
              </a:ext>
            </a:extLst>
          </p:cNvPr>
          <p:cNvSpPr txBox="1"/>
          <p:nvPr/>
        </p:nvSpPr>
        <p:spPr>
          <a:xfrm rot="16200000">
            <a:off x="3571740" y="2791189"/>
            <a:ext cx="5458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IP: </a:t>
            </a:r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cxnSp>
        <p:nvCxnSpPr>
          <p:cNvPr id="332" name="直線コネクタ 331">
            <a:extLst>
              <a:ext uri="{FF2B5EF4-FFF2-40B4-BE49-F238E27FC236}">
                <a16:creationId xmlns:a16="http://schemas.microsoft.com/office/drawing/2014/main" id="{AEBA3FC0-CB22-49F1-9117-27C2CEFA132B}"/>
              </a:ext>
            </a:extLst>
          </p:cNvPr>
          <p:cNvCxnSpPr>
            <a:cxnSpLocks/>
          </p:cNvCxnSpPr>
          <p:nvPr/>
        </p:nvCxnSpPr>
        <p:spPr>
          <a:xfrm rot="16200000">
            <a:off x="3633240" y="2891216"/>
            <a:ext cx="57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3" name="テキスト ボックス 332">
            <a:extLst>
              <a:ext uri="{FF2B5EF4-FFF2-40B4-BE49-F238E27FC236}">
                <a16:creationId xmlns:a16="http://schemas.microsoft.com/office/drawing/2014/main" id="{CDD733AF-C82F-4010-88ED-9FEF3F5AA522}"/>
              </a:ext>
            </a:extLst>
          </p:cNvPr>
          <p:cNvSpPr txBox="1"/>
          <p:nvPr/>
        </p:nvSpPr>
        <p:spPr>
          <a:xfrm>
            <a:off x="4809302" y="2274570"/>
            <a:ext cx="1034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V5-mZMYM2 </a:t>
            </a:r>
          </a:p>
        </p:txBody>
      </p:sp>
      <p:grpSp>
        <p:nvGrpSpPr>
          <p:cNvPr id="334" name="グループ化 333">
            <a:extLst>
              <a:ext uri="{FF2B5EF4-FFF2-40B4-BE49-F238E27FC236}">
                <a16:creationId xmlns:a16="http://schemas.microsoft.com/office/drawing/2014/main" id="{33FD97DD-B246-4EED-9ACC-E46BC8AD5656}"/>
              </a:ext>
            </a:extLst>
          </p:cNvPr>
          <p:cNvGrpSpPr/>
          <p:nvPr/>
        </p:nvGrpSpPr>
        <p:grpSpPr>
          <a:xfrm>
            <a:off x="4065866" y="2398459"/>
            <a:ext cx="893627" cy="215444"/>
            <a:chOff x="4871542" y="616901"/>
            <a:chExt cx="893627" cy="215444"/>
          </a:xfrm>
        </p:grpSpPr>
        <p:sp>
          <p:nvSpPr>
            <p:cNvPr id="348" name="テキスト ボックス 347">
              <a:extLst>
                <a:ext uri="{FF2B5EF4-FFF2-40B4-BE49-F238E27FC236}">
                  <a16:creationId xmlns:a16="http://schemas.microsoft.com/office/drawing/2014/main" id="{FF25F13F-31DC-4A9B-A3AA-B24A271D73D1}"/>
                </a:ext>
              </a:extLst>
            </p:cNvPr>
            <p:cNvSpPr txBox="1"/>
            <p:nvPr/>
          </p:nvSpPr>
          <p:spPr>
            <a:xfrm>
              <a:off x="4871542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349" name="テキスト ボックス 348">
              <a:extLst>
                <a:ext uri="{FF2B5EF4-FFF2-40B4-BE49-F238E27FC236}">
                  <a16:creationId xmlns:a16="http://schemas.microsoft.com/office/drawing/2014/main" id="{CF67A9C0-3AA1-4FFA-8B69-F9023DCE4F8E}"/>
                </a:ext>
              </a:extLst>
            </p:cNvPr>
            <p:cNvSpPr txBox="1"/>
            <p:nvPr/>
          </p:nvSpPr>
          <p:spPr>
            <a:xfrm>
              <a:off x="4995215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350" name="テキスト ボックス 349">
              <a:extLst>
                <a:ext uri="{FF2B5EF4-FFF2-40B4-BE49-F238E27FC236}">
                  <a16:creationId xmlns:a16="http://schemas.microsoft.com/office/drawing/2014/main" id="{4594C05E-F5D3-4781-B50B-92096339BA38}"/>
                </a:ext>
              </a:extLst>
            </p:cNvPr>
            <p:cNvSpPr txBox="1"/>
            <p:nvPr/>
          </p:nvSpPr>
          <p:spPr>
            <a:xfrm>
              <a:off x="5118888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351" name="テキスト ボックス 350">
              <a:extLst>
                <a:ext uri="{FF2B5EF4-FFF2-40B4-BE49-F238E27FC236}">
                  <a16:creationId xmlns:a16="http://schemas.microsoft.com/office/drawing/2014/main" id="{B60782BA-40E8-4B2C-99F8-077DD2433272}"/>
                </a:ext>
              </a:extLst>
            </p:cNvPr>
            <p:cNvSpPr txBox="1"/>
            <p:nvPr/>
          </p:nvSpPr>
          <p:spPr>
            <a:xfrm>
              <a:off x="5242561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352" name="テキスト ボックス 351">
              <a:extLst>
                <a:ext uri="{FF2B5EF4-FFF2-40B4-BE49-F238E27FC236}">
                  <a16:creationId xmlns:a16="http://schemas.microsoft.com/office/drawing/2014/main" id="{632949BF-AC08-468C-A859-D11AAED984F5}"/>
                </a:ext>
              </a:extLst>
            </p:cNvPr>
            <p:cNvSpPr txBox="1"/>
            <p:nvPr/>
          </p:nvSpPr>
          <p:spPr>
            <a:xfrm>
              <a:off x="5366234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353" name="テキスト ボックス 352">
              <a:extLst>
                <a:ext uri="{FF2B5EF4-FFF2-40B4-BE49-F238E27FC236}">
                  <a16:creationId xmlns:a16="http://schemas.microsoft.com/office/drawing/2014/main" id="{3FD235CD-AFAD-4F0B-9087-93C90679D78B}"/>
                </a:ext>
              </a:extLst>
            </p:cNvPr>
            <p:cNvSpPr txBox="1"/>
            <p:nvPr/>
          </p:nvSpPr>
          <p:spPr>
            <a:xfrm>
              <a:off x="5489907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</p:grpSp>
      <p:grpSp>
        <p:nvGrpSpPr>
          <p:cNvPr id="335" name="グループ化 334">
            <a:extLst>
              <a:ext uri="{FF2B5EF4-FFF2-40B4-BE49-F238E27FC236}">
                <a16:creationId xmlns:a16="http://schemas.microsoft.com/office/drawing/2014/main" id="{BE67CF4B-F0D6-4A61-BDC2-CB43C20E109A}"/>
              </a:ext>
            </a:extLst>
          </p:cNvPr>
          <p:cNvGrpSpPr/>
          <p:nvPr/>
        </p:nvGrpSpPr>
        <p:grpSpPr>
          <a:xfrm>
            <a:off x="4047261" y="2123728"/>
            <a:ext cx="870487" cy="408691"/>
            <a:chOff x="4852937" y="342170"/>
            <a:chExt cx="870487" cy="408691"/>
          </a:xfrm>
        </p:grpSpPr>
        <p:sp>
          <p:nvSpPr>
            <p:cNvPr id="342" name="テキスト ボックス 341">
              <a:extLst>
                <a:ext uri="{FF2B5EF4-FFF2-40B4-BE49-F238E27FC236}">
                  <a16:creationId xmlns:a16="http://schemas.microsoft.com/office/drawing/2014/main" id="{B3F53D98-03C0-4176-9949-D45FEFCCE405}"/>
                </a:ext>
              </a:extLst>
            </p:cNvPr>
            <p:cNvSpPr txBox="1"/>
            <p:nvPr/>
          </p:nvSpPr>
          <p:spPr>
            <a:xfrm rot="16200000">
              <a:off x="5315831" y="467241"/>
              <a:ext cx="36718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N3</a:t>
              </a:r>
            </a:p>
          </p:txBody>
        </p:sp>
        <p:sp>
          <p:nvSpPr>
            <p:cNvPr id="343" name="テキスト ボックス 342">
              <a:extLst>
                <a:ext uri="{FF2B5EF4-FFF2-40B4-BE49-F238E27FC236}">
                  <a16:creationId xmlns:a16="http://schemas.microsoft.com/office/drawing/2014/main" id="{59B48583-CEF5-4B5D-8394-D296A4C2A0C9}"/>
                </a:ext>
              </a:extLst>
            </p:cNvPr>
            <p:cNvSpPr txBox="1"/>
            <p:nvPr/>
          </p:nvSpPr>
          <p:spPr>
            <a:xfrm rot="16200000">
              <a:off x="5439805" y="467242"/>
              <a:ext cx="36718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N4</a:t>
              </a:r>
            </a:p>
          </p:txBody>
        </p:sp>
        <p:sp>
          <p:nvSpPr>
            <p:cNvPr id="344" name="テキスト ボックス 343">
              <a:extLst>
                <a:ext uri="{FF2B5EF4-FFF2-40B4-BE49-F238E27FC236}">
                  <a16:creationId xmlns:a16="http://schemas.microsoft.com/office/drawing/2014/main" id="{BCFF430A-033C-48A5-9D56-7EF5F014B423}"/>
                </a:ext>
              </a:extLst>
            </p:cNvPr>
            <p:cNvSpPr txBox="1"/>
            <p:nvPr/>
          </p:nvSpPr>
          <p:spPr>
            <a:xfrm>
              <a:off x="4852937" y="486519"/>
              <a:ext cx="312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-</a:t>
              </a:r>
            </a:p>
          </p:txBody>
        </p:sp>
        <p:sp>
          <p:nvSpPr>
            <p:cNvPr id="345" name="テキスト ボックス 344">
              <a:extLst>
                <a:ext uri="{FF2B5EF4-FFF2-40B4-BE49-F238E27FC236}">
                  <a16:creationId xmlns:a16="http://schemas.microsoft.com/office/drawing/2014/main" id="{9BC98457-43FA-41BC-9F42-D2AF6FFE258C}"/>
                </a:ext>
              </a:extLst>
            </p:cNvPr>
            <p:cNvSpPr txBox="1"/>
            <p:nvPr/>
          </p:nvSpPr>
          <p:spPr>
            <a:xfrm rot="16200000">
              <a:off x="4962497" y="485830"/>
              <a:ext cx="3300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FL</a:t>
              </a:r>
            </a:p>
          </p:txBody>
        </p:sp>
        <p:sp>
          <p:nvSpPr>
            <p:cNvPr id="346" name="テキスト ボックス 345">
              <a:extLst>
                <a:ext uri="{FF2B5EF4-FFF2-40B4-BE49-F238E27FC236}">
                  <a16:creationId xmlns:a16="http://schemas.microsoft.com/office/drawing/2014/main" id="{C490016F-3865-4CC8-8DA4-CC9E5570D30E}"/>
                </a:ext>
              </a:extLst>
            </p:cNvPr>
            <p:cNvSpPr txBox="1"/>
            <p:nvPr/>
          </p:nvSpPr>
          <p:spPr>
            <a:xfrm rot="16200000">
              <a:off x="5047129" y="446487"/>
              <a:ext cx="408689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N1</a:t>
              </a:r>
            </a:p>
          </p:txBody>
        </p:sp>
        <p:sp>
          <p:nvSpPr>
            <p:cNvPr id="347" name="テキスト ボックス 346">
              <a:extLst>
                <a:ext uri="{FF2B5EF4-FFF2-40B4-BE49-F238E27FC236}">
                  <a16:creationId xmlns:a16="http://schemas.microsoft.com/office/drawing/2014/main" id="{B6117785-367D-42D9-A4DF-06C94C63182C}"/>
                </a:ext>
              </a:extLst>
            </p:cNvPr>
            <p:cNvSpPr txBox="1"/>
            <p:nvPr/>
          </p:nvSpPr>
          <p:spPr>
            <a:xfrm rot="16200000">
              <a:off x="5171104" y="446488"/>
              <a:ext cx="4086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N2</a:t>
              </a:r>
            </a:p>
          </p:txBody>
        </p:sp>
      </p:grpSp>
      <p:sp>
        <p:nvSpPr>
          <p:cNvPr id="336" name="テキスト ボックス 335">
            <a:extLst>
              <a:ext uri="{FF2B5EF4-FFF2-40B4-BE49-F238E27FC236}">
                <a16:creationId xmlns:a16="http://schemas.microsoft.com/office/drawing/2014/main" id="{2D48D688-6C2A-4892-8650-5EDC0C5E8B4D}"/>
              </a:ext>
            </a:extLst>
          </p:cNvPr>
          <p:cNvSpPr txBox="1"/>
          <p:nvPr/>
        </p:nvSpPr>
        <p:spPr>
          <a:xfrm>
            <a:off x="4849708" y="2843433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337" name="テキスト ボックス 336">
            <a:extLst>
              <a:ext uri="{FF2B5EF4-FFF2-40B4-BE49-F238E27FC236}">
                <a16:creationId xmlns:a16="http://schemas.microsoft.com/office/drawing/2014/main" id="{36C9BE12-149C-4FFF-B521-B71652756976}"/>
              </a:ext>
            </a:extLst>
          </p:cNvPr>
          <p:cNvSpPr txBox="1"/>
          <p:nvPr/>
        </p:nvSpPr>
        <p:spPr>
          <a:xfrm>
            <a:off x="4849708" y="3511273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338" name="テキスト ボックス 337">
            <a:extLst>
              <a:ext uri="{FF2B5EF4-FFF2-40B4-BE49-F238E27FC236}">
                <a16:creationId xmlns:a16="http://schemas.microsoft.com/office/drawing/2014/main" id="{D4DF64FE-FD60-43C7-88F3-B82C5F8A424F}"/>
              </a:ext>
            </a:extLst>
          </p:cNvPr>
          <p:cNvSpPr txBox="1"/>
          <p:nvPr/>
        </p:nvSpPr>
        <p:spPr>
          <a:xfrm>
            <a:off x="3840026" y="3489826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150-</a:t>
            </a:r>
          </a:p>
        </p:txBody>
      </p:sp>
      <p:sp>
        <p:nvSpPr>
          <p:cNvPr id="339" name="テキスト ボックス 338">
            <a:extLst>
              <a:ext uri="{FF2B5EF4-FFF2-40B4-BE49-F238E27FC236}">
                <a16:creationId xmlns:a16="http://schemas.microsoft.com/office/drawing/2014/main" id="{4C2804F8-53FD-4C2D-99D3-65227A0B0ED4}"/>
              </a:ext>
            </a:extLst>
          </p:cNvPr>
          <p:cNvSpPr txBox="1"/>
          <p:nvPr/>
        </p:nvSpPr>
        <p:spPr>
          <a:xfrm>
            <a:off x="3840026" y="3651718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340" name="テキスト ボックス 339">
            <a:extLst>
              <a:ext uri="{FF2B5EF4-FFF2-40B4-BE49-F238E27FC236}">
                <a16:creationId xmlns:a16="http://schemas.microsoft.com/office/drawing/2014/main" id="{4B50CC90-1789-4B94-AD2D-D1F5E9BA8DDD}"/>
              </a:ext>
            </a:extLst>
          </p:cNvPr>
          <p:cNvSpPr txBox="1"/>
          <p:nvPr/>
        </p:nvSpPr>
        <p:spPr>
          <a:xfrm>
            <a:off x="3840026" y="2817428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150-</a:t>
            </a: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05945368-DC95-4983-99D5-D7C689370116}"/>
              </a:ext>
            </a:extLst>
          </p:cNvPr>
          <p:cNvSpPr txBox="1"/>
          <p:nvPr/>
        </p:nvSpPr>
        <p:spPr>
          <a:xfrm>
            <a:off x="3840026" y="2940849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361" name="Text Box 155">
            <a:extLst>
              <a:ext uri="{FF2B5EF4-FFF2-40B4-BE49-F238E27FC236}">
                <a16:creationId xmlns:a16="http://schemas.microsoft.com/office/drawing/2014/main" id="{E1798DF2-9A52-4390-9778-70AAD3E75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981" y="1997251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C</a:t>
            </a:r>
          </a:p>
        </p:txBody>
      </p:sp>
      <p:grpSp>
        <p:nvGrpSpPr>
          <p:cNvPr id="362" name="グループ化 361">
            <a:extLst>
              <a:ext uri="{FF2B5EF4-FFF2-40B4-BE49-F238E27FC236}">
                <a16:creationId xmlns:a16="http://schemas.microsoft.com/office/drawing/2014/main" id="{C15031B3-5A14-492F-9AE6-B4C0734D6DC6}"/>
              </a:ext>
            </a:extLst>
          </p:cNvPr>
          <p:cNvGrpSpPr/>
          <p:nvPr/>
        </p:nvGrpSpPr>
        <p:grpSpPr>
          <a:xfrm>
            <a:off x="321335" y="833601"/>
            <a:ext cx="3215546" cy="3107869"/>
            <a:chOff x="321335" y="833601"/>
            <a:chExt cx="3215546" cy="3107869"/>
          </a:xfrm>
        </p:grpSpPr>
        <p:sp>
          <p:nvSpPr>
            <p:cNvPr id="363" name="テキスト ボックス 362">
              <a:extLst>
                <a:ext uri="{FF2B5EF4-FFF2-40B4-BE49-F238E27FC236}">
                  <a16:creationId xmlns:a16="http://schemas.microsoft.com/office/drawing/2014/main" id="{787EDFB9-E2F6-4530-988D-354CB188145C}"/>
                </a:ext>
              </a:extLst>
            </p:cNvPr>
            <p:cNvSpPr txBox="1"/>
            <p:nvPr/>
          </p:nvSpPr>
          <p:spPr>
            <a:xfrm>
              <a:off x="696295" y="833601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800" b="1" dirty="0">
                  <a:latin typeface="Arial" pitchFamily="34" charset="0"/>
                  <a:cs typeface="Arial" pitchFamily="34" charset="0"/>
                </a:rPr>
                <a:t>ZMYM2</a:t>
              </a:r>
            </a:p>
            <a:p>
              <a:pPr algn="ctr"/>
              <a:r>
                <a:rPr lang="en-US" altLang="ja-JP" sz="800" b="1" dirty="0">
                  <a:latin typeface="Arial" pitchFamily="34" charset="0"/>
                  <a:cs typeface="Arial" pitchFamily="34" charset="0"/>
                </a:rPr>
                <a:t>(mouse)</a:t>
              </a:r>
              <a:endParaRPr kumimoji="1" lang="ja-JP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4" name="テキスト ボックス 363">
              <a:extLst>
                <a:ext uri="{FF2B5EF4-FFF2-40B4-BE49-F238E27FC236}">
                  <a16:creationId xmlns:a16="http://schemas.microsoft.com/office/drawing/2014/main" id="{D91AEE78-3FD2-4DCB-9DCA-3506ABE33094}"/>
                </a:ext>
              </a:extLst>
            </p:cNvPr>
            <p:cNvSpPr txBox="1"/>
            <p:nvPr/>
          </p:nvSpPr>
          <p:spPr>
            <a:xfrm>
              <a:off x="1167987" y="1009156"/>
              <a:ext cx="26000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00" b="1" dirty="0">
                  <a:latin typeface="Arial" pitchFamily="34" charset="0"/>
                  <a:cs typeface="Arial" pitchFamily="34" charset="0"/>
                </a:rPr>
                <a:t>1</a:t>
              </a:r>
              <a:endParaRPr kumimoji="1" lang="ja-JP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5" name="テキスト ボックス 364">
              <a:extLst>
                <a:ext uri="{FF2B5EF4-FFF2-40B4-BE49-F238E27FC236}">
                  <a16:creationId xmlns:a16="http://schemas.microsoft.com/office/drawing/2014/main" id="{333BEDC5-9C69-4CE7-ADBB-939ED778AACD}"/>
                </a:ext>
              </a:extLst>
            </p:cNvPr>
            <p:cNvSpPr txBox="1"/>
            <p:nvPr/>
          </p:nvSpPr>
          <p:spPr>
            <a:xfrm>
              <a:off x="3179091" y="1009156"/>
              <a:ext cx="35779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600" b="1" dirty="0">
                  <a:latin typeface="Arial" pitchFamily="34" charset="0"/>
                  <a:cs typeface="Arial" pitchFamily="34" charset="0"/>
                </a:rPr>
                <a:t>1376</a:t>
              </a:r>
              <a:endParaRPr kumimoji="1" lang="ja-JP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6" name="テキスト ボックス 365">
              <a:extLst>
                <a:ext uri="{FF2B5EF4-FFF2-40B4-BE49-F238E27FC236}">
                  <a16:creationId xmlns:a16="http://schemas.microsoft.com/office/drawing/2014/main" id="{CA1F50A8-24EC-422F-B16C-2583499B31B4}"/>
                </a:ext>
              </a:extLst>
            </p:cNvPr>
            <p:cNvSpPr txBox="1"/>
            <p:nvPr/>
          </p:nvSpPr>
          <p:spPr>
            <a:xfrm>
              <a:off x="1761236" y="1175463"/>
              <a:ext cx="81785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800" b="1" dirty="0" err="1">
                  <a:latin typeface="Arial" pitchFamily="34" charset="0"/>
                  <a:cs typeface="Arial" pitchFamily="34" charset="0"/>
                </a:rPr>
                <a:t>M</a:t>
              </a:r>
              <a:r>
                <a:rPr kumimoji="1" lang="en-US" altLang="ja-JP" sz="800" b="1" dirty="0" err="1">
                  <a:latin typeface="Arial" pitchFamily="34" charset="0"/>
                  <a:cs typeface="Arial" pitchFamily="34" charset="0"/>
                </a:rPr>
                <a:t>ym</a:t>
              </a:r>
              <a:r>
                <a:rPr kumimoji="1" lang="en-US" altLang="ja-JP" sz="800" b="1" dirty="0">
                  <a:latin typeface="Arial" pitchFamily="34" charset="0"/>
                  <a:cs typeface="Arial" pitchFamily="34" charset="0"/>
                </a:rPr>
                <a:t>-domain</a:t>
              </a:r>
              <a:endParaRPr kumimoji="1" lang="ja-JP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7" name="左大かっこ 366">
              <a:extLst>
                <a:ext uri="{FF2B5EF4-FFF2-40B4-BE49-F238E27FC236}">
                  <a16:creationId xmlns:a16="http://schemas.microsoft.com/office/drawing/2014/main" id="{55E0AA18-5078-441D-ADBF-37EAAC779CBF}"/>
                </a:ext>
              </a:extLst>
            </p:cNvPr>
            <p:cNvSpPr/>
            <p:nvPr/>
          </p:nvSpPr>
          <p:spPr>
            <a:xfrm rot="16200000" flipV="1">
              <a:off x="2113962" y="856433"/>
              <a:ext cx="36000" cy="684000"/>
            </a:xfrm>
            <a:prstGeom prst="leftBracket">
              <a:avLst/>
            </a:prstGeom>
            <a:ln w="12700" cap="sq">
              <a:solidFill>
                <a:schemeClr val="dk1"/>
              </a:solidFill>
              <a:miter lim="800000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8" name="テキスト ボックス 367">
              <a:extLst>
                <a:ext uri="{FF2B5EF4-FFF2-40B4-BE49-F238E27FC236}">
                  <a16:creationId xmlns:a16="http://schemas.microsoft.com/office/drawing/2014/main" id="{CB8F8C30-590D-4834-AF5E-B899F10FD7BF}"/>
                </a:ext>
              </a:extLst>
            </p:cNvPr>
            <p:cNvSpPr txBox="1"/>
            <p:nvPr/>
          </p:nvSpPr>
          <p:spPr>
            <a:xfrm>
              <a:off x="1669967" y="1009156"/>
              <a:ext cx="31450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600" b="1" dirty="0">
                  <a:latin typeface="Arial" pitchFamily="34" charset="0"/>
                  <a:cs typeface="Arial" pitchFamily="34" charset="0"/>
                </a:rPr>
                <a:t>350</a:t>
              </a:r>
              <a:endParaRPr kumimoji="1" lang="ja-JP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" name="テキスト ボックス 368">
              <a:extLst>
                <a:ext uri="{FF2B5EF4-FFF2-40B4-BE49-F238E27FC236}">
                  <a16:creationId xmlns:a16="http://schemas.microsoft.com/office/drawing/2014/main" id="{479BC170-C3C3-4C8F-BBFC-AA9EA56B70C0}"/>
                </a:ext>
              </a:extLst>
            </p:cNvPr>
            <p:cNvSpPr txBox="1"/>
            <p:nvPr/>
          </p:nvSpPr>
          <p:spPr>
            <a:xfrm>
              <a:off x="2375283" y="1009156"/>
              <a:ext cx="31450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600" b="1" dirty="0">
                  <a:latin typeface="Arial" pitchFamily="34" charset="0"/>
                  <a:cs typeface="Arial" pitchFamily="34" charset="0"/>
                </a:rPr>
                <a:t>780</a:t>
              </a:r>
              <a:endParaRPr kumimoji="1" lang="ja-JP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0" name="テキスト ボックス 369">
              <a:extLst>
                <a:ext uri="{FF2B5EF4-FFF2-40B4-BE49-F238E27FC236}">
                  <a16:creationId xmlns:a16="http://schemas.microsoft.com/office/drawing/2014/main" id="{EFB92CEC-714A-48C3-9CBA-59FAE762321E}"/>
                </a:ext>
              </a:extLst>
            </p:cNvPr>
            <p:cNvSpPr txBox="1"/>
            <p:nvPr/>
          </p:nvSpPr>
          <p:spPr>
            <a:xfrm>
              <a:off x="568196" y="1369196"/>
              <a:ext cx="7617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FL (2-1376):</a:t>
              </a:r>
            </a:p>
          </p:txBody>
        </p:sp>
        <p:sp>
          <p:nvSpPr>
            <p:cNvPr id="371" name="テキスト ボックス 370">
              <a:extLst>
                <a:ext uri="{FF2B5EF4-FFF2-40B4-BE49-F238E27FC236}">
                  <a16:creationId xmlns:a16="http://schemas.microsoft.com/office/drawing/2014/main" id="{5F6573D7-E581-4B08-A8F1-D0536F5050D8}"/>
                </a:ext>
              </a:extLst>
            </p:cNvPr>
            <p:cNvSpPr txBox="1"/>
            <p:nvPr/>
          </p:nvSpPr>
          <p:spPr>
            <a:xfrm>
              <a:off x="568197" y="1565599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1 (2-1249):</a:t>
              </a:r>
            </a:p>
          </p:txBody>
        </p:sp>
        <p:sp>
          <p:nvSpPr>
            <p:cNvPr id="372" name="テキスト ボックス 371">
              <a:extLst>
                <a:ext uri="{FF2B5EF4-FFF2-40B4-BE49-F238E27FC236}">
                  <a16:creationId xmlns:a16="http://schemas.microsoft.com/office/drawing/2014/main" id="{862B9A9B-2C32-4CF2-982C-BB3B13FBE1F6}"/>
                </a:ext>
              </a:extLst>
            </p:cNvPr>
            <p:cNvSpPr txBox="1"/>
            <p:nvPr/>
          </p:nvSpPr>
          <p:spPr>
            <a:xfrm>
              <a:off x="568197" y="1762002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2 (2-1098):</a:t>
              </a:r>
            </a:p>
          </p:txBody>
        </p:sp>
        <p:sp>
          <p:nvSpPr>
            <p:cNvPr id="373" name="テキスト ボックス 372">
              <a:extLst>
                <a:ext uri="{FF2B5EF4-FFF2-40B4-BE49-F238E27FC236}">
                  <a16:creationId xmlns:a16="http://schemas.microsoft.com/office/drawing/2014/main" id="{5F83ED63-507F-4119-A8DE-1A0691E58F86}"/>
                </a:ext>
              </a:extLst>
            </p:cNvPr>
            <p:cNvSpPr txBox="1"/>
            <p:nvPr/>
          </p:nvSpPr>
          <p:spPr>
            <a:xfrm>
              <a:off x="568197" y="1958405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3 (2-999)  :</a:t>
              </a:r>
            </a:p>
          </p:txBody>
        </p:sp>
        <p:sp>
          <p:nvSpPr>
            <p:cNvPr id="374" name="テキスト ボックス 373">
              <a:extLst>
                <a:ext uri="{FF2B5EF4-FFF2-40B4-BE49-F238E27FC236}">
                  <a16:creationId xmlns:a16="http://schemas.microsoft.com/office/drawing/2014/main" id="{754EBBFC-9CBF-460E-B2B6-8A4E75B1DEBE}"/>
                </a:ext>
              </a:extLst>
            </p:cNvPr>
            <p:cNvSpPr txBox="1"/>
            <p:nvPr/>
          </p:nvSpPr>
          <p:spPr>
            <a:xfrm>
              <a:off x="568197" y="2154808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4 (2-811)  :</a:t>
              </a:r>
            </a:p>
          </p:txBody>
        </p:sp>
        <p:sp>
          <p:nvSpPr>
            <p:cNvPr id="375" name="テキスト ボックス 374">
              <a:extLst>
                <a:ext uri="{FF2B5EF4-FFF2-40B4-BE49-F238E27FC236}">
                  <a16:creationId xmlns:a16="http://schemas.microsoft.com/office/drawing/2014/main" id="{8AE7FED5-028D-47DD-881C-8B4FBB0332ED}"/>
                </a:ext>
              </a:extLst>
            </p:cNvPr>
            <p:cNvSpPr txBox="1"/>
            <p:nvPr/>
          </p:nvSpPr>
          <p:spPr>
            <a:xfrm>
              <a:off x="568197" y="2351211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5 (2-603)  :</a:t>
              </a:r>
            </a:p>
          </p:txBody>
        </p:sp>
        <p:sp>
          <p:nvSpPr>
            <p:cNvPr id="376" name="テキスト ボックス 375">
              <a:extLst>
                <a:ext uri="{FF2B5EF4-FFF2-40B4-BE49-F238E27FC236}">
                  <a16:creationId xmlns:a16="http://schemas.microsoft.com/office/drawing/2014/main" id="{11609DD2-206A-4481-8D32-B6C6A99B885B}"/>
                </a:ext>
              </a:extLst>
            </p:cNvPr>
            <p:cNvSpPr txBox="1"/>
            <p:nvPr/>
          </p:nvSpPr>
          <p:spPr>
            <a:xfrm>
              <a:off x="568197" y="2547614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6 (2-443)  :</a:t>
              </a:r>
            </a:p>
          </p:txBody>
        </p:sp>
        <p:sp>
          <p:nvSpPr>
            <p:cNvPr id="377" name="テキスト ボックス 376">
              <a:extLst>
                <a:ext uri="{FF2B5EF4-FFF2-40B4-BE49-F238E27FC236}">
                  <a16:creationId xmlns:a16="http://schemas.microsoft.com/office/drawing/2014/main" id="{63EEB6EC-E073-40F6-AA40-285B63E00468}"/>
                </a:ext>
              </a:extLst>
            </p:cNvPr>
            <p:cNvSpPr txBox="1"/>
            <p:nvPr/>
          </p:nvSpPr>
          <p:spPr>
            <a:xfrm>
              <a:off x="568197" y="2744017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7 (2-350)  :</a:t>
              </a:r>
            </a:p>
          </p:txBody>
        </p:sp>
        <p:sp>
          <p:nvSpPr>
            <p:cNvPr id="378" name="テキスト ボックス 377">
              <a:extLst>
                <a:ext uri="{FF2B5EF4-FFF2-40B4-BE49-F238E27FC236}">
                  <a16:creationId xmlns:a16="http://schemas.microsoft.com/office/drawing/2014/main" id="{3D50DFAF-FD6F-4798-A790-DADDD1BCA902}"/>
                </a:ext>
              </a:extLst>
            </p:cNvPr>
            <p:cNvSpPr txBox="1"/>
            <p:nvPr/>
          </p:nvSpPr>
          <p:spPr>
            <a:xfrm>
              <a:off x="568197" y="2940420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(2-211)  :</a:t>
              </a:r>
            </a:p>
          </p:txBody>
        </p:sp>
        <p:sp>
          <p:nvSpPr>
            <p:cNvPr id="379" name="テキスト ボックス 378">
              <a:extLst>
                <a:ext uri="{FF2B5EF4-FFF2-40B4-BE49-F238E27FC236}">
                  <a16:creationId xmlns:a16="http://schemas.microsoft.com/office/drawing/2014/main" id="{2AEAA6DF-B900-4373-95F6-AE7757565DC2}"/>
                </a:ext>
              </a:extLst>
            </p:cNvPr>
            <p:cNvSpPr txBox="1"/>
            <p:nvPr/>
          </p:nvSpPr>
          <p:spPr>
            <a:xfrm>
              <a:off x="321335" y="3136823"/>
              <a:ext cx="10150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N1 (181-1376)  :</a:t>
              </a:r>
            </a:p>
          </p:txBody>
        </p:sp>
        <p:cxnSp>
          <p:nvCxnSpPr>
            <p:cNvPr id="380" name="直線コネクタ 379">
              <a:extLst>
                <a:ext uri="{FF2B5EF4-FFF2-40B4-BE49-F238E27FC236}">
                  <a16:creationId xmlns:a16="http://schemas.microsoft.com/office/drawing/2014/main" id="{8F865CF5-2751-4C45-89C2-CCB88EB0BD44}"/>
                </a:ext>
              </a:extLst>
            </p:cNvPr>
            <p:cNvCxnSpPr>
              <a:cxnSpLocks/>
            </p:cNvCxnSpPr>
            <p:nvPr/>
          </p:nvCxnSpPr>
          <p:spPr>
            <a:xfrm>
              <a:off x="1565089" y="1063058"/>
              <a:ext cx="0" cy="2808000"/>
            </a:xfrm>
            <a:prstGeom prst="line">
              <a:avLst/>
            </a:prstGeom>
            <a:ln w="19050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線コネクタ 380">
              <a:extLst>
                <a:ext uri="{FF2B5EF4-FFF2-40B4-BE49-F238E27FC236}">
                  <a16:creationId xmlns:a16="http://schemas.microsoft.com/office/drawing/2014/main" id="{114D11F7-4C35-418E-B6B7-B35B36A400AB}"/>
                </a:ext>
              </a:extLst>
            </p:cNvPr>
            <p:cNvCxnSpPr>
              <a:cxnSpLocks/>
            </p:cNvCxnSpPr>
            <p:nvPr/>
          </p:nvCxnSpPr>
          <p:spPr>
            <a:xfrm>
              <a:off x="1753954" y="1063058"/>
              <a:ext cx="0" cy="2808000"/>
            </a:xfrm>
            <a:prstGeom prst="line">
              <a:avLst/>
            </a:prstGeom>
            <a:ln w="19050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テキスト ボックス 381">
              <a:extLst>
                <a:ext uri="{FF2B5EF4-FFF2-40B4-BE49-F238E27FC236}">
                  <a16:creationId xmlns:a16="http://schemas.microsoft.com/office/drawing/2014/main" id="{C6C6610D-3344-4262-AF80-AE80E93CCEB0}"/>
                </a:ext>
              </a:extLst>
            </p:cNvPr>
            <p:cNvSpPr txBox="1"/>
            <p:nvPr/>
          </p:nvSpPr>
          <p:spPr>
            <a:xfrm>
              <a:off x="321335" y="3333225"/>
              <a:ext cx="10150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N2 (190-1376)  :</a:t>
              </a:r>
            </a:p>
          </p:txBody>
        </p:sp>
        <p:sp>
          <p:nvSpPr>
            <p:cNvPr id="383" name="テキスト ボックス 382">
              <a:extLst>
                <a:ext uri="{FF2B5EF4-FFF2-40B4-BE49-F238E27FC236}">
                  <a16:creationId xmlns:a16="http://schemas.microsoft.com/office/drawing/2014/main" id="{10615E22-66B2-428C-A4C5-5BE583D55A6C}"/>
                </a:ext>
              </a:extLst>
            </p:cNvPr>
            <p:cNvSpPr txBox="1"/>
            <p:nvPr/>
          </p:nvSpPr>
          <p:spPr>
            <a:xfrm>
              <a:off x="321335" y="3529628"/>
              <a:ext cx="10150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N3 (694-1376)  :</a:t>
              </a:r>
            </a:p>
          </p:txBody>
        </p:sp>
        <p:sp>
          <p:nvSpPr>
            <p:cNvPr id="384" name="テキスト ボックス 383">
              <a:extLst>
                <a:ext uri="{FF2B5EF4-FFF2-40B4-BE49-F238E27FC236}">
                  <a16:creationId xmlns:a16="http://schemas.microsoft.com/office/drawing/2014/main" id="{9D42D3D9-EFAF-44FF-AD5D-2BC06373CD13}"/>
                </a:ext>
              </a:extLst>
            </p:cNvPr>
            <p:cNvSpPr txBox="1"/>
            <p:nvPr/>
          </p:nvSpPr>
          <p:spPr>
            <a:xfrm>
              <a:off x="321335" y="3726026"/>
              <a:ext cx="10150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N4 (781-1376)  :</a:t>
              </a:r>
            </a:p>
          </p:txBody>
        </p:sp>
        <p:cxnSp>
          <p:nvCxnSpPr>
            <p:cNvPr id="385" name="直線矢印コネクタ 384">
              <a:extLst>
                <a:ext uri="{FF2B5EF4-FFF2-40B4-BE49-F238E27FC236}">
                  <a16:creationId xmlns:a16="http://schemas.microsoft.com/office/drawing/2014/main" id="{9782D548-9ACA-4C75-84E5-FBFDB0005A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6301" y="1281727"/>
              <a:ext cx="215542" cy="31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テキスト ボックス 385">
              <a:extLst>
                <a:ext uri="{FF2B5EF4-FFF2-40B4-BE49-F238E27FC236}">
                  <a16:creationId xmlns:a16="http://schemas.microsoft.com/office/drawing/2014/main" id="{BF5703A6-1861-4DDC-A404-30DC31581CB2}"/>
                </a:ext>
              </a:extLst>
            </p:cNvPr>
            <p:cNvSpPr txBox="1"/>
            <p:nvPr/>
          </p:nvSpPr>
          <p:spPr>
            <a:xfrm>
              <a:off x="2645213" y="1169487"/>
              <a:ext cx="7761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LSD1-HDAC</a:t>
              </a:r>
            </a:p>
          </p:txBody>
        </p:sp>
        <p:sp>
          <p:nvSpPr>
            <p:cNvPr id="387" name="正方形/長方形 386">
              <a:extLst>
                <a:ext uri="{FF2B5EF4-FFF2-40B4-BE49-F238E27FC236}">
                  <a16:creationId xmlns:a16="http://schemas.microsoft.com/office/drawing/2014/main" id="{EE007DEA-96DA-47C6-9E64-CF04F8AB156A}"/>
                </a:ext>
              </a:extLst>
            </p:cNvPr>
            <p:cNvSpPr>
              <a:spLocks/>
            </p:cNvSpPr>
            <p:nvPr/>
          </p:nvSpPr>
          <p:spPr>
            <a:xfrm>
              <a:off x="1295169" y="937151"/>
              <a:ext cx="2064350" cy="108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1000">
                  <a:schemeClr val="bg1">
                    <a:lumMod val="8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8" name="直線コネクタ 387">
              <a:extLst>
                <a:ext uri="{FF2B5EF4-FFF2-40B4-BE49-F238E27FC236}">
                  <a16:creationId xmlns:a16="http://schemas.microsoft.com/office/drawing/2014/main" id="{DC324254-C952-44CF-AF88-47AAE58750A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289504" y="1483600"/>
              <a:ext cx="2064350" cy="0"/>
            </a:xfrm>
            <a:prstGeom prst="line">
              <a:avLst/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9" name="グループ化 388">
              <a:extLst>
                <a:ext uri="{FF2B5EF4-FFF2-40B4-BE49-F238E27FC236}">
                  <a16:creationId xmlns:a16="http://schemas.microsoft.com/office/drawing/2014/main" id="{7D9C2F01-8D5D-455E-97FC-5B4886C68140}"/>
                </a:ext>
              </a:extLst>
            </p:cNvPr>
            <p:cNvGrpSpPr/>
            <p:nvPr/>
          </p:nvGrpSpPr>
          <p:grpSpPr>
            <a:xfrm>
              <a:off x="1288541" y="1679400"/>
              <a:ext cx="2065313" cy="0"/>
              <a:chOff x="1046114" y="4543428"/>
              <a:chExt cx="2065313" cy="0"/>
            </a:xfrm>
          </p:grpSpPr>
          <p:cxnSp>
            <p:nvCxnSpPr>
              <p:cNvPr id="434" name="直線コネクタ 433">
                <a:extLst>
                  <a:ext uri="{FF2B5EF4-FFF2-40B4-BE49-F238E27FC236}">
                    <a16:creationId xmlns:a16="http://schemas.microsoft.com/office/drawing/2014/main" id="{5DC69682-9CF6-4F87-98C3-3726CE19AEA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4" y="4543428"/>
                <a:ext cx="1897382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id="{696D5F66-1B72-4493-A19D-88478094C41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2944458" y="4543428"/>
                <a:ext cx="166969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グループ化 389">
              <a:extLst>
                <a:ext uri="{FF2B5EF4-FFF2-40B4-BE49-F238E27FC236}">
                  <a16:creationId xmlns:a16="http://schemas.microsoft.com/office/drawing/2014/main" id="{DDD508D5-BC24-49C3-BC18-CF2C4E4B3787}"/>
                </a:ext>
              </a:extLst>
            </p:cNvPr>
            <p:cNvGrpSpPr/>
            <p:nvPr/>
          </p:nvGrpSpPr>
          <p:grpSpPr>
            <a:xfrm>
              <a:off x="1288542" y="1875200"/>
              <a:ext cx="2065312" cy="0"/>
              <a:chOff x="1046115" y="4848236"/>
              <a:chExt cx="2065312" cy="0"/>
            </a:xfrm>
          </p:grpSpPr>
          <p:cxnSp>
            <p:nvCxnSpPr>
              <p:cNvPr id="432" name="直線コネクタ 431">
                <a:extLst>
                  <a:ext uri="{FF2B5EF4-FFF2-40B4-BE49-F238E27FC236}">
                    <a16:creationId xmlns:a16="http://schemas.microsoft.com/office/drawing/2014/main" id="{454330D3-86BE-4B34-A66B-607FFF910C8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5" y="4848236"/>
                <a:ext cx="1578621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id="{90B4CEBE-E6BA-41B9-9B08-5D4A2B657AC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625697" y="4848236"/>
                <a:ext cx="485730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1" name="グループ化 390">
              <a:extLst>
                <a:ext uri="{FF2B5EF4-FFF2-40B4-BE49-F238E27FC236}">
                  <a16:creationId xmlns:a16="http://schemas.microsoft.com/office/drawing/2014/main" id="{E23F8C7A-CDC1-45D6-8CE3-B23A29511568}"/>
                </a:ext>
              </a:extLst>
            </p:cNvPr>
            <p:cNvGrpSpPr/>
            <p:nvPr/>
          </p:nvGrpSpPr>
          <p:grpSpPr>
            <a:xfrm>
              <a:off x="1288541" y="2071000"/>
              <a:ext cx="2065313" cy="0"/>
              <a:chOff x="1046114" y="5153044"/>
              <a:chExt cx="2065313" cy="0"/>
            </a:xfrm>
          </p:grpSpPr>
          <p:cxnSp>
            <p:nvCxnSpPr>
              <p:cNvPr id="430" name="直線コネクタ 429">
                <a:extLst>
                  <a:ext uri="{FF2B5EF4-FFF2-40B4-BE49-F238E27FC236}">
                    <a16:creationId xmlns:a16="http://schemas.microsoft.com/office/drawing/2014/main" id="{95E0BB1E-A9C2-4624-BFA9-833F38EEEFA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4" y="5153044"/>
                <a:ext cx="1517905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id="{E81FA6EB-7866-4D31-9CF4-A6686AB112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564981" y="5153044"/>
                <a:ext cx="546446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2" name="グループ化 391">
              <a:extLst>
                <a:ext uri="{FF2B5EF4-FFF2-40B4-BE49-F238E27FC236}">
                  <a16:creationId xmlns:a16="http://schemas.microsoft.com/office/drawing/2014/main" id="{40C4F574-645F-4684-B3F0-C55E18881762}"/>
                </a:ext>
              </a:extLst>
            </p:cNvPr>
            <p:cNvGrpSpPr/>
            <p:nvPr/>
          </p:nvGrpSpPr>
          <p:grpSpPr>
            <a:xfrm>
              <a:off x="1288542" y="2266800"/>
              <a:ext cx="2065312" cy="0"/>
              <a:chOff x="1046115" y="5457852"/>
              <a:chExt cx="2065312" cy="0"/>
            </a:xfrm>
          </p:grpSpPr>
          <p:cxnSp>
            <p:nvCxnSpPr>
              <p:cNvPr id="428" name="直線コネクタ 427">
                <a:extLst>
                  <a:ext uri="{FF2B5EF4-FFF2-40B4-BE49-F238E27FC236}">
                    <a16:creationId xmlns:a16="http://schemas.microsoft.com/office/drawing/2014/main" id="{63BAD36F-A8F5-4BCF-A6FD-F69746ED5B6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5" y="5457852"/>
                <a:ext cx="1244682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id="{252E1580-EC6E-4FD8-BC1B-941E5A25B3B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291758" y="5457852"/>
                <a:ext cx="819669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3" name="グループ化 392">
              <a:extLst>
                <a:ext uri="{FF2B5EF4-FFF2-40B4-BE49-F238E27FC236}">
                  <a16:creationId xmlns:a16="http://schemas.microsoft.com/office/drawing/2014/main" id="{B7EA359D-D9AF-4B52-B03B-208B80B8F84A}"/>
                </a:ext>
              </a:extLst>
            </p:cNvPr>
            <p:cNvGrpSpPr/>
            <p:nvPr/>
          </p:nvGrpSpPr>
          <p:grpSpPr>
            <a:xfrm>
              <a:off x="1288541" y="2462600"/>
              <a:ext cx="2065313" cy="0"/>
              <a:chOff x="1046114" y="5762660"/>
              <a:chExt cx="2065313" cy="0"/>
            </a:xfrm>
          </p:grpSpPr>
          <p:cxnSp>
            <p:nvCxnSpPr>
              <p:cNvPr id="426" name="直線コネクタ 425">
                <a:extLst>
                  <a:ext uri="{FF2B5EF4-FFF2-40B4-BE49-F238E27FC236}">
                    <a16:creationId xmlns:a16="http://schemas.microsoft.com/office/drawing/2014/main" id="{225D499D-6406-4C5F-A0A5-F20966F7FC8B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4" y="5762660"/>
                <a:ext cx="925922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id="{CCC532D8-D25A-41F6-9C05-C806AE60B3F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972997" y="5762660"/>
                <a:ext cx="1138430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4" name="グループ化 393">
              <a:extLst>
                <a:ext uri="{FF2B5EF4-FFF2-40B4-BE49-F238E27FC236}">
                  <a16:creationId xmlns:a16="http://schemas.microsoft.com/office/drawing/2014/main" id="{83AD33A8-A6B9-45FD-888B-41FE5737AEA0}"/>
                </a:ext>
              </a:extLst>
            </p:cNvPr>
            <p:cNvGrpSpPr/>
            <p:nvPr/>
          </p:nvGrpSpPr>
          <p:grpSpPr>
            <a:xfrm>
              <a:off x="1288543" y="2658400"/>
              <a:ext cx="2065311" cy="0"/>
              <a:chOff x="1046116" y="6067468"/>
              <a:chExt cx="2065311" cy="0"/>
            </a:xfrm>
          </p:grpSpPr>
          <p:cxnSp>
            <p:nvCxnSpPr>
              <p:cNvPr id="424" name="直線コネクタ 423">
                <a:extLst>
                  <a:ext uri="{FF2B5EF4-FFF2-40B4-BE49-F238E27FC236}">
                    <a16:creationId xmlns:a16="http://schemas.microsoft.com/office/drawing/2014/main" id="{97B6C498-6F96-487A-AD98-C74B54A7CC1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6" y="6067468"/>
                <a:ext cx="667879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直線コネクタ 424">
                <a:extLst>
                  <a:ext uri="{FF2B5EF4-FFF2-40B4-BE49-F238E27FC236}">
                    <a16:creationId xmlns:a16="http://schemas.microsoft.com/office/drawing/2014/main" id="{3239C2CB-A86C-4896-BBE8-C22ECE10A2F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714954" y="6067468"/>
                <a:ext cx="1396473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id="{E1E1F61C-CB2E-47C8-B594-13D6FD17AB2E}"/>
                </a:ext>
              </a:extLst>
            </p:cNvPr>
            <p:cNvGrpSpPr/>
            <p:nvPr/>
          </p:nvGrpSpPr>
          <p:grpSpPr>
            <a:xfrm>
              <a:off x="1288542" y="2854200"/>
              <a:ext cx="2065312" cy="0"/>
              <a:chOff x="1046115" y="6372276"/>
              <a:chExt cx="2065312" cy="0"/>
            </a:xfrm>
          </p:grpSpPr>
          <p:cxnSp>
            <p:nvCxnSpPr>
              <p:cNvPr id="422" name="直線コネクタ 421">
                <a:extLst>
                  <a:ext uri="{FF2B5EF4-FFF2-40B4-BE49-F238E27FC236}">
                    <a16:creationId xmlns:a16="http://schemas.microsoft.com/office/drawing/2014/main" id="{F970524D-F64D-4A26-A4C5-AAF02024E13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5" y="6372276"/>
                <a:ext cx="455371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直線コネクタ 422">
                <a:extLst>
                  <a:ext uri="{FF2B5EF4-FFF2-40B4-BE49-F238E27FC236}">
                    <a16:creationId xmlns:a16="http://schemas.microsoft.com/office/drawing/2014/main" id="{7378FF02-75F5-4914-BCED-7BD8C97B00C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502449" y="6372276"/>
                <a:ext cx="1608978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id="{AA75A124-EFC9-4243-8DE8-6C57887B4E82}"/>
                </a:ext>
              </a:extLst>
            </p:cNvPr>
            <p:cNvGrpSpPr/>
            <p:nvPr/>
          </p:nvGrpSpPr>
          <p:grpSpPr>
            <a:xfrm>
              <a:off x="1288542" y="3050000"/>
              <a:ext cx="2065312" cy="0"/>
              <a:chOff x="1046115" y="6677084"/>
              <a:chExt cx="2065312" cy="0"/>
            </a:xfrm>
          </p:grpSpPr>
          <p:cxnSp>
            <p:nvCxnSpPr>
              <p:cNvPr id="420" name="直線コネクタ 419">
                <a:extLst>
                  <a:ext uri="{FF2B5EF4-FFF2-40B4-BE49-F238E27FC236}">
                    <a16:creationId xmlns:a16="http://schemas.microsoft.com/office/drawing/2014/main" id="{A7E61E12-A31D-43C4-A8A7-EF0D40E5F34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046115" y="6677084"/>
                <a:ext cx="333938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直線コネクタ 420">
                <a:extLst>
                  <a:ext uri="{FF2B5EF4-FFF2-40B4-BE49-F238E27FC236}">
                    <a16:creationId xmlns:a16="http://schemas.microsoft.com/office/drawing/2014/main" id="{6E24812C-4FE3-42D7-AE75-C73A21B6E98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388605" y="6677084"/>
                <a:ext cx="1722822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7" name="グループ化 396">
              <a:extLst>
                <a:ext uri="{FF2B5EF4-FFF2-40B4-BE49-F238E27FC236}">
                  <a16:creationId xmlns:a16="http://schemas.microsoft.com/office/drawing/2014/main" id="{323E9191-95F3-452E-B602-C8A922261B7A}"/>
                </a:ext>
              </a:extLst>
            </p:cNvPr>
            <p:cNvGrpSpPr/>
            <p:nvPr/>
          </p:nvGrpSpPr>
          <p:grpSpPr>
            <a:xfrm>
              <a:off x="1295281" y="3245800"/>
              <a:ext cx="2058573" cy="0"/>
              <a:chOff x="1052854" y="6981892"/>
              <a:chExt cx="2058573" cy="0"/>
            </a:xfrm>
          </p:grpSpPr>
          <p:cxnSp>
            <p:nvCxnSpPr>
              <p:cNvPr id="418" name="直線コネクタ 417">
                <a:extLst>
                  <a:ext uri="{FF2B5EF4-FFF2-40B4-BE49-F238E27FC236}">
                    <a16:creationId xmlns:a16="http://schemas.microsoft.com/office/drawing/2014/main" id="{F97DA752-0983-4E57-ABFE-1A337C8DFCC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320300" y="6981892"/>
                <a:ext cx="1791127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直線コネクタ 418">
                <a:extLst>
                  <a:ext uri="{FF2B5EF4-FFF2-40B4-BE49-F238E27FC236}">
                    <a16:creationId xmlns:a16="http://schemas.microsoft.com/office/drawing/2014/main" id="{174DAD80-61F1-4723-B5F6-42762C543CD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052854" y="6981892"/>
                <a:ext cx="273223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8" name="グループ化 397">
              <a:extLst>
                <a:ext uri="{FF2B5EF4-FFF2-40B4-BE49-F238E27FC236}">
                  <a16:creationId xmlns:a16="http://schemas.microsoft.com/office/drawing/2014/main" id="{3D36AEC3-1E56-41CE-BD05-47A9004F8106}"/>
                </a:ext>
              </a:extLst>
            </p:cNvPr>
            <p:cNvGrpSpPr/>
            <p:nvPr/>
          </p:nvGrpSpPr>
          <p:grpSpPr>
            <a:xfrm>
              <a:off x="1295281" y="3441600"/>
              <a:ext cx="2058573" cy="0"/>
              <a:chOff x="1052854" y="7286700"/>
              <a:chExt cx="2058573" cy="0"/>
            </a:xfrm>
          </p:grpSpPr>
          <p:cxnSp>
            <p:nvCxnSpPr>
              <p:cNvPr id="416" name="直線コネクタ 415">
                <a:extLst>
                  <a:ext uri="{FF2B5EF4-FFF2-40B4-BE49-F238E27FC236}">
                    <a16:creationId xmlns:a16="http://schemas.microsoft.com/office/drawing/2014/main" id="{83311180-CF80-43F2-AA3C-53C8D563CDF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343067" y="7286700"/>
                <a:ext cx="1768360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直線コネクタ 416">
                <a:extLst>
                  <a:ext uri="{FF2B5EF4-FFF2-40B4-BE49-F238E27FC236}">
                    <a16:creationId xmlns:a16="http://schemas.microsoft.com/office/drawing/2014/main" id="{7873066E-B82F-40AE-A6C0-1F724B049955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052854" y="7286700"/>
                <a:ext cx="295992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9" name="グループ化 398">
              <a:extLst>
                <a:ext uri="{FF2B5EF4-FFF2-40B4-BE49-F238E27FC236}">
                  <a16:creationId xmlns:a16="http://schemas.microsoft.com/office/drawing/2014/main" id="{2CEE8EE8-178A-49FD-A5B1-119BD01CB064}"/>
                </a:ext>
              </a:extLst>
            </p:cNvPr>
            <p:cNvGrpSpPr/>
            <p:nvPr/>
          </p:nvGrpSpPr>
          <p:grpSpPr>
            <a:xfrm>
              <a:off x="1295279" y="3637400"/>
              <a:ext cx="2058575" cy="0"/>
              <a:chOff x="1052852" y="7591508"/>
              <a:chExt cx="2058575" cy="0"/>
            </a:xfrm>
          </p:grpSpPr>
          <p:cxnSp>
            <p:nvCxnSpPr>
              <p:cNvPr id="414" name="直線コネクタ 413">
                <a:extLst>
                  <a:ext uri="{FF2B5EF4-FFF2-40B4-BE49-F238E27FC236}">
                    <a16:creationId xmlns:a16="http://schemas.microsoft.com/office/drawing/2014/main" id="{1CC55830-E9F0-4CFE-93B6-BCC2BFD8401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2094429" y="7591508"/>
                <a:ext cx="1016998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直線コネクタ 414">
                <a:extLst>
                  <a:ext uri="{FF2B5EF4-FFF2-40B4-BE49-F238E27FC236}">
                    <a16:creationId xmlns:a16="http://schemas.microsoft.com/office/drawing/2014/main" id="{74DEF132-2E9D-4192-9B1F-682C9E19588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052852" y="7591508"/>
                <a:ext cx="1047352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0" name="グループ化 399">
              <a:extLst>
                <a:ext uri="{FF2B5EF4-FFF2-40B4-BE49-F238E27FC236}">
                  <a16:creationId xmlns:a16="http://schemas.microsoft.com/office/drawing/2014/main" id="{F54575EE-0355-4E8A-8501-BA9FD1A2CCE9}"/>
                </a:ext>
              </a:extLst>
            </p:cNvPr>
            <p:cNvGrpSpPr/>
            <p:nvPr/>
          </p:nvGrpSpPr>
          <p:grpSpPr>
            <a:xfrm>
              <a:off x="1295279" y="3833204"/>
              <a:ext cx="2058575" cy="0"/>
              <a:chOff x="1052852" y="7896319"/>
              <a:chExt cx="2058575" cy="0"/>
            </a:xfrm>
          </p:grpSpPr>
          <p:cxnSp>
            <p:nvCxnSpPr>
              <p:cNvPr id="412" name="直線コネクタ 411">
                <a:extLst>
                  <a:ext uri="{FF2B5EF4-FFF2-40B4-BE49-F238E27FC236}">
                    <a16:creationId xmlns:a16="http://schemas.microsoft.com/office/drawing/2014/main" id="{59ACD368-5BF7-4FFD-B227-B9A2F9C2871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2246222" y="7896319"/>
                <a:ext cx="865205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直線コネクタ 412">
                <a:extLst>
                  <a:ext uri="{FF2B5EF4-FFF2-40B4-BE49-F238E27FC236}">
                    <a16:creationId xmlns:a16="http://schemas.microsoft.com/office/drawing/2014/main" id="{8D9796D4-DDF2-40C3-9F57-34FBD597E5F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052852" y="7896319"/>
                <a:ext cx="1199146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1" name="正方形/長方形 400">
              <a:extLst>
                <a:ext uri="{FF2B5EF4-FFF2-40B4-BE49-F238E27FC236}">
                  <a16:creationId xmlns:a16="http://schemas.microsoft.com/office/drawing/2014/main" id="{65BEC22B-578C-4528-9172-9094705C7E22}"/>
                </a:ext>
              </a:extLst>
            </p:cNvPr>
            <p:cNvSpPr>
              <a:spLocks/>
            </p:cNvSpPr>
            <p:nvPr/>
          </p:nvSpPr>
          <p:spPr>
            <a:xfrm>
              <a:off x="1556036" y="937151"/>
              <a:ext cx="205200" cy="108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2" name="正方形/長方形 401">
              <a:extLst>
                <a:ext uri="{FF2B5EF4-FFF2-40B4-BE49-F238E27FC236}">
                  <a16:creationId xmlns:a16="http://schemas.microsoft.com/office/drawing/2014/main" id="{1A9FADB1-3A5C-4DE5-A66D-53D475381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6315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3" name="正方形/長方形 402">
              <a:extLst>
                <a:ext uri="{FF2B5EF4-FFF2-40B4-BE49-F238E27FC236}">
                  <a16:creationId xmlns:a16="http://schemas.microsoft.com/office/drawing/2014/main" id="{CA7DE433-465C-4900-953F-8B45C916D9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05920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4" name="正方形/長方形 403">
              <a:extLst>
                <a:ext uri="{FF2B5EF4-FFF2-40B4-BE49-F238E27FC236}">
                  <a16:creationId xmlns:a16="http://schemas.microsoft.com/office/drawing/2014/main" id="{D13C3F9D-54D1-4862-AFE8-71D8AB9F90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38990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5" name="正方形/長方形 404">
              <a:extLst>
                <a:ext uri="{FF2B5EF4-FFF2-40B4-BE49-F238E27FC236}">
                  <a16:creationId xmlns:a16="http://schemas.microsoft.com/office/drawing/2014/main" id="{0B36E1CC-F748-4683-83A7-2FDDA392FC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72060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6" name="正方形/長方形 405">
              <a:extLst>
                <a:ext uri="{FF2B5EF4-FFF2-40B4-BE49-F238E27FC236}">
                  <a16:creationId xmlns:a16="http://schemas.microsoft.com/office/drawing/2014/main" id="{96140568-026B-4DCC-BAC1-BA465758EF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39778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7" name="正方形/長方形 406">
              <a:extLst>
                <a:ext uri="{FF2B5EF4-FFF2-40B4-BE49-F238E27FC236}">
                  <a16:creationId xmlns:a16="http://schemas.microsoft.com/office/drawing/2014/main" id="{28FD43CC-37E1-49BD-9330-BB11356D97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2455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8" name="正方形/長方形 407">
              <a:extLst>
                <a:ext uri="{FF2B5EF4-FFF2-40B4-BE49-F238E27FC236}">
                  <a16:creationId xmlns:a16="http://schemas.microsoft.com/office/drawing/2014/main" id="{A37EBF0B-EA4A-4CC6-94D4-73AEB3CB66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55525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9" name="正方形/長方形 408">
              <a:extLst>
                <a:ext uri="{FF2B5EF4-FFF2-40B4-BE49-F238E27FC236}">
                  <a16:creationId xmlns:a16="http://schemas.microsoft.com/office/drawing/2014/main" id="{95AF1F29-5C98-4A70-A47A-DA44F65603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2850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0" name="正方形/長方形 409">
              <a:extLst>
                <a:ext uri="{FF2B5EF4-FFF2-40B4-BE49-F238E27FC236}">
                  <a16:creationId xmlns:a16="http://schemas.microsoft.com/office/drawing/2014/main" id="{96C17ADE-4FB4-46A6-BA56-B41F747BC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9385" y="937148"/>
              <a:ext cx="36000" cy="10800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50000">
                  <a:srgbClr val="FFE48F"/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1" name="テキスト ボックス 410">
              <a:extLst>
                <a:ext uri="{FF2B5EF4-FFF2-40B4-BE49-F238E27FC236}">
                  <a16:creationId xmlns:a16="http://schemas.microsoft.com/office/drawing/2014/main" id="{29D2DF30-8C49-45B4-92A4-2D93F1CBA49C}"/>
                </a:ext>
              </a:extLst>
            </p:cNvPr>
            <p:cNvSpPr txBox="1"/>
            <p:nvPr/>
          </p:nvSpPr>
          <p:spPr>
            <a:xfrm>
              <a:off x="1343254" y="1009156"/>
              <a:ext cx="31450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600" b="1" dirty="0">
                  <a:latin typeface="Arial" pitchFamily="34" charset="0"/>
                  <a:cs typeface="Arial" pitchFamily="34" charset="0"/>
                </a:rPr>
                <a:t>180</a:t>
              </a:r>
              <a:endParaRPr kumimoji="1" lang="ja-JP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436" name="直線コネクタ 435">
            <a:extLst>
              <a:ext uri="{FF2B5EF4-FFF2-40B4-BE49-F238E27FC236}">
                <a16:creationId xmlns:a16="http://schemas.microsoft.com/office/drawing/2014/main" id="{43911A94-1D25-47FD-A492-D90CB7E8A04B}"/>
              </a:ext>
            </a:extLst>
          </p:cNvPr>
          <p:cNvCxnSpPr>
            <a:cxnSpLocks/>
          </p:cNvCxnSpPr>
          <p:nvPr/>
        </p:nvCxnSpPr>
        <p:spPr>
          <a:xfrm flipH="1" flipV="1">
            <a:off x="1002598" y="688002"/>
            <a:ext cx="557811" cy="23871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7" name="直線コネクタ 436">
            <a:extLst>
              <a:ext uri="{FF2B5EF4-FFF2-40B4-BE49-F238E27FC236}">
                <a16:creationId xmlns:a16="http://schemas.microsoft.com/office/drawing/2014/main" id="{59FF50EA-0916-463D-986E-1EC08276D77B}"/>
              </a:ext>
            </a:extLst>
          </p:cNvPr>
          <p:cNvCxnSpPr>
            <a:cxnSpLocks/>
          </p:cNvCxnSpPr>
          <p:nvPr/>
        </p:nvCxnSpPr>
        <p:spPr>
          <a:xfrm flipV="1">
            <a:off x="1654787" y="688002"/>
            <a:ext cx="784991" cy="2376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8" name="グループ化 437">
            <a:extLst>
              <a:ext uri="{FF2B5EF4-FFF2-40B4-BE49-F238E27FC236}">
                <a16:creationId xmlns:a16="http://schemas.microsoft.com/office/drawing/2014/main" id="{49E0A370-B9F8-4EF5-96C4-A42D71560630}"/>
              </a:ext>
            </a:extLst>
          </p:cNvPr>
          <p:cNvGrpSpPr/>
          <p:nvPr/>
        </p:nvGrpSpPr>
        <p:grpSpPr>
          <a:xfrm>
            <a:off x="326807" y="251520"/>
            <a:ext cx="3259230" cy="407924"/>
            <a:chOff x="326807" y="251203"/>
            <a:chExt cx="3259230" cy="407924"/>
          </a:xfrm>
        </p:grpSpPr>
        <p:sp>
          <p:nvSpPr>
            <p:cNvPr id="439" name="テキスト ボックス 438">
              <a:extLst>
                <a:ext uri="{FF2B5EF4-FFF2-40B4-BE49-F238E27FC236}">
                  <a16:creationId xmlns:a16="http://schemas.microsoft.com/office/drawing/2014/main" id="{2639F39A-CE60-4F63-8FB6-8D7FAF7DB53B}"/>
                </a:ext>
              </a:extLst>
            </p:cNvPr>
            <p:cNvSpPr txBox="1"/>
            <p:nvPr/>
          </p:nvSpPr>
          <p:spPr>
            <a:xfrm>
              <a:off x="600874" y="251203"/>
              <a:ext cx="9234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b="1" dirty="0">
                  <a:latin typeface="Arial" pitchFamily="34" charset="0"/>
                  <a:cs typeface="Arial" pitchFamily="34" charset="0"/>
                </a:rPr>
                <a:t>FAM1</a:t>
              </a:r>
              <a:endParaRPr kumimoji="1" lang="ja-JP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" name="テキスト ボックス 439">
              <a:extLst>
                <a:ext uri="{FF2B5EF4-FFF2-40B4-BE49-F238E27FC236}">
                  <a16:creationId xmlns:a16="http://schemas.microsoft.com/office/drawing/2014/main" id="{CD59BC85-DB01-4D1D-B9A8-B84B8EFAB96E}"/>
                </a:ext>
              </a:extLst>
            </p:cNvPr>
            <p:cNvSpPr txBox="1"/>
            <p:nvPr/>
          </p:nvSpPr>
          <p:spPr>
            <a:xfrm>
              <a:off x="2405414" y="251203"/>
              <a:ext cx="9234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b="1" dirty="0">
                  <a:latin typeface="Arial" pitchFamily="34" charset="0"/>
                  <a:cs typeface="Arial" pitchFamily="34" charset="0"/>
                </a:rPr>
                <a:t>FAM2</a:t>
              </a:r>
              <a:endParaRPr kumimoji="1" lang="ja-JP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A10D4F91-2FA1-40B3-87A3-0E28AF558CAD}"/>
                </a:ext>
              </a:extLst>
            </p:cNvPr>
            <p:cNvSpPr/>
            <p:nvPr/>
          </p:nvSpPr>
          <p:spPr>
            <a:xfrm>
              <a:off x="326807" y="443683"/>
              <a:ext cx="325923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182 …</a:t>
              </a:r>
              <a:r>
                <a:rPr lang="en-US" sz="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IQ</a:t>
              </a:r>
              <a:r>
                <a:rPr lang="en-US" sz="800" b="1" dirty="0"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IAN</a:t>
              </a:r>
              <a:r>
                <a:rPr lang="en-US" sz="800" b="1" dirty="0">
                  <a:solidFill>
                    <a:srgbClr val="FF0066"/>
                  </a:solidFill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V</a:t>
              </a:r>
              <a:r>
                <a:rPr lang="en-US" sz="800" b="1" dirty="0"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TT</a:t>
              </a:r>
              <a:r>
                <a:rPr lang="en-US" sz="800" b="1" dirty="0">
                  <a:solidFill>
                    <a:srgbClr val="FF0066"/>
                  </a:solidFill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L</a:t>
              </a:r>
              <a:r>
                <a:rPr lang="en-US" sz="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ETGVSSVSDGQLESTDGRDMNLM</a:t>
              </a:r>
              <a:r>
                <a:rPr lang="en-US" sz="800" b="1" dirty="0"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ITH</a:t>
              </a:r>
              <a:r>
                <a:rPr lang="en-US" sz="800" b="1" dirty="0">
                  <a:solidFill>
                    <a:srgbClr val="FF0066"/>
                  </a:solidFill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V</a:t>
              </a:r>
              <a:r>
                <a:rPr lang="en-US" sz="800" b="1" dirty="0"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TS</a:t>
              </a:r>
              <a:r>
                <a:rPr lang="en-US" sz="800" b="1" dirty="0">
                  <a:solidFill>
                    <a:srgbClr val="FF0066"/>
                  </a:solidFill>
                  <a:highlight>
                    <a:srgbClr val="FFFF00"/>
                  </a:highlight>
                  <a:latin typeface="Courier New" panose="02070309020205020404" pitchFamily="49" charset="0"/>
                  <a:cs typeface="Courier New" panose="02070309020205020404" pitchFamily="49" charset="0"/>
                </a:rPr>
                <a:t>L</a:t>
              </a:r>
              <a:r>
                <a:rPr lang="en-US" altLang="ja-JP" sz="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… 220</a:t>
              </a:r>
              <a:endParaRPr lang="en-US" sz="800" dirty="0"/>
            </a:p>
          </p:txBody>
        </p:sp>
        <p:cxnSp>
          <p:nvCxnSpPr>
            <p:cNvPr id="442" name="直線コネクタ 441">
              <a:extLst>
                <a:ext uri="{FF2B5EF4-FFF2-40B4-BE49-F238E27FC236}">
                  <a16:creationId xmlns:a16="http://schemas.microsoft.com/office/drawing/2014/main" id="{29DD019F-A543-4BBB-937E-11CAA6F2EC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462" y="437932"/>
              <a:ext cx="432000" cy="0"/>
            </a:xfrm>
            <a:prstGeom prst="line">
              <a:avLst/>
            </a:prstGeom>
            <a:ln w="222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直線コネクタ 442">
              <a:extLst>
                <a:ext uri="{FF2B5EF4-FFF2-40B4-BE49-F238E27FC236}">
                  <a16:creationId xmlns:a16="http://schemas.microsoft.com/office/drawing/2014/main" id="{F7EC58C4-D074-4230-A6E8-4CF321287A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0002" y="437932"/>
              <a:ext cx="432000" cy="0"/>
            </a:xfrm>
            <a:prstGeom prst="line">
              <a:avLst/>
            </a:prstGeom>
            <a:ln w="222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8" name="テキスト ボックス 447">
            <a:extLst>
              <a:ext uri="{FF2B5EF4-FFF2-40B4-BE49-F238E27FC236}">
                <a16:creationId xmlns:a16="http://schemas.microsoft.com/office/drawing/2014/main" id="{A05E3B8D-0BD0-429C-881D-701E5CA59860}"/>
              </a:ext>
            </a:extLst>
          </p:cNvPr>
          <p:cNvSpPr txBox="1"/>
          <p:nvPr/>
        </p:nvSpPr>
        <p:spPr>
          <a:xfrm>
            <a:off x="1359116" y="4388979"/>
            <a:ext cx="10009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3xF-mATF7IP WT</a:t>
            </a:r>
          </a:p>
        </p:txBody>
      </p:sp>
      <p:sp>
        <p:nvSpPr>
          <p:cNvPr id="449" name="テキスト ボックス 448">
            <a:extLst>
              <a:ext uri="{FF2B5EF4-FFF2-40B4-BE49-F238E27FC236}">
                <a16:creationId xmlns:a16="http://schemas.microsoft.com/office/drawing/2014/main" id="{03A48B3A-3662-42E5-AFCE-3F8BAE79756F}"/>
              </a:ext>
            </a:extLst>
          </p:cNvPr>
          <p:cNvSpPr txBox="1"/>
          <p:nvPr/>
        </p:nvSpPr>
        <p:spPr>
          <a:xfrm>
            <a:off x="1510850" y="6103429"/>
            <a:ext cx="9481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u="sng" dirty="0"/>
              <a:t>Cells: HEK293T</a:t>
            </a:r>
          </a:p>
        </p:txBody>
      </p:sp>
      <p:sp>
        <p:nvSpPr>
          <p:cNvPr id="450" name="テキスト ボックス 449">
            <a:extLst>
              <a:ext uri="{FF2B5EF4-FFF2-40B4-BE49-F238E27FC236}">
                <a16:creationId xmlns:a16="http://schemas.microsoft.com/office/drawing/2014/main" id="{04F82CA3-E52F-49CB-AF26-DC3CAC8613C9}"/>
              </a:ext>
            </a:extLst>
          </p:cNvPr>
          <p:cNvSpPr txBox="1"/>
          <p:nvPr/>
        </p:nvSpPr>
        <p:spPr>
          <a:xfrm>
            <a:off x="380364" y="4586843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cxnSp>
        <p:nvCxnSpPr>
          <p:cNvPr id="451" name="直線コネクタ 450">
            <a:extLst>
              <a:ext uri="{FF2B5EF4-FFF2-40B4-BE49-F238E27FC236}">
                <a16:creationId xmlns:a16="http://schemas.microsoft.com/office/drawing/2014/main" id="{04AB87EB-700F-4223-AB8E-869746EDF388}"/>
              </a:ext>
            </a:extLst>
          </p:cNvPr>
          <p:cNvCxnSpPr>
            <a:cxnSpLocks/>
          </p:cNvCxnSpPr>
          <p:nvPr/>
        </p:nvCxnSpPr>
        <p:spPr>
          <a:xfrm rot="16200000">
            <a:off x="93054" y="5806495"/>
            <a:ext cx="75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2" name="テキスト ボックス 451">
            <a:extLst>
              <a:ext uri="{FF2B5EF4-FFF2-40B4-BE49-F238E27FC236}">
                <a16:creationId xmlns:a16="http://schemas.microsoft.com/office/drawing/2014/main" id="{78CD9F9D-1C59-4674-9F29-A9041922A58C}"/>
              </a:ext>
            </a:extLst>
          </p:cNvPr>
          <p:cNvSpPr txBox="1"/>
          <p:nvPr/>
        </p:nvSpPr>
        <p:spPr>
          <a:xfrm rot="16200000">
            <a:off x="165994" y="5706468"/>
            <a:ext cx="4570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Input</a:t>
            </a:r>
          </a:p>
        </p:txBody>
      </p:sp>
      <p:grpSp>
        <p:nvGrpSpPr>
          <p:cNvPr id="453" name="グループ化 452">
            <a:extLst>
              <a:ext uri="{FF2B5EF4-FFF2-40B4-BE49-F238E27FC236}">
                <a16:creationId xmlns:a16="http://schemas.microsoft.com/office/drawing/2014/main" id="{223D94E7-68AC-43B7-B5BB-13B816299CC5}"/>
              </a:ext>
            </a:extLst>
          </p:cNvPr>
          <p:cNvGrpSpPr/>
          <p:nvPr/>
        </p:nvGrpSpPr>
        <p:grpSpPr>
          <a:xfrm>
            <a:off x="1473817" y="4543006"/>
            <a:ext cx="867227" cy="200055"/>
            <a:chOff x="4611905" y="777746"/>
            <a:chExt cx="867227" cy="200055"/>
          </a:xfrm>
        </p:grpSpPr>
        <p:sp>
          <p:nvSpPr>
            <p:cNvPr id="454" name="二等辺三角形 453">
              <a:extLst>
                <a:ext uri="{FF2B5EF4-FFF2-40B4-BE49-F238E27FC236}">
                  <a16:creationId xmlns:a16="http://schemas.microsoft.com/office/drawing/2014/main" id="{09DD6D6E-2461-4A0C-917D-AB6DF1D2AB8B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テキスト ボックス 454">
              <a:extLst>
                <a:ext uri="{FF2B5EF4-FFF2-40B4-BE49-F238E27FC236}">
                  <a16:creationId xmlns:a16="http://schemas.microsoft.com/office/drawing/2014/main" id="{6FA0330C-FA9C-499E-8094-81A96173CF67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779C721A-E4B5-43CB-B6BE-740A52D9D525}"/>
              </a:ext>
            </a:extLst>
          </p:cNvPr>
          <p:cNvSpPr txBox="1"/>
          <p:nvPr/>
        </p:nvSpPr>
        <p:spPr>
          <a:xfrm>
            <a:off x="644707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1</a:t>
            </a:r>
          </a:p>
        </p:txBody>
      </p:sp>
      <p:sp>
        <p:nvSpPr>
          <p:cNvPr id="457" name="テキスト ボックス 456">
            <a:extLst>
              <a:ext uri="{FF2B5EF4-FFF2-40B4-BE49-F238E27FC236}">
                <a16:creationId xmlns:a16="http://schemas.microsoft.com/office/drawing/2014/main" id="{A8C3B683-605D-4C4B-92D6-1D022F68A679}"/>
              </a:ext>
            </a:extLst>
          </p:cNvPr>
          <p:cNvSpPr txBox="1"/>
          <p:nvPr/>
        </p:nvSpPr>
        <p:spPr>
          <a:xfrm>
            <a:off x="771183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2</a:t>
            </a:r>
          </a:p>
        </p:txBody>
      </p:sp>
      <p:sp>
        <p:nvSpPr>
          <p:cNvPr id="458" name="テキスト ボックス 457">
            <a:extLst>
              <a:ext uri="{FF2B5EF4-FFF2-40B4-BE49-F238E27FC236}">
                <a16:creationId xmlns:a16="http://schemas.microsoft.com/office/drawing/2014/main" id="{B6143783-F08B-45A5-B7C4-21DE78AFE9A2}"/>
              </a:ext>
            </a:extLst>
          </p:cNvPr>
          <p:cNvSpPr txBox="1"/>
          <p:nvPr/>
        </p:nvSpPr>
        <p:spPr>
          <a:xfrm>
            <a:off x="897659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3</a:t>
            </a:r>
          </a:p>
        </p:txBody>
      </p:sp>
      <p:sp>
        <p:nvSpPr>
          <p:cNvPr id="459" name="テキスト ボックス 458">
            <a:extLst>
              <a:ext uri="{FF2B5EF4-FFF2-40B4-BE49-F238E27FC236}">
                <a16:creationId xmlns:a16="http://schemas.microsoft.com/office/drawing/2014/main" id="{34129935-0E88-41B8-A6EC-4797DFD26BD1}"/>
              </a:ext>
            </a:extLst>
          </p:cNvPr>
          <p:cNvSpPr txBox="1"/>
          <p:nvPr/>
        </p:nvSpPr>
        <p:spPr>
          <a:xfrm>
            <a:off x="1024135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4</a:t>
            </a:r>
          </a:p>
        </p:txBody>
      </p:sp>
      <p:sp>
        <p:nvSpPr>
          <p:cNvPr id="460" name="テキスト ボックス 459">
            <a:extLst>
              <a:ext uri="{FF2B5EF4-FFF2-40B4-BE49-F238E27FC236}">
                <a16:creationId xmlns:a16="http://schemas.microsoft.com/office/drawing/2014/main" id="{99BD1314-248F-4D59-997E-39C40167AEB4}"/>
              </a:ext>
            </a:extLst>
          </p:cNvPr>
          <p:cNvSpPr txBox="1"/>
          <p:nvPr/>
        </p:nvSpPr>
        <p:spPr>
          <a:xfrm>
            <a:off x="1150611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5</a:t>
            </a: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E9615E89-ACEF-4FEB-B693-A3FF4DB99F68}"/>
              </a:ext>
            </a:extLst>
          </p:cNvPr>
          <p:cNvSpPr txBox="1"/>
          <p:nvPr/>
        </p:nvSpPr>
        <p:spPr>
          <a:xfrm>
            <a:off x="1277086" y="614963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6</a:t>
            </a:r>
          </a:p>
        </p:txBody>
      </p:sp>
      <p:grpSp>
        <p:nvGrpSpPr>
          <p:cNvPr id="462" name="グループ化 461">
            <a:extLst>
              <a:ext uri="{FF2B5EF4-FFF2-40B4-BE49-F238E27FC236}">
                <a16:creationId xmlns:a16="http://schemas.microsoft.com/office/drawing/2014/main" id="{3C90BC0A-9CE8-4490-BAAA-D22E34472FE1}"/>
              </a:ext>
            </a:extLst>
          </p:cNvPr>
          <p:cNvGrpSpPr/>
          <p:nvPr/>
        </p:nvGrpSpPr>
        <p:grpSpPr>
          <a:xfrm>
            <a:off x="1473817" y="5387778"/>
            <a:ext cx="867227" cy="200055"/>
            <a:chOff x="4611905" y="777746"/>
            <a:chExt cx="867227" cy="200055"/>
          </a:xfrm>
        </p:grpSpPr>
        <p:sp>
          <p:nvSpPr>
            <p:cNvPr id="463" name="二等辺三角形 462">
              <a:extLst>
                <a:ext uri="{FF2B5EF4-FFF2-40B4-BE49-F238E27FC236}">
                  <a16:creationId xmlns:a16="http://schemas.microsoft.com/office/drawing/2014/main" id="{3550D204-DA55-4AE1-971B-8823348D9721}"/>
                </a:ext>
              </a:extLst>
            </p:cNvPr>
            <p:cNvSpPr>
              <a:spLocks/>
            </p:cNvSpPr>
            <p:nvPr/>
          </p:nvSpPr>
          <p:spPr>
            <a:xfrm rot="16200000">
              <a:off x="4620905" y="849468"/>
              <a:ext cx="54000" cy="720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テキスト ボックス 463">
              <a:extLst>
                <a:ext uri="{FF2B5EF4-FFF2-40B4-BE49-F238E27FC236}">
                  <a16:creationId xmlns:a16="http://schemas.microsoft.com/office/drawing/2014/main" id="{0FE8DFB7-AC24-4CE5-8B9D-C4769645497F}"/>
                </a:ext>
              </a:extLst>
            </p:cNvPr>
            <p:cNvSpPr txBox="1"/>
            <p:nvPr/>
          </p:nvSpPr>
          <p:spPr>
            <a:xfrm>
              <a:off x="4622167" y="777746"/>
              <a:ext cx="8569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α</a:t>
              </a:r>
              <a:r>
                <a:rPr lang="en-US" sz="700" b="1" dirty="0"/>
                <a:t>-FLAG</a:t>
              </a:r>
            </a:p>
          </p:txBody>
        </p:sp>
      </p:grpSp>
      <p:sp>
        <p:nvSpPr>
          <p:cNvPr id="466" name="テキスト ボックス 465">
            <a:extLst>
              <a:ext uri="{FF2B5EF4-FFF2-40B4-BE49-F238E27FC236}">
                <a16:creationId xmlns:a16="http://schemas.microsoft.com/office/drawing/2014/main" id="{377EE3C5-6028-4BF5-920B-8373B907CE93}"/>
              </a:ext>
            </a:extLst>
          </p:cNvPr>
          <p:cNvSpPr txBox="1"/>
          <p:nvPr/>
        </p:nvSpPr>
        <p:spPr>
          <a:xfrm>
            <a:off x="380364" y="5440767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250-</a:t>
            </a:r>
          </a:p>
        </p:txBody>
      </p:sp>
      <p:sp>
        <p:nvSpPr>
          <p:cNvPr id="468" name="テキスト ボックス 467">
            <a:extLst>
              <a:ext uri="{FF2B5EF4-FFF2-40B4-BE49-F238E27FC236}">
                <a16:creationId xmlns:a16="http://schemas.microsoft.com/office/drawing/2014/main" id="{0E307173-0413-43E2-BA8F-C945CEBA3C82}"/>
              </a:ext>
            </a:extLst>
          </p:cNvPr>
          <p:cNvSpPr txBox="1"/>
          <p:nvPr/>
        </p:nvSpPr>
        <p:spPr>
          <a:xfrm>
            <a:off x="339182" y="4441828"/>
            <a:ext cx="4853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/>
              <a:t>(</a:t>
            </a:r>
            <a:r>
              <a:rPr lang="en-US" sz="600" b="1" dirty="0" err="1"/>
              <a:t>kDa</a:t>
            </a:r>
            <a:r>
              <a:rPr lang="en-US" sz="600" b="1" dirty="0"/>
              <a:t>)</a:t>
            </a:r>
          </a:p>
        </p:txBody>
      </p:sp>
      <p:sp>
        <p:nvSpPr>
          <p:cNvPr id="469" name="テキスト ボックス 468">
            <a:extLst>
              <a:ext uri="{FF2B5EF4-FFF2-40B4-BE49-F238E27FC236}">
                <a16:creationId xmlns:a16="http://schemas.microsoft.com/office/drawing/2014/main" id="{2D7C839B-4D97-4233-8A28-9021384CFD74}"/>
              </a:ext>
            </a:extLst>
          </p:cNvPr>
          <p:cNvSpPr txBox="1"/>
          <p:nvPr/>
        </p:nvSpPr>
        <p:spPr>
          <a:xfrm rot="16200000">
            <a:off x="121554" y="4862371"/>
            <a:ext cx="5458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IP: </a:t>
            </a:r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cxnSp>
        <p:nvCxnSpPr>
          <p:cNvPr id="470" name="直線コネクタ 469">
            <a:extLst>
              <a:ext uri="{FF2B5EF4-FFF2-40B4-BE49-F238E27FC236}">
                <a16:creationId xmlns:a16="http://schemas.microsoft.com/office/drawing/2014/main" id="{CC871F28-2DF3-4937-97BA-AFDC34639747}"/>
              </a:ext>
            </a:extLst>
          </p:cNvPr>
          <p:cNvCxnSpPr>
            <a:cxnSpLocks/>
          </p:cNvCxnSpPr>
          <p:nvPr/>
        </p:nvCxnSpPr>
        <p:spPr>
          <a:xfrm rot="16200000">
            <a:off x="93054" y="4962398"/>
            <a:ext cx="756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1" name="テキスト ボックス 470">
            <a:extLst>
              <a:ext uri="{FF2B5EF4-FFF2-40B4-BE49-F238E27FC236}">
                <a16:creationId xmlns:a16="http://schemas.microsoft.com/office/drawing/2014/main" id="{C690D52B-1F00-41CB-9460-650D98AE9170}"/>
              </a:ext>
            </a:extLst>
          </p:cNvPr>
          <p:cNvSpPr txBox="1"/>
          <p:nvPr/>
        </p:nvSpPr>
        <p:spPr>
          <a:xfrm>
            <a:off x="1359116" y="4251753"/>
            <a:ext cx="1034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: V5-mZMYM2 </a:t>
            </a:r>
          </a:p>
        </p:txBody>
      </p:sp>
      <p:grpSp>
        <p:nvGrpSpPr>
          <p:cNvPr id="472" name="グループ化 471">
            <a:extLst>
              <a:ext uri="{FF2B5EF4-FFF2-40B4-BE49-F238E27FC236}">
                <a16:creationId xmlns:a16="http://schemas.microsoft.com/office/drawing/2014/main" id="{923D486F-1BBE-467F-9782-2A3F5CBAEA9C}"/>
              </a:ext>
            </a:extLst>
          </p:cNvPr>
          <p:cNvGrpSpPr/>
          <p:nvPr/>
        </p:nvGrpSpPr>
        <p:grpSpPr>
          <a:xfrm>
            <a:off x="615680" y="4375642"/>
            <a:ext cx="893627" cy="215444"/>
            <a:chOff x="4871542" y="616901"/>
            <a:chExt cx="893627" cy="215444"/>
          </a:xfrm>
        </p:grpSpPr>
        <p:sp>
          <p:nvSpPr>
            <p:cNvPr id="473" name="テキスト ボックス 472">
              <a:extLst>
                <a:ext uri="{FF2B5EF4-FFF2-40B4-BE49-F238E27FC236}">
                  <a16:creationId xmlns:a16="http://schemas.microsoft.com/office/drawing/2014/main" id="{54A6AB05-B4A4-49BE-8523-F8D9E5DA29E1}"/>
                </a:ext>
              </a:extLst>
            </p:cNvPr>
            <p:cNvSpPr txBox="1"/>
            <p:nvPr/>
          </p:nvSpPr>
          <p:spPr>
            <a:xfrm>
              <a:off x="4871542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474" name="テキスト ボックス 473">
              <a:extLst>
                <a:ext uri="{FF2B5EF4-FFF2-40B4-BE49-F238E27FC236}">
                  <a16:creationId xmlns:a16="http://schemas.microsoft.com/office/drawing/2014/main" id="{79C5AC11-CD0F-446C-B1EF-8F58BA42425D}"/>
                </a:ext>
              </a:extLst>
            </p:cNvPr>
            <p:cNvSpPr txBox="1"/>
            <p:nvPr/>
          </p:nvSpPr>
          <p:spPr>
            <a:xfrm>
              <a:off x="4995215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475" name="テキスト ボックス 474">
              <a:extLst>
                <a:ext uri="{FF2B5EF4-FFF2-40B4-BE49-F238E27FC236}">
                  <a16:creationId xmlns:a16="http://schemas.microsoft.com/office/drawing/2014/main" id="{BC9AECC1-3055-4A79-8D04-5BC2D94A971C}"/>
                </a:ext>
              </a:extLst>
            </p:cNvPr>
            <p:cNvSpPr txBox="1"/>
            <p:nvPr/>
          </p:nvSpPr>
          <p:spPr>
            <a:xfrm>
              <a:off x="5118888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476" name="テキスト ボックス 475">
              <a:extLst>
                <a:ext uri="{FF2B5EF4-FFF2-40B4-BE49-F238E27FC236}">
                  <a16:creationId xmlns:a16="http://schemas.microsoft.com/office/drawing/2014/main" id="{407F033F-D664-453A-8DAF-13BCAF41379A}"/>
                </a:ext>
              </a:extLst>
            </p:cNvPr>
            <p:cNvSpPr txBox="1"/>
            <p:nvPr/>
          </p:nvSpPr>
          <p:spPr>
            <a:xfrm>
              <a:off x="5242561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477" name="テキスト ボックス 476">
              <a:extLst>
                <a:ext uri="{FF2B5EF4-FFF2-40B4-BE49-F238E27FC236}">
                  <a16:creationId xmlns:a16="http://schemas.microsoft.com/office/drawing/2014/main" id="{B8CF1169-23D4-43CD-95C6-847A480B729D}"/>
                </a:ext>
              </a:extLst>
            </p:cNvPr>
            <p:cNvSpPr txBox="1"/>
            <p:nvPr/>
          </p:nvSpPr>
          <p:spPr>
            <a:xfrm>
              <a:off x="5366234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478" name="テキスト ボックス 477">
              <a:extLst>
                <a:ext uri="{FF2B5EF4-FFF2-40B4-BE49-F238E27FC236}">
                  <a16:creationId xmlns:a16="http://schemas.microsoft.com/office/drawing/2014/main" id="{508BF9E5-8407-46FB-BC55-D118BB529689}"/>
                </a:ext>
              </a:extLst>
            </p:cNvPr>
            <p:cNvSpPr txBox="1"/>
            <p:nvPr/>
          </p:nvSpPr>
          <p:spPr>
            <a:xfrm>
              <a:off x="5489907" y="616901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</p:grpSp>
      <p:grpSp>
        <p:nvGrpSpPr>
          <p:cNvPr id="479" name="グループ化 478">
            <a:extLst>
              <a:ext uri="{FF2B5EF4-FFF2-40B4-BE49-F238E27FC236}">
                <a16:creationId xmlns:a16="http://schemas.microsoft.com/office/drawing/2014/main" id="{024B61FA-7D3C-4560-9081-5944DAAE47ED}"/>
              </a:ext>
            </a:extLst>
          </p:cNvPr>
          <p:cNvGrpSpPr/>
          <p:nvPr/>
        </p:nvGrpSpPr>
        <p:grpSpPr>
          <a:xfrm>
            <a:off x="597075" y="4170340"/>
            <a:ext cx="870486" cy="339262"/>
            <a:chOff x="4852937" y="411599"/>
            <a:chExt cx="870486" cy="339262"/>
          </a:xfrm>
        </p:grpSpPr>
        <p:sp>
          <p:nvSpPr>
            <p:cNvPr id="480" name="テキスト ボックス 479">
              <a:extLst>
                <a:ext uri="{FF2B5EF4-FFF2-40B4-BE49-F238E27FC236}">
                  <a16:creationId xmlns:a16="http://schemas.microsoft.com/office/drawing/2014/main" id="{DE5BBF8A-D98B-473F-80FA-16957B44A308}"/>
                </a:ext>
              </a:extLst>
            </p:cNvPr>
            <p:cNvSpPr txBox="1"/>
            <p:nvPr/>
          </p:nvSpPr>
          <p:spPr>
            <a:xfrm rot="16200000">
              <a:off x="5334418" y="485830"/>
              <a:ext cx="33000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7</a:t>
              </a:r>
            </a:p>
          </p:txBody>
        </p:sp>
        <p:sp>
          <p:nvSpPr>
            <p:cNvPr id="481" name="テキスト ボックス 480">
              <a:extLst>
                <a:ext uri="{FF2B5EF4-FFF2-40B4-BE49-F238E27FC236}">
                  <a16:creationId xmlns:a16="http://schemas.microsoft.com/office/drawing/2014/main" id="{26408FCC-452A-4E41-95B0-C9CAFAD58952}"/>
                </a:ext>
              </a:extLst>
            </p:cNvPr>
            <p:cNvSpPr txBox="1"/>
            <p:nvPr/>
          </p:nvSpPr>
          <p:spPr>
            <a:xfrm rot="16200000">
              <a:off x="5453766" y="481203"/>
              <a:ext cx="3392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8</a:t>
              </a:r>
            </a:p>
          </p:txBody>
        </p:sp>
        <p:sp>
          <p:nvSpPr>
            <p:cNvPr id="482" name="テキスト ボックス 481">
              <a:extLst>
                <a:ext uri="{FF2B5EF4-FFF2-40B4-BE49-F238E27FC236}">
                  <a16:creationId xmlns:a16="http://schemas.microsoft.com/office/drawing/2014/main" id="{1C56B6F3-50BE-4BD0-9F1D-8B9F4C81A160}"/>
                </a:ext>
              </a:extLst>
            </p:cNvPr>
            <p:cNvSpPr txBox="1"/>
            <p:nvPr/>
          </p:nvSpPr>
          <p:spPr>
            <a:xfrm>
              <a:off x="4852937" y="486519"/>
              <a:ext cx="312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-</a:t>
              </a:r>
            </a:p>
          </p:txBody>
        </p:sp>
        <p:sp>
          <p:nvSpPr>
            <p:cNvPr id="483" name="テキスト ボックス 482">
              <a:extLst>
                <a:ext uri="{FF2B5EF4-FFF2-40B4-BE49-F238E27FC236}">
                  <a16:creationId xmlns:a16="http://schemas.microsoft.com/office/drawing/2014/main" id="{1AD764E8-8479-488C-AB3E-C5239BCC2622}"/>
                </a:ext>
              </a:extLst>
            </p:cNvPr>
            <p:cNvSpPr txBox="1"/>
            <p:nvPr/>
          </p:nvSpPr>
          <p:spPr>
            <a:xfrm rot="16200000">
              <a:off x="4962497" y="485830"/>
              <a:ext cx="3300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4</a:t>
              </a:r>
            </a:p>
          </p:txBody>
        </p:sp>
        <p:sp>
          <p:nvSpPr>
            <p:cNvPr id="484" name="テキスト ボックス 483">
              <a:extLst>
                <a:ext uri="{FF2B5EF4-FFF2-40B4-BE49-F238E27FC236}">
                  <a16:creationId xmlns:a16="http://schemas.microsoft.com/office/drawing/2014/main" id="{0DEE7C84-14CC-4C65-AAD8-459244034AA6}"/>
                </a:ext>
              </a:extLst>
            </p:cNvPr>
            <p:cNvSpPr txBox="1"/>
            <p:nvPr/>
          </p:nvSpPr>
          <p:spPr>
            <a:xfrm rot="16200000">
              <a:off x="5081844" y="481203"/>
              <a:ext cx="339259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5</a:t>
              </a:r>
            </a:p>
          </p:txBody>
        </p:sp>
        <p:sp>
          <p:nvSpPr>
            <p:cNvPr id="485" name="テキスト ボックス 484">
              <a:extLst>
                <a:ext uri="{FF2B5EF4-FFF2-40B4-BE49-F238E27FC236}">
                  <a16:creationId xmlns:a16="http://schemas.microsoft.com/office/drawing/2014/main" id="{18585E9B-14F9-44DC-A555-D114ED352664}"/>
                </a:ext>
              </a:extLst>
            </p:cNvPr>
            <p:cNvSpPr txBox="1"/>
            <p:nvPr/>
          </p:nvSpPr>
          <p:spPr>
            <a:xfrm rot="16200000">
              <a:off x="5205818" y="481202"/>
              <a:ext cx="33926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700" b="1" dirty="0"/>
                <a:t>Δ</a:t>
              </a:r>
              <a:r>
                <a:rPr lang="en-US" sz="700" b="1" dirty="0"/>
                <a:t>6</a:t>
              </a:r>
            </a:p>
          </p:txBody>
        </p:sp>
      </p:grpSp>
      <p:sp>
        <p:nvSpPr>
          <p:cNvPr id="486" name="テキスト ボックス 485">
            <a:extLst>
              <a:ext uri="{FF2B5EF4-FFF2-40B4-BE49-F238E27FC236}">
                <a16:creationId xmlns:a16="http://schemas.microsoft.com/office/drawing/2014/main" id="{F2781302-3CC3-47FF-9173-A55A0071DFF0}"/>
              </a:ext>
            </a:extLst>
          </p:cNvPr>
          <p:cNvSpPr txBox="1"/>
          <p:nvPr/>
        </p:nvSpPr>
        <p:spPr>
          <a:xfrm>
            <a:off x="1399522" y="4868370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487" name="テキスト ボックス 486">
            <a:extLst>
              <a:ext uri="{FF2B5EF4-FFF2-40B4-BE49-F238E27FC236}">
                <a16:creationId xmlns:a16="http://schemas.microsoft.com/office/drawing/2014/main" id="{301BF0FD-6962-45A5-97F7-DC36D862A244}"/>
              </a:ext>
            </a:extLst>
          </p:cNvPr>
          <p:cNvSpPr txBox="1"/>
          <p:nvPr/>
        </p:nvSpPr>
        <p:spPr>
          <a:xfrm>
            <a:off x="1399522" y="5686932"/>
            <a:ext cx="8569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00" b="1" dirty="0"/>
              <a:t>α</a:t>
            </a:r>
            <a:r>
              <a:rPr lang="en-US" sz="700" b="1" dirty="0"/>
              <a:t>-V5</a:t>
            </a:r>
          </a:p>
        </p:txBody>
      </p:sp>
      <p:sp>
        <p:nvSpPr>
          <p:cNvPr id="492" name="Text Box 155">
            <a:extLst>
              <a:ext uri="{FF2B5EF4-FFF2-40B4-BE49-F238E27FC236}">
                <a16:creationId xmlns:a16="http://schemas.microsoft.com/office/drawing/2014/main" id="{59205651-F274-4EE4-B4B9-32D79C8F2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46" y="4032904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D</a:t>
            </a:r>
          </a:p>
        </p:txBody>
      </p:sp>
      <p:sp>
        <p:nvSpPr>
          <p:cNvPr id="465" name="テキスト ボックス 464">
            <a:extLst>
              <a:ext uri="{FF2B5EF4-FFF2-40B4-BE49-F238E27FC236}">
                <a16:creationId xmlns:a16="http://schemas.microsoft.com/office/drawing/2014/main" id="{72A4E613-F041-40BB-8733-573C74680CC7}"/>
              </a:ext>
            </a:extLst>
          </p:cNvPr>
          <p:cNvSpPr txBox="1"/>
          <p:nvPr/>
        </p:nvSpPr>
        <p:spPr>
          <a:xfrm>
            <a:off x="380364" y="4711985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490" name="テキスト ボックス 489">
            <a:extLst>
              <a:ext uri="{FF2B5EF4-FFF2-40B4-BE49-F238E27FC236}">
                <a16:creationId xmlns:a16="http://schemas.microsoft.com/office/drawing/2014/main" id="{9EEBAEF7-A386-4F25-9BBC-EA15B8687ECE}"/>
              </a:ext>
            </a:extLst>
          </p:cNvPr>
          <p:cNvSpPr txBox="1"/>
          <p:nvPr/>
        </p:nvSpPr>
        <p:spPr>
          <a:xfrm>
            <a:off x="380364" y="4822089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75-</a:t>
            </a:r>
          </a:p>
        </p:txBody>
      </p:sp>
      <p:sp>
        <p:nvSpPr>
          <p:cNvPr id="495" name="テキスト ボックス 494">
            <a:extLst>
              <a:ext uri="{FF2B5EF4-FFF2-40B4-BE49-F238E27FC236}">
                <a16:creationId xmlns:a16="http://schemas.microsoft.com/office/drawing/2014/main" id="{1CA0776F-038B-4365-98B7-F0B1663B0BB8}"/>
              </a:ext>
            </a:extLst>
          </p:cNvPr>
          <p:cNvSpPr txBox="1"/>
          <p:nvPr/>
        </p:nvSpPr>
        <p:spPr>
          <a:xfrm>
            <a:off x="380364" y="4971498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50-</a:t>
            </a:r>
          </a:p>
        </p:txBody>
      </p:sp>
      <p:sp>
        <p:nvSpPr>
          <p:cNvPr id="496" name="テキスト ボックス 495">
            <a:extLst>
              <a:ext uri="{FF2B5EF4-FFF2-40B4-BE49-F238E27FC236}">
                <a16:creationId xmlns:a16="http://schemas.microsoft.com/office/drawing/2014/main" id="{EFF2CFDC-628F-43FB-8116-1CE7B0E31A9A}"/>
              </a:ext>
            </a:extLst>
          </p:cNvPr>
          <p:cNvSpPr txBox="1"/>
          <p:nvPr/>
        </p:nvSpPr>
        <p:spPr>
          <a:xfrm>
            <a:off x="380364" y="5125342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37-</a:t>
            </a:r>
          </a:p>
        </p:txBody>
      </p:sp>
      <p:pic>
        <p:nvPicPr>
          <p:cNvPr id="499" name="図 498">
            <a:extLst>
              <a:ext uri="{FF2B5EF4-FFF2-40B4-BE49-F238E27FC236}">
                <a16:creationId xmlns:a16="http://schemas.microsoft.com/office/drawing/2014/main" id="{8391CC6D-267A-4664-83D4-AB69D775506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7049" t="3783" r="2180" b="714"/>
          <a:stretch/>
        </p:blipFill>
        <p:spPr>
          <a:xfrm>
            <a:off x="684000" y="5640995"/>
            <a:ext cx="756000" cy="54000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500" name="テキスト ボックス 499">
            <a:extLst>
              <a:ext uri="{FF2B5EF4-FFF2-40B4-BE49-F238E27FC236}">
                <a16:creationId xmlns:a16="http://schemas.microsoft.com/office/drawing/2014/main" id="{52CBCC09-F72F-4182-A153-93EAF6D671E5}"/>
              </a:ext>
            </a:extLst>
          </p:cNvPr>
          <p:cNvSpPr txBox="1"/>
          <p:nvPr/>
        </p:nvSpPr>
        <p:spPr>
          <a:xfrm>
            <a:off x="380364" y="5573821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100-</a:t>
            </a:r>
          </a:p>
        </p:txBody>
      </p:sp>
      <p:sp>
        <p:nvSpPr>
          <p:cNvPr id="501" name="テキスト ボックス 500">
            <a:extLst>
              <a:ext uri="{FF2B5EF4-FFF2-40B4-BE49-F238E27FC236}">
                <a16:creationId xmlns:a16="http://schemas.microsoft.com/office/drawing/2014/main" id="{522E7435-C23F-4418-B956-C89AB7494CAE}"/>
              </a:ext>
            </a:extLst>
          </p:cNvPr>
          <p:cNvSpPr txBox="1"/>
          <p:nvPr/>
        </p:nvSpPr>
        <p:spPr>
          <a:xfrm>
            <a:off x="380364" y="5665997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75-</a:t>
            </a:r>
          </a:p>
        </p:txBody>
      </p:sp>
      <p:sp>
        <p:nvSpPr>
          <p:cNvPr id="502" name="テキスト ボックス 501">
            <a:extLst>
              <a:ext uri="{FF2B5EF4-FFF2-40B4-BE49-F238E27FC236}">
                <a16:creationId xmlns:a16="http://schemas.microsoft.com/office/drawing/2014/main" id="{B8A3837E-12DA-4B78-92E2-FEAD16D4436F}"/>
              </a:ext>
            </a:extLst>
          </p:cNvPr>
          <p:cNvSpPr txBox="1"/>
          <p:nvPr/>
        </p:nvSpPr>
        <p:spPr>
          <a:xfrm>
            <a:off x="380364" y="5791502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50-</a:t>
            </a:r>
          </a:p>
        </p:txBody>
      </p:sp>
      <p:sp>
        <p:nvSpPr>
          <p:cNvPr id="503" name="テキスト ボックス 502">
            <a:extLst>
              <a:ext uri="{FF2B5EF4-FFF2-40B4-BE49-F238E27FC236}">
                <a16:creationId xmlns:a16="http://schemas.microsoft.com/office/drawing/2014/main" id="{FAB25A78-20AB-4ABE-B6C7-FB5593A3DDAD}"/>
              </a:ext>
            </a:extLst>
          </p:cNvPr>
          <p:cNvSpPr txBox="1"/>
          <p:nvPr/>
        </p:nvSpPr>
        <p:spPr>
          <a:xfrm>
            <a:off x="380364" y="5943902"/>
            <a:ext cx="3914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/>
              <a:t>37-</a:t>
            </a:r>
          </a:p>
        </p:txBody>
      </p:sp>
    </p:spTree>
    <p:extLst>
      <p:ext uri="{BB962C8B-B14F-4D97-AF65-F5344CB8AC3E}">
        <p14:creationId xmlns:p14="http://schemas.microsoft.com/office/powerpoint/2010/main" val="12327848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5">
            <a:extLst>
              <a:ext uri="{FF2B5EF4-FFF2-40B4-BE49-F238E27FC236}">
                <a16:creationId xmlns:a16="http://schemas.microsoft.com/office/drawing/2014/main" id="{27B6B373-4D9E-41C8-BB2E-F61E65AF4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10" y="900002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A</a:t>
            </a:r>
          </a:p>
        </p:txBody>
      </p:sp>
      <p:sp>
        <p:nvSpPr>
          <p:cNvPr id="3" name="Text Box 155">
            <a:extLst>
              <a:ext uri="{FF2B5EF4-FFF2-40B4-BE49-F238E27FC236}">
                <a16:creationId xmlns:a16="http://schemas.microsoft.com/office/drawing/2014/main" id="{1D9F8265-C356-48E1-B642-ADE035259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936" y="900002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B</a:t>
            </a:r>
          </a:p>
        </p:txBody>
      </p:sp>
      <p:sp>
        <p:nvSpPr>
          <p:cNvPr id="4" name="Text Box 155">
            <a:extLst>
              <a:ext uri="{FF2B5EF4-FFF2-40B4-BE49-F238E27FC236}">
                <a16:creationId xmlns:a16="http://schemas.microsoft.com/office/drawing/2014/main" id="{4609042D-B300-4A67-987F-324231147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509" y="900002"/>
            <a:ext cx="442615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C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A82A85C-A1FC-44E3-9C13-B7BE063CB264}"/>
              </a:ext>
            </a:extLst>
          </p:cNvPr>
          <p:cNvGrpSpPr/>
          <p:nvPr/>
        </p:nvGrpSpPr>
        <p:grpSpPr>
          <a:xfrm>
            <a:off x="825895" y="683568"/>
            <a:ext cx="1871492" cy="1612372"/>
            <a:chOff x="461945" y="5585142"/>
            <a:chExt cx="1871492" cy="161237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C6DA88F-353D-47CC-9B3C-30F4F72BD722}"/>
                </a:ext>
              </a:extLst>
            </p:cNvPr>
            <p:cNvSpPr txBox="1"/>
            <p:nvPr/>
          </p:nvSpPr>
          <p:spPr>
            <a:xfrm>
              <a:off x="764545" y="6138316"/>
              <a:ext cx="312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-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7BBE1E1-1EB2-4C01-8D82-7F6FF5389268}"/>
                </a:ext>
              </a:extLst>
            </p:cNvPr>
            <p:cNvSpPr txBox="1"/>
            <p:nvPr/>
          </p:nvSpPr>
          <p:spPr>
            <a:xfrm rot="16200000">
              <a:off x="707861" y="5971384"/>
              <a:ext cx="6624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WT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522887E-99BE-4B1C-BF18-9D482A65887A}"/>
                </a:ext>
              </a:extLst>
            </p:cNvPr>
            <p:cNvSpPr txBox="1"/>
            <p:nvPr/>
          </p:nvSpPr>
          <p:spPr>
            <a:xfrm rot="16200000">
              <a:off x="754323" y="5893872"/>
              <a:ext cx="817516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700" b="1" dirty="0"/>
                <a:t>FAM </a:t>
              </a:r>
              <a:r>
                <a:rPr lang="en-US" sz="700" b="1" dirty="0" err="1"/>
                <a:t>Mut</a:t>
              </a:r>
              <a:endParaRPr lang="en-US" sz="700" b="1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3184200-B2B5-439C-BFA0-3D1E29F6DD6C}"/>
                </a:ext>
              </a:extLst>
            </p:cNvPr>
            <p:cNvSpPr txBox="1"/>
            <p:nvPr/>
          </p:nvSpPr>
          <p:spPr>
            <a:xfrm>
              <a:off x="1152072" y="6282035"/>
              <a:ext cx="11813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: 3xF-mATF7IP WT</a:t>
              </a: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4096B45-0F8E-4B03-8C84-8B4F26091F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587" t="17657" r="5304" b="11477"/>
            <a:stretch/>
          </p:blipFill>
          <p:spPr>
            <a:xfrm>
              <a:off x="873336" y="6760920"/>
              <a:ext cx="360000" cy="108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50ABB4C-34A4-44F7-A632-6EC79450B178}"/>
                </a:ext>
              </a:extLst>
            </p:cNvPr>
            <p:cNvSpPr txBox="1"/>
            <p:nvPr/>
          </p:nvSpPr>
          <p:spPr>
            <a:xfrm>
              <a:off x="1224080" y="5926459"/>
              <a:ext cx="94810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u="sng" dirty="0"/>
                <a:t>Cells: HEK293T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8A5827F-37C4-423F-AE3E-FFF89B4976CF}"/>
                </a:ext>
              </a:extLst>
            </p:cNvPr>
            <p:cNvSpPr txBox="1"/>
            <p:nvPr/>
          </p:nvSpPr>
          <p:spPr>
            <a:xfrm>
              <a:off x="565126" y="6461217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57E2C5C0-07D3-4414-93C6-9D2346CE7F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94524" y="6903448"/>
              <a:ext cx="2880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EB05448-D99C-4A4C-9D68-DF5D37D63CE2}"/>
                </a:ext>
              </a:extLst>
            </p:cNvPr>
            <p:cNvSpPr txBox="1"/>
            <p:nvPr/>
          </p:nvSpPr>
          <p:spPr>
            <a:xfrm rot="16200000">
              <a:off x="333464" y="6803421"/>
              <a:ext cx="45701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/>
                <a:t>Input</a:t>
              </a: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B42FB13-2728-4E9D-A671-911276B56C2A}"/>
                </a:ext>
              </a:extLst>
            </p:cNvPr>
            <p:cNvGrpSpPr/>
            <p:nvPr/>
          </p:nvGrpSpPr>
          <p:grpSpPr>
            <a:xfrm>
              <a:off x="1255637" y="6398247"/>
              <a:ext cx="867227" cy="200055"/>
              <a:chOff x="4611905" y="777746"/>
              <a:chExt cx="867227" cy="200055"/>
            </a:xfrm>
          </p:grpSpPr>
          <p:sp>
            <p:nvSpPr>
              <p:cNvPr id="41" name="二等辺三角形 40">
                <a:extLst>
                  <a:ext uri="{FF2B5EF4-FFF2-40B4-BE49-F238E27FC236}">
                    <a16:creationId xmlns:a16="http://schemas.microsoft.com/office/drawing/2014/main" id="{A0FB3080-24F9-4E7A-B28C-D139AF37B51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7664F593-01AA-4FEE-975F-15B14D0344CF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-FLAG</a:t>
                </a: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DF35AD4-71AB-4EA3-B19C-DBB3C2A1CBFB}"/>
                </a:ext>
              </a:extLst>
            </p:cNvPr>
            <p:cNvSpPr txBox="1"/>
            <p:nvPr/>
          </p:nvSpPr>
          <p:spPr>
            <a:xfrm>
              <a:off x="819641" y="7012848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1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A58FA2E-BB12-4529-B3E9-43461EB9D6EE}"/>
                </a:ext>
              </a:extLst>
            </p:cNvPr>
            <p:cNvSpPr txBox="1"/>
            <p:nvPr/>
          </p:nvSpPr>
          <p:spPr>
            <a:xfrm>
              <a:off x="942385" y="7012848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2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BE02F95-2D4B-4EEA-A068-765A2A6668E8}"/>
                </a:ext>
              </a:extLst>
            </p:cNvPr>
            <p:cNvSpPr txBox="1"/>
            <p:nvPr/>
          </p:nvSpPr>
          <p:spPr>
            <a:xfrm>
              <a:off x="1065129" y="7012848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3</a:t>
              </a:r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EA9E7AC7-9BEA-4003-ADA0-EC4DF83CF61F}"/>
                </a:ext>
              </a:extLst>
            </p:cNvPr>
            <p:cNvGrpSpPr/>
            <p:nvPr/>
          </p:nvGrpSpPr>
          <p:grpSpPr>
            <a:xfrm>
              <a:off x="1255637" y="6712189"/>
              <a:ext cx="867227" cy="200055"/>
              <a:chOff x="4611905" y="777746"/>
              <a:chExt cx="867227" cy="200055"/>
            </a:xfrm>
          </p:grpSpPr>
          <p:sp>
            <p:nvSpPr>
              <p:cNvPr id="39" name="二等辺三角形 38">
                <a:extLst>
                  <a:ext uri="{FF2B5EF4-FFF2-40B4-BE49-F238E27FC236}">
                    <a16:creationId xmlns:a16="http://schemas.microsoft.com/office/drawing/2014/main" id="{80EF8724-6B40-4D3D-B7F6-3632149413A2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9269E4E5-2A9E-4217-8A5E-6740FB7D9FF3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-FLAG</a:t>
                </a: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3D63173-3F5C-412D-B585-B2C4532FE47C}"/>
                </a:ext>
              </a:extLst>
            </p:cNvPr>
            <p:cNvSpPr txBox="1"/>
            <p:nvPr/>
          </p:nvSpPr>
          <p:spPr>
            <a:xfrm>
              <a:off x="565126" y="6609900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75-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3BA3B5E-A3B8-4DEA-A77C-E13855599BD0}"/>
                </a:ext>
              </a:extLst>
            </p:cNvPr>
            <p:cNvSpPr txBox="1"/>
            <p:nvPr/>
          </p:nvSpPr>
          <p:spPr>
            <a:xfrm>
              <a:off x="565126" y="6765178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9DECD5D-DC1E-4589-9BB4-A343C274B765}"/>
                </a:ext>
              </a:extLst>
            </p:cNvPr>
            <p:cNvSpPr txBox="1"/>
            <p:nvPr/>
          </p:nvSpPr>
          <p:spPr>
            <a:xfrm>
              <a:off x="565126" y="6915038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75-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F8F23D4-4EAA-4810-B320-270DD097994C}"/>
                </a:ext>
              </a:extLst>
            </p:cNvPr>
            <p:cNvSpPr txBox="1"/>
            <p:nvPr/>
          </p:nvSpPr>
          <p:spPr>
            <a:xfrm>
              <a:off x="510728" y="6324189"/>
              <a:ext cx="48533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/>
                <a:t>(</a:t>
              </a:r>
              <a:r>
                <a:rPr lang="en-US" sz="600" b="1" dirty="0" err="1"/>
                <a:t>kDa</a:t>
              </a:r>
              <a:r>
                <a:rPr lang="en-US" sz="600" b="1" dirty="0"/>
                <a:t>)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DF447DC-21AC-4F05-9C50-D21D24C877BB}"/>
                </a:ext>
              </a:extLst>
            </p:cNvPr>
            <p:cNvSpPr txBox="1"/>
            <p:nvPr/>
          </p:nvSpPr>
          <p:spPr>
            <a:xfrm rot="16200000">
              <a:off x="289024" y="6474937"/>
              <a:ext cx="54589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/>
                <a:t>IP: </a:t>
              </a:r>
              <a:r>
                <a:rPr lang="el-GR" sz="700" b="1" dirty="0"/>
                <a:t>α</a:t>
              </a:r>
              <a:r>
                <a:rPr lang="en-US" sz="700" b="1" dirty="0"/>
                <a:t>-V5</a:t>
              </a:r>
            </a:p>
          </p:txBody>
        </p: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8DA7C5DA-FE7B-4445-96FD-CDAC58DDA5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76524" y="6574964"/>
              <a:ext cx="3240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2A9E0EC-C1B9-410B-9375-10BC7DD0D648}"/>
                </a:ext>
              </a:extLst>
            </p:cNvPr>
            <p:cNvSpPr txBox="1"/>
            <p:nvPr/>
          </p:nvSpPr>
          <p:spPr>
            <a:xfrm>
              <a:off x="1152073" y="6144809"/>
              <a:ext cx="10343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: V5-mMGA C-</a:t>
              </a:r>
              <a:r>
                <a:rPr lang="en-US" sz="700" b="1" dirty="0" err="1"/>
                <a:t>ter</a:t>
              </a:r>
              <a:endParaRPr lang="en-US" sz="700" b="1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D01947A-2576-4826-B18D-8C9BA50996B0}"/>
                </a:ext>
              </a:extLst>
            </p:cNvPr>
            <p:cNvSpPr txBox="1"/>
            <p:nvPr/>
          </p:nvSpPr>
          <p:spPr>
            <a:xfrm>
              <a:off x="783150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4741956-0333-45B5-B1FE-3BB5DCB78356}"/>
                </a:ext>
              </a:extLst>
            </p:cNvPr>
            <p:cNvSpPr txBox="1"/>
            <p:nvPr/>
          </p:nvSpPr>
          <p:spPr>
            <a:xfrm>
              <a:off x="906823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8C42892-3F02-4D13-A092-D8F197B118B4}"/>
                </a:ext>
              </a:extLst>
            </p:cNvPr>
            <p:cNvSpPr txBox="1"/>
            <p:nvPr/>
          </p:nvSpPr>
          <p:spPr>
            <a:xfrm>
              <a:off x="1030496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044D8B70-8018-4DBE-9640-BB0688EED16C}"/>
                </a:ext>
              </a:extLst>
            </p:cNvPr>
            <p:cNvGrpSpPr/>
            <p:nvPr/>
          </p:nvGrpSpPr>
          <p:grpSpPr>
            <a:xfrm>
              <a:off x="1255637" y="6552418"/>
              <a:ext cx="867227" cy="200055"/>
              <a:chOff x="4611905" y="777746"/>
              <a:chExt cx="867227" cy="200055"/>
            </a:xfrm>
          </p:grpSpPr>
          <p:sp>
            <p:nvSpPr>
              <p:cNvPr id="37" name="二等辺三角形 36">
                <a:extLst>
                  <a:ext uri="{FF2B5EF4-FFF2-40B4-BE49-F238E27FC236}">
                    <a16:creationId xmlns:a16="http://schemas.microsoft.com/office/drawing/2014/main" id="{03CD666A-585B-444C-BEF9-205FEEA905DD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9F6009-D997-409F-9CEB-58263C1A52A5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-V5</a:t>
                </a:r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7CEEB02-4D8B-4681-AB96-9A50995B1FA0}"/>
                </a:ext>
              </a:extLst>
            </p:cNvPr>
            <p:cNvGrpSpPr/>
            <p:nvPr/>
          </p:nvGrpSpPr>
          <p:grpSpPr>
            <a:xfrm>
              <a:off x="1255637" y="6873506"/>
              <a:ext cx="867227" cy="200055"/>
              <a:chOff x="4611905" y="777746"/>
              <a:chExt cx="867227" cy="200055"/>
            </a:xfrm>
          </p:grpSpPr>
          <p:sp>
            <p:nvSpPr>
              <p:cNvPr id="35" name="二等辺三角形 34">
                <a:extLst>
                  <a:ext uri="{FF2B5EF4-FFF2-40B4-BE49-F238E27FC236}">
                    <a16:creationId xmlns:a16="http://schemas.microsoft.com/office/drawing/2014/main" id="{6C533E40-76B5-4015-9A75-94938C898D7C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DD6DB6E-98C3-4BBA-8D19-F7F6CAD71ABD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-V5</a:t>
                </a:r>
              </a:p>
            </p:txBody>
          </p:sp>
        </p:grp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5A41BCB8-A34A-4968-9038-97F1B4D9D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268" t="17659" r="7483" b="14848"/>
            <a:stretch/>
          </p:blipFill>
          <p:spPr>
            <a:xfrm>
              <a:off x="873336" y="6453856"/>
              <a:ext cx="360000" cy="108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20B598ED-AE1B-40A4-A9A1-108244184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638" t="9059" r="16772" b="10280"/>
            <a:stretch/>
          </p:blipFill>
          <p:spPr>
            <a:xfrm>
              <a:off x="873336" y="6596036"/>
              <a:ext cx="360000" cy="126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7A010AA-F76F-4BA0-B21F-09B9F69577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4194" t="8766" r="7335" b="14321"/>
            <a:stretch/>
          </p:blipFill>
          <p:spPr>
            <a:xfrm>
              <a:off x="873336" y="6911306"/>
              <a:ext cx="360000" cy="126000"/>
            </a:xfrm>
            <a:prstGeom prst="rect">
              <a:avLst/>
            </a:prstGeom>
            <a:noFill/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6D9EE41-B969-414F-8428-26EEB31A9B74}"/>
              </a:ext>
            </a:extLst>
          </p:cNvPr>
          <p:cNvGrpSpPr/>
          <p:nvPr/>
        </p:nvGrpSpPr>
        <p:grpSpPr>
          <a:xfrm>
            <a:off x="4581844" y="766684"/>
            <a:ext cx="1871492" cy="1607374"/>
            <a:chOff x="4865529" y="5585142"/>
            <a:chExt cx="1871492" cy="1607374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9A36191-D9A6-48A5-A2A2-25F36D8EE97F}"/>
                </a:ext>
              </a:extLst>
            </p:cNvPr>
            <p:cNvSpPr txBox="1"/>
            <p:nvPr/>
          </p:nvSpPr>
          <p:spPr>
            <a:xfrm>
              <a:off x="4914312" y="6324189"/>
              <a:ext cx="48533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/>
                <a:t>(</a:t>
              </a:r>
              <a:r>
                <a:rPr lang="en-US" sz="600" b="1" dirty="0" err="1"/>
                <a:t>kDa</a:t>
              </a:r>
              <a:r>
                <a:rPr lang="en-US" sz="600" b="1" dirty="0"/>
                <a:t>)</a:t>
              </a: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603BC26B-A807-47D0-BE22-0F8CFA46D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360" t="17016" r="13756" b="20681"/>
            <a:stretch/>
          </p:blipFill>
          <p:spPr>
            <a:xfrm>
              <a:off x="5256000" y="6454800"/>
              <a:ext cx="396000" cy="108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5BEC4C2B-83C1-4B09-BBA9-C451D50E06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675" t="4871" r="17549" b="640"/>
            <a:stretch/>
          </p:blipFill>
          <p:spPr>
            <a:xfrm>
              <a:off x="5256000" y="6601908"/>
              <a:ext cx="396000" cy="126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83B9882A-477C-4354-9AC2-33C42FD53A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147" t="22617" r="1350" b="9077"/>
            <a:stretch/>
          </p:blipFill>
          <p:spPr>
            <a:xfrm>
              <a:off x="5256000" y="6774954"/>
              <a:ext cx="396000" cy="108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236C428-4931-46EF-8A03-25EE95E2CC67}"/>
                </a:ext>
              </a:extLst>
            </p:cNvPr>
            <p:cNvSpPr txBox="1"/>
            <p:nvPr/>
          </p:nvSpPr>
          <p:spPr>
            <a:xfrm>
              <a:off x="5168129" y="6138316"/>
              <a:ext cx="312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-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C19A40C-2C56-491E-91BD-37C881209B73}"/>
                </a:ext>
              </a:extLst>
            </p:cNvPr>
            <p:cNvSpPr txBox="1"/>
            <p:nvPr/>
          </p:nvSpPr>
          <p:spPr>
            <a:xfrm rot="16200000">
              <a:off x="5111445" y="5971384"/>
              <a:ext cx="66249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WT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2C173C7-88B3-4200-8D2E-87CA81A0952E}"/>
                </a:ext>
              </a:extLst>
            </p:cNvPr>
            <p:cNvSpPr txBox="1"/>
            <p:nvPr/>
          </p:nvSpPr>
          <p:spPr>
            <a:xfrm rot="16200000">
              <a:off x="5157907" y="5893872"/>
              <a:ext cx="817516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700" b="1" dirty="0"/>
                <a:t>FAM </a:t>
              </a:r>
              <a:r>
                <a:rPr lang="en-US" sz="700" b="1" dirty="0" err="1"/>
                <a:t>Mut</a:t>
              </a:r>
              <a:endParaRPr lang="en-US" sz="700" b="1" dirty="0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2F8D829-7E77-4B09-A65F-0D9F1E291A2F}"/>
                </a:ext>
              </a:extLst>
            </p:cNvPr>
            <p:cNvSpPr txBox="1"/>
            <p:nvPr/>
          </p:nvSpPr>
          <p:spPr>
            <a:xfrm>
              <a:off x="5555656" y="6282035"/>
              <a:ext cx="11813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: 3xF-mATF7IP WT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9908A54-4865-4BAE-8434-40CF6B8FE819}"/>
                </a:ext>
              </a:extLst>
            </p:cNvPr>
            <p:cNvSpPr txBox="1"/>
            <p:nvPr/>
          </p:nvSpPr>
          <p:spPr>
            <a:xfrm>
              <a:off x="5627664" y="5926459"/>
              <a:ext cx="94810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u="sng" dirty="0"/>
                <a:t>Cells: HEK293T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B13B026-764F-4FF4-83C2-9239BD469A90}"/>
                </a:ext>
              </a:extLst>
            </p:cNvPr>
            <p:cNvSpPr txBox="1"/>
            <p:nvPr/>
          </p:nvSpPr>
          <p:spPr>
            <a:xfrm>
              <a:off x="4947417" y="6450786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4A8089C3-4F50-4E2E-8D64-D2292B511A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898108" y="6903448"/>
              <a:ext cx="2880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528AF11-F6E3-4706-A01F-A2FF65A7877D}"/>
                </a:ext>
              </a:extLst>
            </p:cNvPr>
            <p:cNvSpPr txBox="1"/>
            <p:nvPr/>
          </p:nvSpPr>
          <p:spPr>
            <a:xfrm rot="16200000">
              <a:off x="4737048" y="6803421"/>
              <a:ext cx="45701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/>
                <a:t>Input</a:t>
              </a: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80B56EDB-6A8A-4271-9F3A-5A310A4CD1D9}"/>
                </a:ext>
              </a:extLst>
            </p:cNvPr>
            <p:cNvGrpSpPr/>
            <p:nvPr/>
          </p:nvGrpSpPr>
          <p:grpSpPr>
            <a:xfrm>
              <a:off x="5674589" y="6412155"/>
              <a:ext cx="867227" cy="200055"/>
              <a:chOff x="4611905" y="777746"/>
              <a:chExt cx="867227" cy="200055"/>
            </a:xfrm>
          </p:grpSpPr>
          <p:sp>
            <p:nvSpPr>
              <p:cNvPr id="79" name="二等辺三角形 78">
                <a:extLst>
                  <a:ext uri="{FF2B5EF4-FFF2-40B4-BE49-F238E27FC236}">
                    <a16:creationId xmlns:a16="http://schemas.microsoft.com/office/drawing/2014/main" id="{E5926E13-B227-48B2-B407-254C8760888D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2CA15090-AF2C-4C92-B79F-700FBFCD96CB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-FLAG</a:t>
                </a:r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10CA9B5-1E53-4F1E-8775-D0E090CC9BC4}"/>
                </a:ext>
              </a:extLst>
            </p:cNvPr>
            <p:cNvSpPr txBox="1"/>
            <p:nvPr/>
          </p:nvSpPr>
          <p:spPr>
            <a:xfrm>
              <a:off x="5223225" y="7007850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1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9DFD1F9-7880-4954-A5CC-C834116487AD}"/>
                </a:ext>
              </a:extLst>
            </p:cNvPr>
            <p:cNvSpPr txBox="1"/>
            <p:nvPr/>
          </p:nvSpPr>
          <p:spPr>
            <a:xfrm>
              <a:off x="5345969" y="7007850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2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CC9446A-6236-46F5-8D22-9F6EAA21A04C}"/>
                </a:ext>
              </a:extLst>
            </p:cNvPr>
            <p:cNvSpPr txBox="1"/>
            <p:nvPr/>
          </p:nvSpPr>
          <p:spPr>
            <a:xfrm>
              <a:off x="5468713" y="7007850"/>
              <a:ext cx="2279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3</a:t>
              </a:r>
            </a:p>
          </p:txBody>
        </p: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5A6D18A0-9D4B-4A96-92F6-13B03A627F56}"/>
                </a:ext>
              </a:extLst>
            </p:cNvPr>
            <p:cNvGrpSpPr/>
            <p:nvPr/>
          </p:nvGrpSpPr>
          <p:grpSpPr>
            <a:xfrm>
              <a:off x="5674589" y="6719143"/>
              <a:ext cx="867227" cy="200055"/>
              <a:chOff x="4611905" y="777746"/>
              <a:chExt cx="867227" cy="200055"/>
            </a:xfrm>
          </p:grpSpPr>
          <p:sp>
            <p:nvSpPr>
              <p:cNvPr id="77" name="二等辺三角形 76">
                <a:extLst>
                  <a:ext uri="{FF2B5EF4-FFF2-40B4-BE49-F238E27FC236}">
                    <a16:creationId xmlns:a16="http://schemas.microsoft.com/office/drawing/2014/main" id="{CEE2E263-069C-41EB-BE93-8A5ED6A09992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777AC5EE-B2B3-4CF9-923D-54C00773A497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-FLAG</a:t>
                </a: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6337A07-551D-4889-8A11-79739C969207}"/>
                </a:ext>
              </a:extLst>
            </p:cNvPr>
            <p:cNvSpPr txBox="1"/>
            <p:nvPr/>
          </p:nvSpPr>
          <p:spPr>
            <a:xfrm>
              <a:off x="4947417" y="6526647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B14307B-1F10-4250-82B7-610C25FB7FC8}"/>
                </a:ext>
              </a:extLst>
            </p:cNvPr>
            <p:cNvSpPr txBox="1"/>
            <p:nvPr/>
          </p:nvSpPr>
          <p:spPr>
            <a:xfrm>
              <a:off x="4947417" y="6772132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DF879AA-C150-4723-A622-B514B6757E77}"/>
                </a:ext>
              </a:extLst>
            </p:cNvPr>
            <p:cNvSpPr txBox="1"/>
            <p:nvPr/>
          </p:nvSpPr>
          <p:spPr>
            <a:xfrm>
              <a:off x="4947417" y="6863422"/>
              <a:ext cx="39145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00" b="1" dirty="0"/>
                <a:t>250-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B7A68D2-1805-4B80-BDDD-D61C11EA6E81}"/>
                </a:ext>
              </a:extLst>
            </p:cNvPr>
            <p:cNvSpPr txBox="1"/>
            <p:nvPr/>
          </p:nvSpPr>
          <p:spPr>
            <a:xfrm rot="16200000">
              <a:off x="4692608" y="6474937"/>
              <a:ext cx="54589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/>
                <a:t>IP: </a:t>
              </a:r>
              <a:r>
                <a:rPr lang="el-GR" sz="700" b="1" dirty="0"/>
                <a:t>α</a:t>
              </a:r>
              <a:r>
                <a:rPr lang="en-US" sz="700" b="1" dirty="0"/>
                <a:t>-V5</a:t>
              </a:r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FD4C8410-95DC-489F-A06B-313C4D7B0F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880108" y="6574964"/>
              <a:ext cx="3240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5572BF8-55E8-4362-A63F-75360EC902E1}"/>
                </a:ext>
              </a:extLst>
            </p:cNvPr>
            <p:cNvSpPr txBox="1"/>
            <p:nvPr/>
          </p:nvSpPr>
          <p:spPr>
            <a:xfrm>
              <a:off x="5555657" y="6144809"/>
              <a:ext cx="10343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: V5-mZMYM4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1A8612D-4CDC-4AB3-BD5B-E53E228EF3C2}"/>
                </a:ext>
              </a:extLst>
            </p:cNvPr>
            <p:cNvSpPr txBox="1"/>
            <p:nvPr/>
          </p:nvSpPr>
          <p:spPr>
            <a:xfrm>
              <a:off x="5186734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1DF62E1-EBD5-4323-8ECF-DB11310C38F3}"/>
                </a:ext>
              </a:extLst>
            </p:cNvPr>
            <p:cNvSpPr txBox="1"/>
            <p:nvPr/>
          </p:nvSpPr>
          <p:spPr>
            <a:xfrm>
              <a:off x="5310407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8BE06BA-90DA-4FA2-8221-537C2A1A7B45}"/>
                </a:ext>
              </a:extLst>
            </p:cNvPr>
            <p:cNvSpPr txBox="1"/>
            <p:nvPr/>
          </p:nvSpPr>
          <p:spPr>
            <a:xfrm>
              <a:off x="5434080" y="6268698"/>
              <a:ext cx="2752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Symbol" panose="05050102010706020507" pitchFamily="18" charset="2"/>
                </a:rPr>
                <a:t>+</a:t>
              </a:r>
            </a:p>
          </p:txBody>
        </p:sp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DBC53D40-73A1-4C57-9645-2B840812D8DB}"/>
                </a:ext>
              </a:extLst>
            </p:cNvPr>
            <p:cNvGrpSpPr/>
            <p:nvPr/>
          </p:nvGrpSpPr>
          <p:grpSpPr>
            <a:xfrm>
              <a:off x="5674589" y="6566326"/>
              <a:ext cx="867227" cy="200055"/>
              <a:chOff x="4611905" y="777746"/>
              <a:chExt cx="867227" cy="200055"/>
            </a:xfrm>
          </p:grpSpPr>
          <p:sp>
            <p:nvSpPr>
              <p:cNvPr id="75" name="二等辺三角形 74">
                <a:extLst>
                  <a:ext uri="{FF2B5EF4-FFF2-40B4-BE49-F238E27FC236}">
                    <a16:creationId xmlns:a16="http://schemas.microsoft.com/office/drawing/2014/main" id="{F111E825-12AB-481C-B4AF-935E788FBB83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07EBB80D-87B4-463D-B403-EE563C09AFEB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-V5</a:t>
                </a:r>
              </a:p>
            </p:txBody>
          </p:sp>
        </p:grpSp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BEAFF57A-B8E5-4D8A-9502-9C568C33E65E}"/>
                </a:ext>
              </a:extLst>
            </p:cNvPr>
            <p:cNvGrpSpPr/>
            <p:nvPr/>
          </p:nvGrpSpPr>
          <p:grpSpPr>
            <a:xfrm>
              <a:off x="5674589" y="6890891"/>
              <a:ext cx="867227" cy="200055"/>
              <a:chOff x="4611905" y="777746"/>
              <a:chExt cx="867227" cy="200055"/>
            </a:xfrm>
          </p:grpSpPr>
          <p:sp>
            <p:nvSpPr>
              <p:cNvPr id="73" name="二等辺三角形 72">
                <a:extLst>
                  <a:ext uri="{FF2B5EF4-FFF2-40B4-BE49-F238E27FC236}">
                    <a16:creationId xmlns:a16="http://schemas.microsoft.com/office/drawing/2014/main" id="{FB70C971-6B3D-40E4-8FF2-93DE2C512172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4620905" y="849468"/>
                <a:ext cx="54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A2EB6ECF-F5A6-4917-B470-D01BF1CBBA86}"/>
                  </a:ext>
                </a:extLst>
              </p:cNvPr>
              <p:cNvSpPr txBox="1"/>
              <p:nvPr/>
            </p:nvSpPr>
            <p:spPr>
              <a:xfrm>
                <a:off x="4622167" y="777746"/>
                <a:ext cx="8569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700" b="1" dirty="0"/>
                  <a:t>α</a:t>
                </a:r>
                <a:r>
                  <a:rPr lang="en-US" sz="700" b="1" dirty="0"/>
                  <a:t>-V5</a:t>
                </a:r>
              </a:p>
            </p:txBody>
          </p:sp>
        </p:grp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BEA6E67F-DA77-41C8-9D59-470691886A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20746" t="388" r="514" b="-601"/>
            <a:stretch/>
          </p:blipFill>
          <p:spPr>
            <a:xfrm>
              <a:off x="5256000" y="6912246"/>
              <a:ext cx="396000" cy="126000"/>
            </a:xfrm>
            <a:prstGeom prst="rect">
              <a:avLst/>
            </a:prstGeom>
            <a:ln>
              <a:solidFill>
                <a:schemeClr val="dk1">
                  <a:shade val="95000"/>
                  <a:satMod val="105000"/>
                </a:schemeClr>
              </a:solidFill>
            </a:ln>
          </p:spPr>
        </p:pic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F29A9C7E-F904-4475-A160-31CFE1FD9CDC}"/>
              </a:ext>
            </a:extLst>
          </p:cNvPr>
          <p:cNvGrpSpPr/>
          <p:nvPr/>
        </p:nvGrpSpPr>
        <p:grpSpPr>
          <a:xfrm>
            <a:off x="2560240" y="787231"/>
            <a:ext cx="2009054" cy="1563806"/>
            <a:chOff x="2526175" y="5740164"/>
            <a:chExt cx="2009054" cy="1563806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1A34B2CD-E0D2-4AF1-AA22-AD4736CD054C}"/>
                </a:ext>
              </a:extLst>
            </p:cNvPr>
            <p:cNvSpPr txBox="1"/>
            <p:nvPr/>
          </p:nvSpPr>
          <p:spPr>
            <a:xfrm>
              <a:off x="3353864" y="6282035"/>
              <a:ext cx="118136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/>
                <a:t>: 3xF-mATF7IP WT</a:t>
              </a:r>
            </a:p>
          </p:txBody>
        </p:sp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4A2D2940-658B-4C2A-BDD6-A269DD48C69C}"/>
                </a:ext>
              </a:extLst>
            </p:cNvPr>
            <p:cNvGrpSpPr/>
            <p:nvPr/>
          </p:nvGrpSpPr>
          <p:grpSpPr>
            <a:xfrm>
              <a:off x="2526175" y="5740164"/>
              <a:ext cx="1862032" cy="1563806"/>
              <a:chOff x="2526175" y="5740164"/>
              <a:chExt cx="1862032" cy="1563806"/>
            </a:xfrm>
          </p:grpSpPr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EE7DB0F1-46B2-4D24-8B68-F1E9BB75395F}"/>
                  </a:ext>
                </a:extLst>
              </p:cNvPr>
              <p:cNvSpPr txBox="1"/>
              <p:nvPr/>
            </p:nvSpPr>
            <p:spPr>
              <a:xfrm>
                <a:off x="2574958" y="6324189"/>
                <a:ext cx="48533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(</a:t>
                </a:r>
                <a:r>
                  <a:rPr lang="en-US" sz="600" b="1" dirty="0" err="1"/>
                  <a:t>kDa</a:t>
                </a:r>
                <a:r>
                  <a:rPr lang="en-US" sz="600" b="1" dirty="0"/>
                  <a:t>)</a:t>
                </a: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98588340-C2BC-4CF9-81F0-15536971F755}"/>
                  </a:ext>
                </a:extLst>
              </p:cNvPr>
              <p:cNvSpPr txBox="1"/>
              <p:nvPr/>
            </p:nvSpPr>
            <p:spPr>
              <a:xfrm>
                <a:off x="2828102" y="6268698"/>
                <a:ext cx="3156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Symbol" panose="05050102010706020507" pitchFamily="18" charset="2"/>
                  </a:rPr>
                  <a:t>+</a:t>
                </a:r>
              </a:p>
            </p:txBody>
          </p:sp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EF438E7F-EB0D-4BA0-9EDB-7F7631D5C3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68" r="2892"/>
              <a:stretch/>
            </p:blipFill>
            <p:spPr>
              <a:xfrm>
                <a:off x="2923200" y="6828978"/>
                <a:ext cx="522000" cy="144780"/>
              </a:xfrm>
              <a:prstGeom prst="rect">
                <a:avLst/>
              </a:prstGeom>
              <a:ln>
                <a:solidFill>
                  <a:schemeClr val="dk1">
                    <a:shade val="95000"/>
                    <a:satMod val="105000"/>
                  </a:schemeClr>
                </a:solidFill>
              </a:ln>
            </p:spPr>
          </p:pic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7E2BDA94-ABE3-41AC-8968-C9C8620DA38A}"/>
                  </a:ext>
                </a:extLst>
              </p:cNvPr>
              <p:cNvSpPr txBox="1"/>
              <p:nvPr/>
            </p:nvSpPr>
            <p:spPr>
              <a:xfrm>
                <a:off x="2834935" y="6140544"/>
                <a:ext cx="31247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Symbol" panose="05050102010706020507" pitchFamily="18" charset="2"/>
                  </a:rPr>
                  <a:t>-</a:t>
                </a: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8EAE8F42-8DD1-4CE3-8D42-577D384F8299}"/>
                  </a:ext>
                </a:extLst>
              </p:cNvPr>
              <p:cNvSpPr txBox="1"/>
              <p:nvPr/>
            </p:nvSpPr>
            <p:spPr>
              <a:xfrm rot="16200000">
                <a:off x="2945031" y="5999369"/>
                <a:ext cx="60652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b="1" dirty="0"/>
                  <a:t>FAM </a:t>
                </a:r>
                <a:r>
                  <a:rPr lang="en-US" sz="700" b="1" dirty="0" err="1"/>
                  <a:t>Mut</a:t>
                </a:r>
                <a:endParaRPr lang="en-US" sz="700" b="1" dirty="0"/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BEB4F3C4-1F57-422A-9754-FB3BB17B446A}"/>
                  </a:ext>
                </a:extLst>
              </p:cNvPr>
              <p:cNvSpPr txBox="1"/>
              <p:nvPr/>
            </p:nvSpPr>
            <p:spPr>
              <a:xfrm rot="16200000">
                <a:off x="3041443" y="5971383"/>
                <a:ext cx="662494" cy="20005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l-GR" sz="700" b="1" dirty="0"/>
                  <a:t>Δ</a:t>
                </a:r>
                <a:r>
                  <a:rPr lang="en-US" sz="700" b="1" dirty="0"/>
                  <a:t>FAM</a:t>
                </a: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00266DCF-36F4-4776-8AEC-20CFC85EA55A}"/>
                  </a:ext>
                </a:extLst>
              </p:cNvPr>
              <p:cNvSpPr txBox="1"/>
              <p:nvPr/>
            </p:nvSpPr>
            <p:spPr>
              <a:xfrm>
                <a:off x="3425872" y="5926459"/>
                <a:ext cx="94810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b="1" u="sng" dirty="0"/>
                  <a:t>Cells: HEK293T</a:t>
                </a: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A5869C5A-CC58-422A-AE06-BC867F80D267}"/>
                  </a:ext>
                </a:extLst>
              </p:cNvPr>
              <p:cNvSpPr txBox="1"/>
              <p:nvPr/>
            </p:nvSpPr>
            <p:spPr>
              <a:xfrm>
                <a:off x="2621540" y="6461217"/>
                <a:ext cx="3914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00" b="1" dirty="0"/>
                  <a:t>250-</a:t>
                </a:r>
              </a:p>
            </p:txBody>
          </p:sp>
          <p:cxnSp>
            <p:nvCxnSpPr>
              <p:cNvPr id="92" name="直線コネクタ 91">
                <a:extLst>
                  <a:ext uri="{FF2B5EF4-FFF2-40B4-BE49-F238E27FC236}">
                    <a16:creationId xmlns:a16="http://schemas.microsoft.com/office/drawing/2014/main" id="{9B3D22EC-7A72-4B51-B2B5-4A0B7864B06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540754" y="7002946"/>
                <a:ext cx="324000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05BBAFAB-1B46-4657-9D73-12908C2D4D7F}"/>
                  </a:ext>
                </a:extLst>
              </p:cNvPr>
              <p:cNvSpPr txBox="1"/>
              <p:nvPr/>
            </p:nvSpPr>
            <p:spPr>
              <a:xfrm rot="16200000">
                <a:off x="2397694" y="6902919"/>
                <a:ext cx="4570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b="1" dirty="0"/>
                  <a:t>Input</a:t>
                </a:r>
              </a:p>
            </p:txBody>
          </p:sp>
          <p:grpSp>
            <p:nvGrpSpPr>
              <p:cNvPr id="94" name="グループ化 93">
                <a:extLst>
                  <a:ext uri="{FF2B5EF4-FFF2-40B4-BE49-F238E27FC236}">
                    <a16:creationId xmlns:a16="http://schemas.microsoft.com/office/drawing/2014/main" id="{D8FCA5F5-A60C-4CC1-8DF0-3194CE736323}"/>
                  </a:ext>
                </a:extLst>
              </p:cNvPr>
              <p:cNvGrpSpPr/>
              <p:nvPr/>
            </p:nvGrpSpPr>
            <p:grpSpPr>
              <a:xfrm>
                <a:off x="3457429" y="6415583"/>
                <a:ext cx="867227" cy="200055"/>
                <a:chOff x="4611905" y="777746"/>
                <a:chExt cx="867227" cy="200055"/>
              </a:xfrm>
            </p:grpSpPr>
            <p:sp>
              <p:nvSpPr>
                <p:cNvPr id="121" name="二等辺三角形 120">
                  <a:extLst>
                    <a:ext uri="{FF2B5EF4-FFF2-40B4-BE49-F238E27FC236}">
                      <a16:creationId xmlns:a16="http://schemas.microsoft.com/office/drawing/2014/main" id="{28230063-9359-48A6-B574-BAF1B543F25B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>
                  <a:off x="4620905" y="849468"/>
                  <a:ext cx="54000" cy="7200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テキスト ボックス 121">
                  <a:extLst>
                    <a:ext uri="{FF2B5EF4-FFF2-40B4-BE49-F238E27FC236}">
                      <a16:creationId xmlns:a16="http://schemas.microsoft.com/office/drawing/2014/main" id="{29A89DC4-11ED-49AF-B48F-3929A2D95FA7}"/>
                    </a:ext>
                  </a:extLst>
                </p:cNvPr>
                <p:cNvSpPr txBox="1"/>
                <p:nvPr/>
              </p:nvSpPr>
              <p:spPr>
                <a:xfrm>
                  <a:off x="4622167" y="777746"/>
                  <a:ext cx="85696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700" b="1" dirty="0"/>
                    <a:t>α</a:t>
                  </a:r>
                  <a:r>
                    <a:rPr lang="en-US" sz="700" b="1" dirty="0"/>
                    <a:t>-FLAG</a:t>
                  </a:r>
                </a:p>
              </p:txBody>
            </p:sp>
          </p:grp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70AB4ACD-E6E1-4E16-9799-343906E0E2D2}"/>
                  </a:ext>
                </a:extLst>
              </p:cNvPr>
              <p:cNvSpPr txBox="1"/>
              <p:nvPr/>
            </p:nvSpPr>
            <p:spPr>
              <a:xfrm>
                <a:off x="2878370" y="7119304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1</a:t>
                </a: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D859AE1F-C936-49F5-9EAA-F1C3756DCEBA}"/>
                  </a:ext>
                </a:extLst>
              </p:cNvPr>
              <p:cNvSpPr txBox="1"/>
              <p:nvPr/>
            </p:nvSpPr>
            <p:spPr>
              <a:xfrm>
                <a:off x="3008962" y="7119304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2</a:t>
                </a: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782FBCC8-537A-4D10-9DC7-D3A001947E18}"/>
                  </a:ext>
                </a:extLst>
              </p:cNvPr>
              <p:cNvSpPr txBox="1"/>
              <p:nvPr/>
            </p:nvSpPr>
            <p:spPr>
              <a:xfrm>
                <a:off x="3139554" y="7119304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3</a:t>
                </a:r>
              </a:p>
            </p:txBody>
          </p:sp>
          <p:grpSp>
            <p:nvGrpSpPr>
              <p:cNvPr id="98" name="グループ化 97">
                <a:extLst>
                  <a:ext uri="{FF2B5EF4-FFF2-40B4-BE49-F238E27FC236}">
                    <a16:creationId xmlns:a16="http://schemas.microsoft.com/office/drawing/2014/main" id="{8215402D-34EE-4F3B-BF03-C0ECD082BABB}"/>
                  </a:ext>
                </a:extLst>
              </p:cNvPr>
              <p:cNvGrpSpPr/>
              <p:nvPr/>
            </p:nvGrpSpPr>
            <p:grpSpPr>
              <a:xfrm>
                <a:off x="3457429" y="6800259"/>
                <a:ext cx="867227" cy="200055"/>
                <a:chOff x="4611905" y="777746"/>
                <a:chExt cx="867227" cy="200055"/>
              </a:xfrm>
            </p:grpSpPr>
            <p:sp>
              <p:nvSpPr>
                <p:cNvPr id="119" name="二等辺三角形 118">
                  <a:extLst>
                    <a:ext uri="{FF2B5EF4-FFF2-40B4-BE49-F238E27FC236}">
                      <a16:creationId xmlns:a16="http://schemas.microsoft.com/office/drawing/2014/main" id="{38BA4A69-897A-4F25-BC98-32E5404E9618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>
                  <a:off x="4620905" y="849468"/>
                  <a:ext cx="54000" cy="7200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テキスト ボックス 119">
                  <a:extLst>
                    <a:ext uri="{FF2B5EF4-FFF2-40B4-BE49-F238E27FC236}">
                      <a16:creationId xmlns:a16="http://schemas.microsoft.com/office/drawing/2014/main" id="{DA7134BF-183F-4FAB-B29C-D854C565A68F}"/>
                    </a:ext>
                  </a:extLst>
                </p:cNvPr>
                <p:cNvSpPr txBox="1"/>
                <p:nvPr/>
              </p:nvSpPr>
              <p:spPr>
                <a:xfrm>
                  <a:off x="4622167" y="777746"/>
                  <a:ext cx="85696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700" b="1" dirty="0"/>
                    <a:t>α</a:t>
                  </a:r>
                  <a:r>
                    <a:rPr lang="en-US" sz="700" b="1" dirty="0"/>
                    <a:t>-FLAG</a:t>
                  </a:r>
                </a:p>
              </p:txBody>
            </p:sp>
          </p:grpSp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039BEF55-569C-43CA-880A-294425780722}"/>
                  </a:ext>
                </a:extLst>
              </p:cNvPr>
              <p:cNvSpPr txBox="1"/>
              <p:nvPr/>
            </p:nvSpPr>
            <p:spPr>
              <a:xfrm>
                <a:off x="2621540" y="6550888"/>
                <a:ext cx="3914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00" b="1" dirty="0"/>
                  <a:t>250-</a:t>
                </a: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1A5B5A2A-39B1-4B21-B432-7C70791CD4F5}"/>
                  </a:ext>
                </a:extLst>
              </p:cNvPr>
              <p:cNvSpPr txBox="1"/>
              <p:nvPr/>
            </p:nvSpPr>
            <p:spPr>
              <a:xfrm>
                <a:off x="2621540" y="6853248"/>
                <a:ext cx="3914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00" b="1" dirty="0"/>
                  <a:t>250-</a:t>
                </a:r>
              </a:p>
            </p:txBody>
          </p:sp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5E7CFAB7-296F-4F9D-9C1B-F28EA9944EAC}"/>
                  </a:ext>
                </a:extLst>
              </p:cNvPr>
              <p:cNvSpPr txBox="1"/>
              <p:nvPr/>
            </p:nvSpPr>
            <p:spPr>
              <a:xfrm>
                <a:off x="2621540" y="6930928"/>
                <a:ext cx="3914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600" b="1" dirty="0"/>
                  <a:t>250-</a:t>
                </a:r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ABDD86EC-A00E-4358-87F7-139BC6E38877}"/>
                  </a:ext>
                </a:extLst>
              </p:cNvPr>
              <p:cNvSpPr txBox="1"/>
              <p:nvPr/>
            </p:nvSpPr>
            <p:spPr>
              <a:xfrm rot="16200000">
                <a:off x="2353254" y="6505275"/>
                <a:ext cx="54589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b="1" dirty="0"/>
                  <a:t>IP: </a:t>
                </a:r>
                <a:r>
                  <a:rPr lang="el-GR" sz="700" b="1" dirty="0"/>
                  <a:t>α</a:t>
                </a:r>
                <a:r>
                  <a:rPr lang="en-US" sz="700" b="1" dirty="0"/>
                  <a:t>-V5</a:t>
                </a:r>
              </a:p>
            </p:txBody>
          </p:sp>
          <p:cxnSp>
            <p:nvCxnSpPr>
              <p:cNvPr id="103" name="直線コネクタ 102">
                <a:extLst>
                  <a:ext uri="{FF2B5EF4-FFF2-40B4-BE49-F238E27FC236}">
                    <a16:creationId xmlns:a16="http://schemas.microsoft.com/office/drawing/2014/main" id="{AE7F23A4-E91A-48C2-8FBD-BA485D10704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522754" y="6605302"/>
                <a:ext cx="360000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A6B2ED2F-7795-4B42-B5DE-8857D471E0AD}"/>
                  </a:ext>
                </a:extLst>
              </p:cNvPr>
              <p:cNvSpPr txBox="1"/>
              <p:nvPr/>
            </p:nvSpPr>
            <p:spPr>
              <a:xfrm>
                <a:off x="3353865" y="6144809"/>
                <a:ext cx="103434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b="1" dirty="0"/>
                  <a:t>: V5-mZFP518A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2E5B5EE3-E026-4552-AEBE-5C8D74152E67}"/>
                  </a:ext>
                </a:extLst>
              </p:cNvPr>
              <p:cNvSpPr txBox="1"/>
              <p:nvPr/>
            </p:nvSpPr>
            <p:spPr>
              <a:xfrm>
                <a:off x="2987835" y="6268698"/>
                <a:ext cx="275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F546B283-F8AB-4C4B-885B-6E55390C2CCD}"/>
                  </a:ext>
                </a:extLst>
              </p:cNvPr>
              <p:cNvSpPr txBox="1"/>
              <p:nvPr/>
            </p:nvSpPr>
            <p:spPr>
              <a:xfrm>
                <a:off x="3089892" y="6268698"/>
                <a:ext cx="3156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5F3655E-EB0D-45A7-9231-C4B5A2205FB0}"/>
                  </a:ext>
                </a:extLst>
              </p:cNvPr>
              <p:cNvSpPr txBox="1"/>
              <p:nvPr/>
            </p:nvSpPr>
            <p:spPr>
              <a:xfrm>
                <a:off x="3220786" y="6268698"/>
                <a:ext cx="3156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Symbol" panose="05050102010706020507" pitchFamily="18" charset="2"/>
                  </a:rPr>
                  <a:t>+</a:t>
                </a:r>
              </a:p>
            </p:txBody>
          </p:sp>
          <p:grpSp>
            <p:nvGrpSpPr>
              <p:cNvPr id="108" name="グループ化 107">
                <a:extLst>
                  <a:ext uri="{FF2B5EF4-FFF2-40B4-BE49-F238E27FC236}">
                    <a16:creationId xmlns:a16="http://schemas.microsoft.com/office/drawing/2014/main" id="{70938767-7ECB-4D18-8539-7127290DAE64}"/>
                  </a:ext>
                </a:extLst>
              </p:cNvPr>
              <p:cNvGrpSpPr/>
              <p:nvPr/>
            </p:nvGrpSpPr>
            <p:grpSpPr>
              <a:xfrm>
                <a:off x="3457429" y="6604426"/>
                <a:ext cx="867227" cy="200055"/>
                <a:chOff x="4611905" y="777746"/>
                <a:chExt cx="867227" cy="200055"/>
              </a:xfrm>
            </p:grpSpPr>
            <p:sp>
              <p:nvSpPr>
                <p:cNvPr id="117" name="二等辺三角形 116">
                  <a:extLst>
                    <a:ext uri="{FF2B5EF4-FFF2-40B4-BE49-F238E27FC236}">
                      <a16:creationId xmlns:a16="http://schemas.microsoft.com/office/drawing/2014/main" id="{C4B98E5B-C46D-44BE-AD1C-73D5FCDCE844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>
                  <a:off x="4620905" y="849468"/>
                  <a:ext cx="54000" cy="7200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テキスト ボックス 117">
                  <a:extLst>
                    <a:ext uri="{FF2B5EF4-FFF2-40B4-BE49-F238E27FC236}">
                      <a16:creationId xmlns:a16="http://schemas.microsoft.com/office/drawing/2014/main" id="{8C1A8AEC-B4C6-4CAE-A8D5-CFD2AAF79085}"/>
                    </a:ext>
                  </a:extLst>
                </p:cNvPr>
                <p:cNvSpPr txBox="1"/>
                <p:nvPr/>
              </p:nvSpPr>
              <p:spPr>
                <a:xfrm>
                  <a:off x="4622167" y="777746"/>
                  <a:ext cx="85696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700" b="1" dirty="0"/>
                    <a:t>α</a:t>
                  </a:r>
                  <a:r>
                    <a:rPr lang="en-US" sz="700" b="1" dirty="0"/>
                    <a:t>-V5</a:t>
                  </a:r>
                </a:p>
              </p:txBody>
            </p:sp>
          </p:grpSp>
          <p:grpSp>
            <p:nvGrpSpPr>
              <p:cNvPr id="109" name="グループ化 108">
                <a:extLst>
                  <a:ext uri="{FF2B5EF4-FFF2-40B4-BE49-F238E27FC236}">
                    <a16:creationId xmlns:a16="http://schemas.microsoft.com/office/drawing/2014/main" id="{5E3BB2AE-E6E3-43FE-9DE0-C78B8BF6DEA2}"/>
                  </a:ext>
                </a:extLst>
              </p:cNvPr>
              <p:cNvGrpSpPr/>
              <p:nvPr/>
            </p:nvGrpSpPr>
            <p:grpSpPr>
              <a:xfrm>
                <a:off x="3457429" y="6970244"/>
                <a:ext cx="867227" cy="200055"/>
                <a:chOff x="4611905" y="777746"/>
                <a:chExt cx="867227" cy="200055"/>
              </a:xfrm>
            </p:grpSpPr>
            <p:sp>
              <p:nvSpPr>
                <p:cNvPr id="115" name="二等辺三角形 114">
                  <a:extLst>
                    <a:ext uri="{FF2B5EF4-FFF2-40B4-BE49-F238E27FC236}">
                      <a16:creationId xmlns:a16="http://schemas.microsoft.com/office/drawing/2014/main" id="{6AA5E320-162E-4A0E-94A6-E2D1EBFD8E88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200000">
                  <a:off x="4620905" y="849468"/>
                  <a:ext cx="54000" cy="72000"/>
                </a:xfrm>
                <a:prstGeom prst="triangl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テキスト ボックス 115">
                  <a:extLst>
                    <a:ext uri="{FF2B5EF4-FFF2-40B4-BE49-F238E27FC236}">
                      <a16:creationId xmlns:a16="http://schemas.microsoft.com/office/drawing/2014/main" id="{A43B872D-E8CA-48D1-9421-BD2929F17687}"/>
                    </a:ext>
                  </a:extLst>
                </p:cNvPr>
                <p:cNvSpPr txBox="1"/>
                <p:nvPr/>
              </p:nvSpPr>
              <p:spPr>
                <a:xfrm>
                  <a:off x="4622167" y="777746"/>
                  <a:ext cx="85696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700" b="1" dirty="0"/>
                    <a:t>α</a:t>
                  </a:r>
                  <a:r>
                    <a:rPr lang="en-US" sz="700" b="1" dirty="0"/>
                    <a:t>-V5</a:t>
                  </a:r>
                </a:p>
              </p:txBody>
            </p:sp>
          </p:grpSp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EDBC376D-3C21-4272-87E8-E01D8B83DD1B}"/>
                  </a:ext>
                </a:extLst>
              </p:cNvPr>
              <p:cNvSpPr txBox="1"/>
              <p:nvPr/>
            </p:nvSpPr>
            <p:spPr>
              <a:xfrm>
                <a:off x="3270146" y="7119304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4</a:t>
                </a:r>
              </a:p>
            </p:txBody>
          </p:sp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531D51F7-5170-4BE6-9438-71E4B3A3860B}"/>
                  </a:ext>
                </a:extLst>
              </p:cNvPr>
              <p:cNvSpPr txBox="1"/>
              <p:nvPr/>
            </p:nvSpPr>
            <p:spPr>
              <a:xfrm rot="16200000">
                <a:off x="2896565" y="6071377"/>
                <a:ext cx="46250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b="1" dirty="0"/>
                  <a:t>WT</a:t>
                </a:r>
              </a:p>
            </p:txBody>
          </p:sp>
          <p:pic>
            <p:nvPicPr>
              <p:cNvPr id="112" name="図 111">
                <a:extLst>
                  <a:ext uri="{FF2B5EF4-FFF2-40B4-BE49-F238E27FC236}">
                    <a16:creationId xmlns:a16="http://schemas.microsoft.com/office/drawing/2014/main" id="{15EA290F-1D9F-4F8E-A95A-24E30B8B34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1849" r="982"/>
              <a:stretch/>
            </p:blipFill>
            <p:spPr>
              <a:xfrm>
                <a:off x="2923200" y="6448421"/>
                <a:ext cx="522000" cy="140970"/>
              </a:xfrm>
              <a:prstGeom prst="rect">
                <a:avLst/>
              </a:prstGeom>
              <a:ln>
                <a:solidFill>
                  <a:schemeClr val="dk1">
                    <a:shade val="95000"/>
                    <a:satMod val="105000"/>
                  </a:schemeClr>
                </a:solidFill>
              </a:ln>
            </p:spPr>
          </p:pic>
          <p:pic>
            <p:nvPicPr>
              <p:cNvPr id="113" name="図 112">
                <a:extLst>
                  <a:ext uri="{FF2B5EF4-FFF2-40B4-BE49-F238E27FC236}">
                    <a16:creationId xmlns:a16="http://schemas.microsoft.com/office/drawing/2014/main" id="{448FC22C-C622-4D3F-8A2B-E9149E77AF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8272" r="3900"/>
              <a:stretch/>
            </p:blipFill>
            <p:spPr>
              <a:xfrm>
                <a:off x="2923200" y="7010490"/>
                <a:ext cx="522000" cy="140970"/>
              </a:xfrm>
              <a:prstGeom prst="rect">
                <a:avLst/>
              </a:prstGeom>
              <a:ln>
                <a:solidFill>
                  <a:schemeClr val="dk1">
                    <a:shade val="95000"/>
                    <a:satMod val="105000"/>
                  </a:schemeClr>
                </a:solidFill>
              </a:ln>
            </p:spPr>
          </p:pic>
          <p:pic>
            <p:nvPicPr>
              <p:cNvPr id="114" name="図 113">
                <a:extLst>
                  <a:ext uri="{FF2B5EF4-FFF2-40B4-BE49-F238E27FC236}">
                    <a16:creationId xmlns:a16="http://schemas.microsoft.com/office/drawing/2014/main" id="{76802C6E-485E-4B2B-A87F-EF547B7FB4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r="1787"/>
              <a:stretch/>
            </p:blipFill>
            <p:spPr>
              <a:xfrm>
                <a:off x="2923200" y="6632403"/>
                <a:ext cx="522000" cy="140970"/>
              </a:xfrm>
              <a:prstGeom prst="rect">
                <a:avLst/>
              </a:prstGeom>
              <a:ln>
                <a:solidFill>
                  <a:schemeClr val="dk1">
                    <a:shade val="95000"/>
                    <a:satMod val="105000"/>
                  </a:schemeClr>
                </a:solidFill>
              </a:ln>
            </p:spPr>
          </p:pic>
        </p:grpSp>
      </p:grpSp>
      <p:sp>
        <p:nvSpPr>
          <p:cNvPr id="123" name="Text Box 49">
            <a:extLst>
              <a:ext uri="{FF2B5EF4-FFF2-40B4-BE49-F238E27FC236}">
                <a16:creationId xmlns:a16="http://schemas.microsoft.com/office/drawing/2014/main" id="{182DE757-62A9-40F6-ADE0-681C3554D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S5 </a:t>
            </a:r>
          </a:p>
        </p:txBody>
      </p:sp>
    </p:spTree>
    <p:extLst>
      <p:ext uri="{BB962C8B-B14F-4D97-AF65-F5344CB8AC3E}">
        <p14:creationId xmlns:p14="http://schemas.microsoft.com/office/powerpoint/2010/main" val="83566986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49">
            <a:extLst>
              <a:ext uri="{FF2B5EF4-FFF2-40B4-BE49-F238E27FC236}">
                <a16:creationId xmlns:a16="http://schemas.microsoft.com/office/drawing/2014/main" id="{182DE757-62A9-40F6-ADE0-681C3554D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S6</a:t>
            </a:r>
          </a:p>
        </p:txBody>
      </p:sp>
      <p:sp>
        <p:nvSpPr>
          <p:cNvPr id="124" name="Text Box 155">
            <a:extLst>
              <a:ext uri="{FF2B5EF4-FFF2-40B4-BE49-F238E27FC236}">
                <a16:creationId xmlns:a16="http://schemas.microsoft.com/office/drawing/2014/main" id="{648B0932-EB6B-4E9D-A536-ABA0DC9DA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049" y="664828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B</a:t>
            </a:r>
          </a:p>
        </p:txBody>
      </p:sp>
      <p:sp>
        <p:nvSpPr>
          <p:cNvPr id="125" name="Text Box 155">
            <a:extLst>
              <a:ext uri="{FF2B5EF4-FFF2-40B4-BE49-F238E27FC236}">
                <a16:creationId xmlns:a16="http://schemas.microsoft.com/office/drawing/2014/main" id="{7FDE217F-B332-4323-8569-2EF061C0C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2" y="664828"/>
            <a:ext cx="407377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>
                <a:latin typeface="Helvetica"/>
                <a:cs typeface="Helvetica"/>
              </a:rPr>
              <a:t>A</a:t>
            </a:r>
          </a:p>
        </p:txBody>
      </p:sp>
      <p:pic>
        <p:nvPicPr>
          <p:cNvPr id="126" name="図 125">
            <a:extLst>
              <a:ext uri="{FF2B5EF4-FFF2-40B4-BE49-F238E27FC236}">
                <a16:creationId xmlns:a16="http://schemas.microsoft.com/office/drawing/2014/main" id="{9DF406BA-62E0-420B-A41B-80D5C95233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97" y="611560"/>
            <a:ext cx="2100334" cy="1491375"/>
          </a:xfrm>
          <a:prstGeom prst="rect">
            <a:avLst/>
          </a:prstGeom>
        </p:spPr>
      </p:pic>
      <p:pic>
        <p:nvPicPr>
          <p:cNvPr id="127" name="図 126">
            <a:extLst>
              <a:ext uri="{FF2B5EF4-FFF2-40B4-BE49-F238E27FC236}">
                <a16:creationId xmlns:a16="http://schemas.microsoft.com/office/drawing/2014/main" id="{770B311C-F200-4730-A21C-B9A16E9422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07" y="759878"/>
            <a:ext cx="3575201" cy="1345313"/>
          </a:xfrm>
          <a:prstGeom prst="rect">
            <a:avLst/>
          </a:prstGeom>
        </p:spPr>
      </p:pic>
      <p:sp>
        <p:nvSpPr>
          <p:cNvPr id="2" name="Text Box 155">
            <a:extLst>
              <a:ext uri="{FF2B5EF4-FFF2-40B4-BE49-F238E27FC236}">
                <a16:creationId xmlns:a16="http://schemas.microsoft.com/office/drawing/2014/main" id="{B5F1D7C1-EFA4-4A25-9B8F-2D845CFF3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1" y="2502349"/>
            <a:ext cx="407377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C</a:t>
            </a:r>
          </a:p>
        </p:txBody>
      </p:sp>
      <p:graphicFrame>
        <p:nvGraphicFramePr>
          <p:cNvPr id="24" name="グラフ 23"/>
          <p:cNvGraphicFramePr>
            <a:graphicFrameLocks/>
          </p:cNvGraphicFramePr>
          <p:nvPr/>
        </p:nvGraphicFramePr>
        <p:xfrm>
          <a:off x="913628" y="2517421"/>
          <a:ext cx="3787912" cy="3316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直線コネクタ 6"/>
          <p:cNvCxnSpPr/>
          <p:nvPr/>
        </p:nvCxnSpPr>
        <p:spPr>
          <a:xfrm>
            <a:off x="1824355" y="4409440"/>
            <a:ext cx="1258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824355" y="4127500"/>
            <a:ext cx="3854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1824355" y="4266508"/>
            <a:ext cx="259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1738433" y="4253116"/>
            <a:ext cx="300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/>
              <a:t>**</a:t>
            </a:r>
            <a:endParaRPr kumimoji="1" lang="ja-JP" altLang="en-US" sz="90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780879" y="4107239"/>
            <a:ext cx="349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/>
              <a:t>**</a:t>
            </a:r>
            <a:endParaRPr kumimoji="1" lang="ja-JP" altLang="en-US" sz="90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843840" y="3956139"/>
            <a:ext cx="3495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"/>
              <a:t>NS</a:t>
            </a:r>
            <a:endParaRPr kumimoji="1" lang="ja-JP" altLang="en-US" sz="600"/>
          </a:p>
        </p:txBody>
      </p:sp>
      <p:grpSp>
        <p:nvGrpSpPr>
          <p:cNvPr id="15" name="グループ化 14"/>
          <p:cNvGrpSpPr/>
          <p:nvPr/>
        </p:nvGrpSpPr>
        <p:grpSpPr>
          <a:xfrm>
            <a:off x="2000924" y="3808143"/>
            <a:ext cx="300711" cy="230832"/>
            <a:chOff x="1890833" y="4653166"/>
            <a:chExt cx="300711" cy="230832"/>
          </a:xfrm>
        </p:grpSpPr>
        <p:cxnSp>
          <p:nvCxnSpPr>
            <p:cNvPr id="34" name="直線コネクタ 33"/>
            <p:cNvCxnSpPr/>
            <p:nvPr/>
          </p:nvCxnSpPr>
          <p:spPr>
            <a:xfrm>
              <a:off x="1976755" y="4809490"/>
              <a:ext cx="1258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テキスト ボックス 34"/>
            <p:cNvSpPr txBox="1"/>
            <p:nvPr/>
          </p:nvSpPr>
          <p:spPr>
            <a:xfrm>
              <a:off x="1890833" y="4653166"/>
              <a:ext cx="300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/>
                <a:t>**</a:t>
              </a:r>
              <a:endParaRPr kumimoji="1" lang="ja-JP" altLang="en-US" sz="900"/>
            </a:p>
          </p:txBody>
        </p:sp>
      </p:grpSp>
      <p:cxnSp>
        <p:nvCxnSpPr>
          <p:cNvPr id="37" name="直線コネクタ 36"/>
          <p:cNvCxnSpPr/>
          <p:nvPr/>
        </p:nvCxnSpPr>
        <p:spPr>
          <a:xfrm>
            <a:off x="2665438" y="4131555"/>
            <a:ext cx="1258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2665438" y="3849615"/>
            <a:ext cx="3854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2665438" y="3988623"/>
            <a:ext cx="259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2579516" y="3975231"/>
            <a:ext cx="300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/>
              <a:t>**</a:t>
            </a:r>
            <a:endParaRPr kumimoji="1" lang="ja-JP" altLang="en-US" sz="90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621962" y="3829354"/>
            <a:ext cx="349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/>
              <a:t>**</a:t>
            </a:r>
            <a:endParaRPr kumimoji="1" lang="ja-JP" altLang="en-US" sz="90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684923" y="3678254"/>
            <a:ext cx="3495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"/>
              <a:t>NS</a:t>
            </a:r>
            <a:endParaRPr kumimoji="1" lang="ja-JP" altLang="en-US" sz="600"/>
          </a:p>
        </p:txBody>
      </p:sp>
      <p:grpSp>
        <p:nvGrpSpPr>
          <p:cNvPr id="43" name="グループ化 42"/>
          <p:cNvGrpSpPr/>
          <p:nvPr/>
        </p:nvGrpSpPr>
        <p:grpSpPr>
          <a:xfrm>
            <a:off x="2842007" y="3530258"/>
            <a:ext cx="300711" cy="230832"/>
            <a:chOff x="1890833" y="4653166"/>
            <a:chExt cx="300711" cy="230832"/>
          </a:xfrm>
        </p:grpSpPr>
        <p:cxnSp>
          <p:nvCxnSpPr>
            <p:cNvPr id="44" name="直線コネクタ 43"/>
            <p:cNvCxnSpPr/>
            <p:nvPr/>
          </p:nvCxnSpPr>
          <p:spPr>
            <a:xfrm>
              <a:off x="1976755" y="4809490"/>
              <a:ext cx="1258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テキスト ボックス 44"/>
            <p:cNvSpPr txBox="1"/>
            <p:nvPr/>
          </p:nvSpPr>
          <p:spPr>
            <a:xfrm>
              <a:off x="1890833" y="4653166"/>
              <a:ext cx="300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/>
                <a:t>*</a:t>
              </a:r>
              <a:endParaRPr kumimoji="1" lang="ja-JP" altLang="en-US" sz="900"/>
            </a:p>
          </p:txBody>
        </p:sp>
      </p:grpSp>
      <p:cxnSp>
        <p:nvCxnSpPr>
          <p:cNvPr id="46" name="直線コネクタ 45"/>
          <p:cNvCxnSpPr/>
          <p:nvPr/>
        </p:nvCxnSpPr>
        <p:spPr>
          <a:xfrm>
            <a:off x="3221769" y="4131555"/>
            <a:ext cx="1258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3221769" y="3849615"/>
            <a:ext cx="3854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3221769" y="3988623"/>
            <a:ext cx="259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3120607" y="3975231"/>
            <a:ext cx="3451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"/>
              <a:t>NS</a:t>
            </a:r>
            <a:endParaRPr kumimoji="1" lang="ja-JP" altLang="en-US" sz="90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178293" y="3829354"/>
            <a:ext cx="349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/>
              <a:t>**</a:t>
            </a:r>
            <a:endParaRPr kumimoji="1" lang="ja-JP" altLang="en-US" sz="9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241254" y="3678254"/>
            <a:ext cx="3495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"/>
              <a:t>NS</a:t>
            </a:r>
            <a:endParaRPr kumimoji="1" lang="ja-JP" altLang="en-US" sz="600"/>
          </a:p>
        </p:txBody>
      </p:sp>
      <p:grpSp>
        <p:nvGrpSpPr>
          <p:cNvPr id="52" name="グループ化 51"/>
          <p:cNvGrpSpPr/>
          <p:nvPr/>
        </p:nvGrpSpPr>
        <p:grpSpPr>
          <a:xfrm>
            <a:off x="3398338" y="3530258"/>
            <a:ext cx="300711" cy="230832"/>
            <a:chOff x="1890833" y="4653166"/>
            <a:chExt cx="300711" cy="230832"/>
          </a:xfrm>
        </p:grpSpPr>
        <p:cxnSp>
          <p:nvCxnSpPr>
            <p:cNvPr id="53" name="直線コネクタ 52"/>
            <p:cNvCxnSpPr/>
            <p:nvPr/>
          </p:nvCxnSpPr>
          <p:spPr>
            <a:xfrm>
              <a:off x="1976755" y="4809490"/>
              <a:ext cx="1258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テキスト ボックス 53"/>
            <p:cNvSpPr txBox="1"/>
            <p:nvPr/>
          </p:nvSpPr>
          <p:spPr>
            <a:xfrm>
              <a:off x="1890833" y="4653166"/>
              <a:ext cx="300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/>
                <a:t>**</a:t>
              </a:r>
              <a:endParaRPr kumimoji="1" lang="ja-JP" altLang="en-US" sz="900" dirty="0"/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3864357" y="3540537"/>
            <a:ext cx="563202" cy="675805"/>
            <a:chOff x="3864357" y="3803427"/>
            <a:chExt cx="563202" cy="675805"/>
          </a:xfrm>
        </p:grpSpPr>
        <p:cxnSp>
          <p:nvCxnSpPr>
            <p:cNvPr id="55" name="直線コネクタ 54"/>
            <p:cNvCxnSpPr/>
            <p:nvPr/>
          </p:nvCxnSpPr>
          <p:spPr>
            <a:xfrm>
              <a:off x="3950279" y="4404724"/>
              <a:ext cx="1258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>
              <a:off x="3950279" y="4122784"/>
              <a:ext cx="3854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>
              <a:off x="3950279" y="4261792"/>
              <a:ext cx="2592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テキスト ボックス 57"/>
            <p:cNvSpPr txBox="1"/>
            <p:nvPr/>
          </p:nvSpPr>
          <p:spPr>
            <a:xfrm>
              <a:off x="3864357" y="4248400"/>
              <a:ext cx="300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/>
                <a:t>**</a:t>
              </a:r>
              <a:endParaRPr kumimoji="1" lang="ja-JP" altLang="en-US" sz="900"/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3906803" y="4102523"/>
              <a:ext cx="3495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/>
                <a:t>**</a:t>
              </a:r>
              <a:endParaRPr kumimoji="1" lang="ja-JP" altLang="en-US" sz="900"/>
            </a:p>
          </p:txBody>
        </p:sp>
        <p:sp>
          <p:nvSpPr>
            <p:cNvPr id="60" name="テキスト ボックス 59"/>
            <p:cNvSpPr txBox="1"/>
            <p:nvPr/>
          </p:nvSpPr>
          <p:spPr>
            <a:xfrm>
              <a:off x="3969764" y="3951423"/>
              <a:ext cx="3495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00"/>
                <a:t>NS</a:t>
              </a:r>
              <a:endParaRPr kumimoji="1" lang="ja-JP" altLang="en-US" sz="600"/>
            </a:p>
          </p:txBody>
        </p:sp>
        <p:grpSp>
          <p:nvGrpSpPr>
            <p:cNvPr id="61" name="グループ化 60"/>
            <p:cNvGrpSpPr/>
            <p:nvPr/>
          </p:nvGrpSpPr>
          <p:grpSpPr>
            <a:xfrm>
              <a:off x="4126848" y="3803427"/>
              <a:ext cx="300711" cy="230832"/>
              <a:chOff x="1890833" y="4653166"/>
              <a:chExt cx="300711" cy="230832"/>
            </a:xfrm>
          </p:grpSpPr>
          <p:cxnSp>
            <p:nvCxnSpPr>
              <p:cNvPr id="62" name="直線コネクタ 61"/>
              <p:cNvCxnSpPr/>
              <p:nvPr/>
            </p:nvCxnSpPr>
            <p:spPr>
              <a:xfrm>
                <a:off x="1976755" y="4809490"/>
                <a:ext cx="12588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62"/>
              <p:cNvSpPr txBox="1"/>
              <p:nvPr/>
            </p:nvSpPr>
            <p:spPr>
              <a:xfrm>
                <a:off x="1890833" y="4653166"/>
                <a:ext cx="30071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/>
                  <a:t>**</a:t>
                </a:r>
                <a:endParaRPr kumimoji="1" lang="ja-JP" altLang="en-US" sz="9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52135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E64C9B8-5335-4326-951A-4F43F4014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970111"/>
              </p:ext>
            </p:extLst>
          </p:nvPr>
        </p:nvGraphicFramePr>
        <p:xfrm>
          <a:off x="548680" y="276657"/>
          <a:ext cx="4032449" cy="119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7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61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RNA-seq</a:t>
                      </a:r>
                      <a:r>
                        <a:rPr kumimoji="1" lang="en-US" altLang="ja-JP" sz="700" baseline="0"/>
                        <a:t> sample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Repliacte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Description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7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WT mESCs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2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two</a:t>
                      </a:r>
                      <a:r>
                        <a:rPr kumimoji="1" lang="en-US" altLang="ja-JP" sz="700" baseline="0"/>
                        <a:t> replicates from one WT mES cell line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7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i="1" dirty="0"/>
                        <a:t>Atf7ip</a:t>
                      </a:r>
                      <a:r>
                        <a:rPr kumimoji="1" lang="en-US" altLang="ja-JP" sz="700" i="1" baseline="0" dirty="0"/>
                        <a:t> </a:t>
                      </a:r>
                      <a:r>
                        <a:rPr kumimoji="1" lang="en-US" altLang="ja-JP" sz="700" i="0" baseline="0" dirty="0"/>
                        <a:t>KO</a:t>
                      </a:r>
                      <a:endParaRPr kumimoji="1" lang="ja-JP" altLang="en-US" sz="7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2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two cell lines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7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i="1"/>
                        <a:t>Atf7ip</a:t>
                      </a:r>
                      <a:r>
                        <a:rPr kumimoji="1" lang="en-US" altLang="ja-JP" sz="700" i="1" baseline="0"/>
                        <a:t> </a:t>
                      </a:r>
                      <a:r>
                        <a:rPr kumimoji="1" lang="en-US" altLang="ja-JP" sz="700" i="0" baseline="0"/>
                        <a:t>KO + WT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4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two replicates from each cell line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7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i="1"/>
                        <a:t>Atf7ip</a:t>
                      </a:r>
                      <a:r>
                        <a:rPr kumimoji="1" lang="en-US" altLang="ja-JP" sz="700" i="0" baseline="0"/>
                        <a:t> KO + dFNIII</a:t>
                      </a:r>
                      <a:endParaRPr kumimoji="1" lang="ja-JP" altLang="en-US" sz="7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4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two replicates from each cell line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7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i="1" dirty="0"/>
                        <a:t>Zmym2 </a:t>
                      </a:r>
                      <a:r>
                        <a:rPr kumimoji="1" lang="en-US" altLang="ja-JP" sz="700" i="0" dirty="0"/>
                        <a:t>KO</a:t>
                      </a:r>
                      <a:endParaRPr kumimoji="1" lang="ja-JP" altLang="en-US" sz="7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2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/>
                        <a:t>two</a:t>
                      </a:r>
                      <a:r>
                        <a:rPr kumimoji="1" lang="en-US" altLang="ja-JP" sz="700" baseline="0" dirty="0"/>
                        <a:t> cell lines</a:t>
                      </a:r>
                      <a:endParaRPr kumimoji="1" lang="ja-JP" alt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A92A83E2-6A6D-4FDD-9C38-9DC415C9A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03253"/>
              </p:ext>
            </p:extLst>
          </p:nvPr>
        </p:nvGraphicFramePr>
        <p:xfrm>
          <a:off x="548680" y="1644808"/>
          <a:ext cx="4104456" cy="59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0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ChIP-seq</a:t>
                      </a:r>
                      <a:r>
                        <a:rPr kumimoji="1" lang="en-US" altLang="ja-JP" sz="700" baseline="0"/>
                        <a:t> sample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Repliacte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/>
                        <a:t>Description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Flag-ATF7IP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2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two</a:t>
                      </a:r>
                      <a:r>
                        <a:rPr kumimoji="1" lang="en-US" altLang="ja-JP" sz="700" baseline="0"/>
                        <a:t> replicates from one cell line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i="0"/>
                        <a:t>Flag-ATF7IP</a:t>
                      </a:r>
                      <a:r>
                        <a:rPr kumimoji="1" lang="en-US" altLang="ja-JP" sz="700" i="0" baseline="0"/>
                        <a:t> dFNIII</a:t>
                      </a:r>
                      <a:endParaRPr kumimoji="1" lang="ja-JP" altLang="en-US" sz="7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/>
                        <a:t>2</a:t>
                      </a:r>
                      <a:endParaRPr kumimoji="1" lang="ja-JP" alt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/>
                        <a:t>two replicates from one cell line</a:t>
                      </a:r>
                      <a:endParaRPr kumimoji="1" lang="ja-JP" alt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983B81-AFC0-4875-BBAE-D998768B995C}"/>
              </a:ext>
            </a:extLst>
          </p:cNvPr>
          <p:cNvSpPr txBox="1"/>
          <p:nvPr/>
        </p:nvSpPr>
        <p:spPr>
          <a:xfrm>
            <a:off x="126980" y="132640"/>
            <a:ext cx="322524" cy="32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80" b="1" dirty="0">
                <a:latin typeface="Helvetica" pitchFamily="2" charset="0"/>
              </a:rPr>
              <a:t>A</a:t>
            </a:r>
            <a:endParaRPr kumimoji="1" lang="ja-JP" altLang="en-US" sz="1480" b="1" dirty="0">
              <a:latin typeface="Helvetica" pitchFamily="2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0661F42-64D2-7A43-9AB2-72BC083E8B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" b="8767"/>
          <a:stretch/>
        </p:blipFill>
        <p:spPr>
          <a:xfrm>
            <a:off x="598382" y="2465012"/>
            <a:ext cx="1534804" cy="147724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4737522-CE28-1748-A5CA-8304149205B4}"/>
              </a:ext>
            </a:extLst>
          </p:cNvPr>
          <p:cNvSpPr txBox="1"/>
          <p:nvPr/>
        </p:nvSpPr>
        <p:spPr>
          <a:xfrm>
            <a:off x="476672" y="2391184"/>
            <a:ext cx="1778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Correlation between WT replicate</a:t>
            </a:r>
            <a:endParaRPr lang="ja-JP" altLang="en-US" sz="7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CD86FD3-7D9A-EE40-955B-E930A44CCA51}"/>
              </a:ext>
            </a:extLst>
          </p:cNvPr>
          <p:cNvSpPr txBox="1"/>
          <p:nvPr/>
        </p:nvSpPr>
        <p:spPr>
          <a:xfrm>
            <a:off x="816537" y="3903352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WT rep1</a:t>
            </a:r>
            <a:endParaRPr lang="ja-JP" altLang="en-US" sz="7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FA9BB9-58DD-1540-A98B-4FCACA590EB2}"/>
              </a:ext>
            </a:extLst>
          </p:cNvPr>
          <p:cNvSpPr txBox="1"/>
          <p:nvPr/>
        </p:nvSpPr>
        <p:spPr>
          <a:xfrm rot="16200000">
            <a:off x="-134404" y="3241198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WT rep2</a:t>
            </a:r>
            <a:endParaRPr lang="ja-JP" altLang="en-US" sz="7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2086195-B905-2B4E-B466-9BE68F8F998B}"/>
              </a:ext>
            </a:extLst>
          </p:cNvPr>
          <p:cNvSpPr txBox="1"/>
          <p:nvPr/>
        </p:nvSpPr>
        <p:spPr>
          <a:xfrm>
            <a:off x="555995" y="2679216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Pearson’s r = 0.98</a:t>
            </a:r>
            <a:endParaRPr lang="ja-JP" altLang="en-US" sz="70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1348238-B5CC-1E42-8AA6-08ACAC49E3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b="8598"/>
          <a:stretch/>
        </p:blipFill>
        <p:spPr>
          <a:xfrm>
            <a:off x="2479231" y="2465012"/>
            <a:ext cx="1517523" cy="147724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E49A440-6E35-8946-8974-74D93167661B}"/>
              </a:ext>
            </a:extLst>
          </p:cNvPr>
          <p:cNvSpPr txBox="1"/>
          <p:nvPr/>
        </p:nvSpPr>
        <p:spPr>
          <a:xfrm>
            <a:off x="2688745" y="3903352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Atf7ip KO (TT2-5)</a:t>
            </a:r>
            <a:endParaRPr lang="ja-JP" altLang="en-US" sz="7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06E244-52DC-E14B-8BE6-A74E15990C5F}"/>
              </a:ext>
            </a:extLst>
          </p:cNvPr>
          <p:cNvSpPr txBox="1"/>
          <p:nvPr/>
        </p:nvSpPr>
        <p:spPr>
          <a:xfrm rot="16200000">
            <a:off x="1824869" y="3200444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Atf7ip KO (TT2-12)</a:t>
            </a:r>
            <a:endParaRPr lang="ja-JP" altLang="en-US" sz="7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9F6CF49-9207-C547-94DC-5693AC3E2C4A}"/>
              </a:ext>
            </a:extLst>
          </p:cNvPr>
          <p:cNvSpPr txBox="1"/>
          <p:nvPr/>
        </p:nvSpPr>
        <p:spPr>
          <a:xfrm>
            <a:off x="2348880" y="2391184"/>
            <a:ext cx="1778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Correlation between </a:t>
            </a:r>
            <a:r>
              <a:rPr lang="en-US" altLang="ja-JP" sz="700" i="1" dirty="0"/>
              <a:t>Atf7ip </a:t>
            </a:r>
            <a:r>
              <a:rPr lang="en-US" altLang="ja-JP" sz="700" dirty="0"/>
              <a:t>KO clones</a:t>
            </a:r>
            <a:endParaRPr lang="ja-JP" altLang="en-US" sz="700" i="1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F2F0AE9-732A-4448-B046-7D40097F38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b="7301"/>
          <a:stretch/>
        </p:blipFill>
        <p:spPr>
          <a:xfrm>
            <a:off x="4343198" y="2477907"/>
            <a:ext cx="1534004" cy="149855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BBE478-A6BD-E440-908E-FBBAD409E0C4}"/>
              </a:ext>
            </a:extLst>
          </p:cNvPr>
          <p:cNvSpPr txBox="1"/>
          <p:nvPr/>
        </p:nvSpPr>
        <p:spPr>
          <a:xfrm>
            <a:off x="4560953" y="3903352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Zmym2 KO #1</a:t>
            </a:r>
            <a:endParaRPr lang="ja-JP" altLang="en-US" sz="70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536663-891C-AE42-B80B-E096D787DC41}"/>
              </a:ext>
            </a:extLst>
          </p:cNvPr>
          <p:cNvSpPr txBox="1"/>
          <p:nvPr/>
        </p:nvSpPr>
        <p:spPr>
          <a:xfrm rot="16200000">
            <a:off x="3699861" y="3200444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Zmym2 KO #2</a:t>
            </a:r>
            <a:endParaRPr lang="ja-JP" altLang="en-US" sz="7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710FC8A-120A-7549-B5E9-AFE70BB11842}"/>
              </a:ext>
            </a:extLst>
          </p:cNvPr>
          <p:cNvSpPr txBox="1"/>
          <p:nvPr/>
        </p:nvSpPr>
        <p:spPr>
          <a:xfrm>
            <a:off x="4221088" y="2391184"/>
            <a:ext cx="1778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Correlation between </a:t>
            </a:r>
            <a:r>
              <a:rPr lang="en-US" altLang="ja-JP" sz="700" i="1"/>
              <a:t>Zmym2 </a:t>
            </a:r>
            <a:r>
              <a:rPr lang="en-US" altLang="ja-JP" sz="700"/>
              <a:t>KO clones</a:t>
            </a:r>
            <a:endParaRPr lang="ja-JP" altLang="en-US" sz="700" i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E9F231E-D1F4-8C41-813C-B90379221082}"/>
              </a:ext>
            </a:extLst>
          </p:cNvPr>
          <p:cNvSpPr txBox="1"/>
          <p:nvPr/>
        </p:nvSpPr>
        <p:spPr>
          <a:xfrm>
            <a:off x="2420888" y="2679216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Pearson’s r = 0.99</a:t>
            </a:r>
            <a:endParaRPr lang="ja-JP" altLang="en-US" sz="7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22857EE-E564-E544-A8B1-6E43F929EC18}"/>
              </a:ext>
            </a:extLst>
          </p:cNvPr>
          <p:cNvSpPr txBox="1"/>
          <p:nvPr/>
        </p:nvSpPr>
        <p:spPr>
          <a:xfrm>
            <a:off x="4316688" y="2679216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Pearson’s r = 0.99</a:t>
            </a:r>
            <a:endParaRPr lang="ja-JP" altLang="en-US" sz="70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FAC590AE-B981-9745-BA0A-94C0A6BFBD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6" b="8363"/>
          <a:stretch/>
        </p:blipFill>
        <p:spPr>
          <a:xfrm>
            <a:off x="616725" y="4249992"/>
            <a:ext cx="1498118" cy="1462112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4049CF-BCA6-D14C-92BD-4233CD391BDE}"/>
              </a:ext>
            </a:extLst>
          </p:cNvPr>
          <p:cNvSpPr txBox="1"/>
          <p:nvPr/>
        </p:nvSpPr>
        <p:spPr>
          <a:xfrm>
            <a:off x="816537" y="5690151"/>
            <a:ext cx="109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Atf7ip KO (TT2-5) + </a:t>
            </a:r>
          </a:p>
          <a:p>
            <a:pPr algn="ctr"/>
            <a:r>
              <a:rPr lang="en-US" altLang="ja-JP" sz="700"/>
              <a:t>WT ATF7IP</a:t>
            </a:r>
            <a:endParaRPr lang="ja-JP" altLang="en-US" sz="7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262ACD-8028-D844-B6BB-70D5E46355FF}"/>
              </a:ext>
            </a:extLst>
          </p:cNvPr>
          <p:cNvSpPr txBox="1"/>
          <p:nvPr/>
        </p:nvSpPr>
        <p:spPr>
          <a:xfrm rot="16200000">
            <a:off x="-134404" y="4928408"/>
            <a:ext cx="109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Atf7ip KO (TT2-12) + </a:t>
            </a:r>
          </a:p>
          <a:p>
            <a:pPr algn="ctr"/>
            <a:r>
              <a:rPr lang="en-US" altLang="ja-JP" sz="700" dirty="0"/>
              <a:t>WT ATF7IP</a:t>
            </a:r>
            <a:endParaRPr lang="ja-JP" altLang="en-US" sz="70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A2453C-ED9A-EE4E-8BD2-0986007B5512}"/>
              </a:ext>
            </a:extLst>
          </p:cNvPr>
          <p:cNvSpPr txBox="1"/>
          <p:nvPr/>
        </p:nvSpPr>
        <p:spPr>
          <a:xfrm>
            <a:off x="620688" y="4479416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Pearson’s r = 0.99</a:t>
            </a:r>
            <a:endParaRPr lang="ja-JP" altLang="en-US" sz="70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D6038FE-2FE5-FA4D-9CC3-81A3288F5246}"/>
              </a:ext>
            </a:extLst>
          </p:cNvPr>
          <p:cNvSpPr txBox="1"/>
          <p:nvPr/>
        </p:nvSpPr>
        <p:spPr>
          <a:xfrm>
            <a:off x="476672" y="4191384"/>
            <a:ext cx="1778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Correlation between WT ATF7IP rescue </a:t>
            </a:r>
            <a:endParaRPr lang="ja-JP" altLang="en-US" sz="700" i="1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912CB89-62FE-6F40-8166-57A4BEBE01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b="9251"/>
          <a:stretch/>
        </p:blipFill>
        <p:spPr>
          <a:xfrm>
            <a:off x="2497973" y="4249991"/>
            <a:ext cx="1492614" cy="144594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3211A7-AAFB-F049-B558-C31B55B258DD}"/>
              </a:ext>
            </a:extLst>
          </p:cNvPr>
          <p:cNvSpPr txBox="1"/>
          <p:nvPr/>
        </p:nvSpPr>
        <p:spPr>
          <a:xfrm>
            <a:off x="2695033" y="5690151"/>
            <a:ext cx="109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Atf7ip KO (TT2-5) + </a:t>
            </a:r>
          </a:p>
          <a:p>
            <a:pPr algn="ctr"/>
            <a:r>
              <a:rPr lang="en-US" altLang="ja-JP" sz="700"/>
              <a:t>dFNIII ATF7IP</a:t>
            </a:r>
            <a:endParaRPr lang="ja-JP" altLang="en-US" sz="70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C723D6-4547-8F4D-BD4B-3310C81C9F51}"/>
              </a:ext>
            </a:extLst>
          </p:cNvPr>
          <p:cNvSpPr txBox="1"/>
          <p:nvPr/>
        </p:nvSpPr>
        <p:spPr>
          <a:xfrm rot="16200000">
            <a:off x="1821284" y="4828356"/>
            <a:ext cx="109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/>
              <a:t>Atf7ip KO (TT2-12) + </a:t>
            </a:r>
          </a:p>
          <a:p>
            <a:pPr algn="ctr"/>
            <a:r>
              <a:rPr lang="en-US" altLang="ja-JP" sz="700"/>
              <a:t>dFNIII ATF7IP</a:t>
            </a:r>
            <a:endParaRPr lang="ja-JP" altLang="en-US" sz="7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B7EB309-AA17-D94D-9DE3-FAB3A97C9998}"/>
              </a:ext>
            </a:extLst>
          </p:cNvPr>
          <p:cNvSpPr txBox="1"/>
          <p:nvPr/>
        </p:nvSpPr>
        <p:spPr>
          <a:xfrm>
            <a:off x="2276872" y="4191807"/>
            <a:ext cx="19348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Correlation between </a:t>
            </a:r>
            <a:r>
              <a:rPr lang="en-US" altLang="ja-JP" sz="700" dirty="0" err="1"/>
              <a:t>dFNIII</a:t>
            </a:r>
            <a:r>
              <a:rPr lang="en-US" altLang="ja-JP" sz="700" dirty="0"/>
              <a:t> ATF7IP rescue </a:t>
            </a:r>
            <a:endParaRPr lang="ja-JP" altLang="en-US" sz="700" i="1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48C9DE-5D56-254B-89AA-228BC8ABEB92}"/>
              </a:ext>
            </a:extLst>
          </p:cNvPr>
          <p:cNvSpPr txBox="1"/>
          <p:nvPr/>
        </p:nvSpPr>
        <p:spPr>
          <a:xfrm>
            <a:off x="2445600" y="4471794"/>
            <a:ext cx="10984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/>
              <a:t>Pearson’s r = 0.99</a:t>
            </a:r>
            <a:endParaRPr lang="ja-JP" altLang="en-US" sz="70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E548BFF-7DAB-3742-9CA2-FA4E5B68B4BF}"/>
              </a:ext>
            </a:extLst>
          </p:cNvPr>
          <p:cNvSpPr txBox="1"/>
          <p:nvPr/>
        </p:nvSpPr>
        <p:spPr>
          <a:xfrm>
            <a:off x="126980" y="2247168"/>
            <a:ext cx="322524" cy="32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80" b="1" dirty="0">
                <a:latin typeface="Helvetica" pitchFamily="2" charset="0"/>
              </a:rPr>
              <a:t>B</a:t>
            </a:r>
            <a:endParaRPr kumimoji="1" lang="ja-JP" altLang="en-US" sz="1480" b="1" dirty="0">
              <a:latin typeface="Helvetica" pitchFamily="2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D05FF7B-BE2A-2845-8C45-F74AEAEE21B2}"/>
              </a:ext>
            </a:extLst>
          </p:cNvPr>
          <p:cNvSpPr txBox="1"/>
          <p:nvPr/>
        </p:nvSpPr>
        <p:spPr>
          <a:xfrm>
            <a:off x="836712" y="6201692"/>
            <a:ext cx="185737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88" dirty="0"/>
              <a:t>Log2 (RPM+1)</a:t>
            </a:r>
            <a:endParaRPr lang="ja-JP" altLang="en-US" sz="788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3B1B060-5408-194A-A65A-F3AB33BF39A5}"/>
              </a:ext>
            </a:extLst>
          </p:cNvPr>
          <p:cNvSpPr txBox="1"/>
          <p:nvPr/>
        </p:nvSpPr>
        <p:spPr>
          <a:xfrm>
            <a:off x="836712" y="6033374"/>
            <a:ext cx="1857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/>
              <a:t>Gene expression</a:t>
            </a:r>
            <a:endParaRPr lang="ja-JP" altLang="en-US" sz="90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13C1E6A-E2C7-A449-83EC-080A4DCA8349}"/>
              </a:ext>
            </a:extLst>
          </p:cNvPr>
          <p:cNvGrpSpPr/>
          <p:nvPr/>
        </p:nvGrpSpPr>
        <p:grpSpPr>
          <a:xfrm>
            <a:off x="404664" y="6385912"/>
            <a:ext cx="2780928" cy="2420888"/>
            <a:chOff x="3933056" y="6588224"/>
            <a:chExt cx="2780928" cy="2420888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D2ACC55C-4626-C94D-98C8-D1EA21CDE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96" y="6588224"/>
              <a:ext cx="2420888" cy="2420888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4292345-E95E-A746-81CF-0611860DEFA6}"/>
                </a:ext>
              </a:extLst>
            </p:cNvPr>
            <p:cNvSpPr txBox="1"/>
            <p:nvPr/>
          </p:nvSpPr>
          <p:spPr>
            <a:xfrm>
              <a:off x="4941168" y="7308304"/>
              <a:ext cx="9644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i="1">
                  <a:solidFill>
                    <a:srgbClr val="F8766D"/>
                  </a:solidFill>
                </a:rPr>
                <a:t>Atf7ip </a:t>
              </a:r>
              <a:r>
                <a:rPr lang="en-US" altLang="ja-JP" sz="700">
                  <a:solidFill>
                    <a:srgbClr val="F8766D"/>
                  </a:solidFill>
                </a:rPr>
                <a:t>KO (TT2-5)</a:t>
              </a:r>
              <a:endParaRPr lang="ja-JP" altLang="en-US" sz="700" i="1">
                <a:solidFill>
                  <a:srgbClr val="F8766D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02445A0-5EE8-794C-B210-D7823BE95870}"/>
                </a:ext>
              </a:extLst>
            </p:cNvPr>
            <p:cNvSpPr txBox="1"/>
            <p:nvPr/>
          </p:nvSpPr>
          <p:spPr>
            <a:xfrm>
              <a:off x="3933056" y="8100392"/>
              <a:ext cx="102512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i="1" dirty="0">
                  <a:solidFill>
                    <a:srgbClr val="F8766D"/>
                  </a:solidFill>
                </a:rPr>
                <a:t>Atf7ip </a:t>
              </a:r>
              <a:r>
                <a:rPr lang="en-US" altLang="ja-JP" sz="700" dirty="0">
                  <a:solidFill>
                    <a:srgbClr val="F8766D"/>
                  </a:solidFill>
                </a:rPr>
                <a:t>KO (TT2-12)</a:t>
              </a:r>
              <a:endParaRPr lang="ja-JP" altLang="en-US" sz="700" i="1">
                <a:solidFill>
                  <a:srgbClr val="F8766D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BD0FEDD4-D08A-E04F-A5AB-2CF72D48892C}"/>
                </a:ext>
              </a:extLst>
            </p:cNvPr>
            <p:cNvSpPr txBox="1"/>
            <p:nvPr/>
          </p:nvSpPr>
          <p:spPr>
            <a:xfrm>
              <a:off x="4293096" y="8604448"/>
              <a:ext cx="123113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dirty="0" err="1">
                  <a:solidFill>
                    <a:srgbClr val="A3A500"/>
                  </a:solidFill>
                </a:rPr>
                <a:t>dFNIII</a:t>
              </a:r>
              <a:r>
                <a:rPr lang="en-US" altLang="ja-JP" sz="700" dirty="0">
                  <a:solidFill>
                    <a:srgbClr val="A3A500"/>
                  </a:solidFill>
                </a:rPr>
                <a:t> rescue (TT2-12)</a:t>
              </a:r>
              <a:endParaRPr lang="ja-JP" altLang="en-US" sz="700" i="1">
                <a:solidFill>
                  <a:srgbClr val="A3A500"/>
                </a:solidFill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58F5EE0-8DB8-3C4D-9218-667B2AAD58D7}"/>
                </a:ext>
              </a:extLst>
            </p:cNvPr>
            <p:cNvSpPr txBox="1"/>
            <p:nvPr/>
          </p:nvSpPr>
          <p:spPr>
            <a:xfrm>
              <a:off x="4941168" y="8100392"/>
              <a:ext cx="111953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dirty="0" err="1">
                  <a:solidFill>
                    <a:srgbClr val="A3A500"/>
                  </a:solidFill>
                </a:rPr>
                <a:t>dFNIII</a:t>
              </a:r>
              <a:r>
                <a:rPr lang="en-US" altLang="ja-JP" sz="700" dirty="0">
                  <a:solidFill>
                    <a:srgbClr val="A3A500"/>
                  </a:solidFill>
                </a:rPr>
                <a:t> rescue (TT2-5)</a:t>
              </a:r>
              <a:endParaRPr lang="ja-JP" altLang="en-US" sz="700" i="1">
                <a:solidFill>
                  <a:srgbClr val="A3A500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FAC14BE-26EB-B741-9FDD-663139A584F3}"/>
                </a:ext>
              </a:extLst>
            </p:cNvPr>
            <p:cNvSpPr txBox="1"/>
            <p:nvPr/>
          </p:nvSpPr>
          <p:spPr>
            <a:xfrm>
              <a:off x="5229200" y="8460432"/>
              <a:ext cx="10081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dirty="0">
                  <a:solidFill>
                    <a:srgbClr val="00BF7D"/>
                  </a:solidFill>
                </a:rPr>
                <a:t>WT rescue (TT2-12)</a:t>
              </a:r>
              <a:endParaRPr lang="ja-JP" altLang="en-US" sz="700" i="1">
                <a:solidFill>
                  <a:srgbClr val="00BF7D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1BFBC92-6C9A-B946-96EB-9314D02CFBEC}"/>
                </a:ext>
              </a:extLst>
            </p:cNvPr>
            <p:cNvSpPr txBox="1"/>
            <p:nvPr/>
          </p:nvSpPr>
          <p:spPr>
            <a:xfrm>
              <a:off x="5301208" y="7524328"/>
              <a:ext cx="98779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dirty="0">
                  <a:solidFill>
                    <a:srgbClr val="00BF7D"/>
                  </a:solidFill>
                </a:rPr>
                <a:t>WT rescue (TT2-5)</a:t>
              </a:r>
              <a:endParaRPr lang="ja-JP" altLang="en-US" sz="700" i="1">
                <a:solidFill>
                  <a:srgbClr val="00BF7D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528E76A-D249-DF42-B871-70D326A2D7D1}"/>
                </a:ext>
              </a:extLst>
            </p:cNvPr>
            <p:cNvSpPr txBox="1"/>
            <p:nvPr/>
          </p:nvSpPr>
          <p:spPr>
            <a:xfrm>
              <a:off x="4221088" y="7380312"/>
              <a:ext cx="80724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i="1" dirty="0">
                  <a:solidFill>
                    <a:srgbClr val="E76BF3"/>
                  </a:solidFill>
                </a:rPr>
                <a:t>Zmym2 </a:t>
              </a:r>
              <a:r>
                <a:rPr lang="en-US" altLang="ja-JP" sz="700" dirty="0">
                  <a:solidFill>
                    <a:srgbClr val="E76BF3"/>
                  </a:solidFill>
                </a:rPr>
                <a:t>KO</a:t>
              </a:r>
              <a:endParaRPr lang="ja-JP" altLang="en-US" sz="700" i="1">
                <a:solidFill>
                  <a:srgbClr val="E76BF3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862DD0-B853-9746-BC82-ED4AF79EBD22}"/>
                </a:ext>
              </a:extLst>
            </p:cNvPr>
            <p:cNvSpPr txBox="1"/>
            <p:nvPr/>
          </p:nvSpPr>
          <p:spPr>
            <a:xfrm>
              <a:off x="5013176" y="6732240"/>
              <a:ext cx="405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 dirty="0">
                  <a:solidFill>
                    <a:srgbClr val="00B0F6"/>
                  </a:solidFill>
                </a:rPr>
                <a:t>WT</a:t>
              </a:r>
              <a:endParaRPr lang="ja-JP" altLang="en-US" sz="700">
                <a:solidFill>
                  <a:srgbClr val="00B0F6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682A5ED-933B-A048-A1F0-F87775C41A63}"/>
                </a:ext>
              </a:extLst>
            </p:cNvPr>
            <p:cNvSpPr txBox="1"/>
            <p:nvPr/>
          </p:nvSpPr>
          <p:spPr>
            <a:xfrm>
              <a:off x="4797152" y="7740352"/>
              <a:ext cx="3548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700">
                  <a:solidFill>
                    <a:srgbClr val="00B0F6"/>
                  </a:solidFill>
                </a:rPr>
                <a:t>WT</a:t>
              </a:r>
              <a:endParaRPr lang="ja-JP" altLang="en-US" sz="700">
                <a:solidFill>
                  <a:srgbClr val="00B0F6"/>
                </a:solidFill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0F23714-5065-574A-B928-B1C0FB50BD77}"/>
              </a:ext>
            </a:extLst>
          </p:cNvPr>
          <p:cNvSpPr txBox="1"/>
          <p:nvPr/>
        </p:nvSpPr>
        <p:spPr>
          <a:xfrm>
            <a:off x="126980" y="5939488"/>
            <a:ext cx="322524" cy="32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80" b="1" dirty="0">
                <a:latin typeface="Helvetica" pitchFamily="2" charset="0"/>
              </a:rPr>
              <a:t>C</a:t>
            </a:r>
            <a:endParaRPr kumimoji="1" lang="ja-JP" altLang="en-US" sz="1480" b="1" dirty="0">
              <a:latin typeface="Helvetica" pitchFamily="2" charset="0"/>
            </a:endParaRPr>
          </a:p>
        </p:txBody>
      </p:sp>
      <p:sp>
        <p:nvSpPr>
          <p:cNvPr id="47" name="Text Box 49">
            <a:extLst>
              <a:ext uri="{FF2B5EF4-FFF2-40B4-BE49-F238E27FC236}">
                <a16:creationId xmlns:a16="http://schemas.microsoft.com/office/drawing/2014/main" id="{873F4EC3-130A-6E4C-BDCC-CB941E959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832695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S7</a:t>
            </a:r>
          </a:p>
        </p:txBody>
      </p:sp>
    </p:spTree>
    <p:extLst>
      <p:ext uri="{BB962C8B-B14F-4D97-AF65-F5344CB8AC3E}">
        <p14:creationId xmlns:p14="http://schemas.microsoft.com/office/powerpoint/2010/main" val="41976783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31081D95-6C9C-4CB9-ACCB-0DFF539ECD6A}"/>
              </a:ext>
            </a:extLst>
          </p:cNvPr>
          <p:cNvGrpSpPr/>
          <p:nvPr/>
        </p:nvGrpSpPr>
        <p:grpSpPr>
          <a:xfrm>
            <a:off x="3106192" y="4100467"/>
            <a:ext cx="2907766" cy="2627896"/>
            <a:chOff x="3236037" y="4460984"/>
            <a:chExt cx="2907766" cy="2627896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516BD25-916D-4EAE-8022-DA507840AD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910" t="22019"/>
            <a:stretch/>
          </p:blipFill>
          <p:spPr>
            <a:xfrm>
              <a:off x="4367363" y="5541128"/>
              <a:ext cx="1762801" cy="1538466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27E51B79-1825-4C28-BD06-D3822610BE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95" t="22019" r="82479"/>
            <a:stretch/>
          </p:blipFill>
          <p:spPr>
            <a:xfrm>
              <a:off x="3236037" y="5550414"/>
              <a:ext cx="1118996" cy="1538466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0FD5B3D3-2245-4ECC-897C-CFB48F6405ED}"/>
                </a:ext>
              </a:extLst>
            </p:cNvPr>
            <p:cNvGrpSpPr/>
            <p:nvPr/>
          </p:nvGrpSpPr>
          <p:grpSpPr>
            <a:xfrm>
              <a:off x="4332436" y="4460984"/>
              <a:ext cx="1811367" cy="1123914"/>
              <a:chOff x="4332436" y="4460984"/>
              <a:chExt cx="1811367" cy="1123914"/>
            </a:xfrm>
          </p:grpSpPr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886BE21-7EEF-417F-8D83-F625B1CA775D}"/>
                  </a:ext>
                </a:extLst>
              </p:cNvPr>
              <p:cNvSpPr txBox="1"/>
              <p:nvPr/>
            </p:nvSpPr>
            <p:spPr>
              <a:xfrm rot="16200000">
                <a:off x="4042153" y="5063782"/>
                <a:ext cx="8113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b="1" dirty="0"/>
                  <a:t>KO TT2-5</a:t>
                </a:r>
                <a:endParaRPr kumimoji="1" lang="ja-JP" altLang="en-US" sz="900" b="1" dirty="0"/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8AA244-B0B4-498D-9A28-B21AAC2A1040}"/>
                  </a:ext>
                </a:extLst>
              </p:cNvPr>
              <p:cNvSpPr txBox="1"/>
              <p:nvPr/>
            </p:nvSpPr>
            <p:spPr>
              <a:xfrm rot="16200000">
                <a:off x="4166528" y="5012542"/>
                <a:ext cx="91387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b="1" dirty="0"/>
                  <a:t>KO TT2-12</a:t>
                </a:r>
                <a:endParaRPr kumimoji="1" lang="ja-JP" altLang="en-US" sz="900" b="1" dirty="0"/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E42A923-6561-4C65-993B-EEF23B30444C}"/>
                  </a:ext>
                </a:extLst>
              </p:cNvPr>
              <p:cNvSpPr txBox="1"/>
              <p:nvPr/>
            </p:nvSpPr>
            <p:spPr>
              <a:xfrm rot="16200000">
                <a:off x="4328637" y="4999035"/>
                <a:ext cx="94089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TT2-5</a:t>
                </a:r>
                <a:endParaRPr kumimoji="1" lang="ja-JP" altLang="en-US" sz="900" b="1" dirty="0"/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1AF68D68-362C-4908-927C-FC1B16036667}"/>
                  </a:ext>
                </a:extLst>
              </p:cNvPr>
              <p:cNvSpPr txBox="1"/>
              <p:nvPr/>
            </p:nvSpPr>
            <p:spPr>
              <a:xfrm rot="16200000">
                <a:off x="4532188" y="5026970"/>
                <a:ext cx="8850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TT2-5</a:t>
                </a:r>
                <a:endParaRPr kumimoji="1" lang="ja-JP" altLang="en-US" sz="900" b="1" dirty="0"/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57948D4-058D-4BA1-8180-C3224632C575}"/>
                  </a:ext>
                </a:extLst>
              </p:cNvPr>
              <p:cNvSpPr txBox="1"/>
              <p:nvPr/>
            </p:nvSpPr>
            <p:spPr>
              <a:xfrm rot="16200000">
                <a:off x="4855482" y="4999033"/>
                <a:ext cx="94089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TT2-12</a:t>
                </a:r>
                <a:endParaRPr kumimoji="1" lang="ja-JP" altLang="en-US" sz="900" b="1" dirty="0"/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83307A88-A79B-4E0C-B165-5130F160C023}"/>
                  </a:ext>
                </a:extLst>
              </p:cNvPr>
              <p:cNvSpPr txBox="1"/>
              <p:nvPr/>
            </p:nvSpPr>
            <p:spPr>
              <a:xfrm rot="16200000">
                <a:off x="5031095" y="4999034"/>
                <a:ext cx="9408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TT2-5</a:t>
                </a:r>
                <a:endParaRPr kumimoji="1" lang="ja-JP" altLang="en-US" sz="900" b="1" dirty="0"/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24C43F51-1A32-40F3-8FC7-FBC6D49BFF33}"/>
                  </a:ext>
                </a:extLst>
              </p:cNvPr>
              <p:cNvSpPr txBox="1"/>
              <p:nvPr/>
            </p:nvSpPr>
            <p:spPr>
              <a:xfrm rot="16200000">
                <a:off x="5382324" y="4999033"/>
                <a:ext cx="94089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TT2-12</a:t>
                </a:r>
                <a:endParaRPr kumimoji="1" lang="ja-JP" altLang="en-US" sz="900" b="1" dirty="0"/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906CC6A-0BD2-4061-A856-AB73788C0BB8}"/>
                  </a:ext>
                </a:extLst>
              </p:cNvPr>
              <p:cNvSpPr txBox="1"/>
              <p:nvPr/>
            </p:nvSpPr>
            <p:spPr>
              <a:xfrm rot="16200000">
                <a:off x="5234646" y="5026971"/>
                <a:ext cx="88502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TT2-5</a:t>
                </a:r>
                <a:endParaRPr kumimoji="1" lang="ja-JP" altLang="en-US" sz="900" b="1" dirty="0"/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CE1460F-3B1E-4E4F-B6FC-70053CC4645A}"/>
                  </a:ext>
                </a:extLst>
              </p:cNvPr>
              <p:cNvSpPr txBox="1"/>
              <p:nvPr/>
            </p:nvSpPr>
            <p:spPr>
              <a:xfrm rot="16200000">
                <a:off x="5466430" y="4907525"/>
                <a:ext cx="112391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TT2-12</a:t>
                </a:r>
                <a:endParaRPr kumimoji="1" lang="ja-JP" altLang="en-US" sz="900" b="1" dirty="0"/>
              </a:p>
            </p:txBody>
          </p:sp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D3A731A4-1CF0-4FA3-B63C-0717E1CECA81}"/>
                  </a:ext>
                </a:extLst>
              </p:cNvPr>
              <p:cNvGrpSpPr/>
              <p:nvPr/>
            </p:nvGrpSpPr>
            <p:grpSpPr>
              <a:xfrm>
                <a:off x="4713135" y="4629200"/>
                <a:ext cx="1406910" cy="230832"/>
                <a:chOff x="4713135" y="4427984"/>
                <a:chExt cx="1406910" cy="230832"/>
              </a:xfrm>
            </p:grpSpPr>
            <p:cxnSp>
              <p:nvCxnSpPr>
                <p:cNvPr id="11" name="直線コネクタ 10">
                  <a:extLst>
                    <a:ext uri="{FF2B5EF4-FFF2-40B4-BE49-F238E27FC236}">
                      <a16:creationId xmlns:a16="http://schemas.microsoft.com/office/drawing/2014/main" id="{5BC57E30-828A-49A7-AF85-9587B5C947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53778" y="4647890"/>
                  <a:ext cx="60537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直線コネクタ 78">
                  <a:extLst>
                    <a:ext uri="{FF2B5EF4-FFF2-40B4-BE49-F238E27FC236}">
                      <a16:creationId xmlns:a16="http://schemas.microsoft.com/office/drawing/2014/main" id="{DDB1D1CA-ECEC-45EF-832D-C040430E01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61842" y="4647890"/>
                  <a:ext cx="60537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テキスト ボックス 79">
                  <a:extLst>
                    <a:ext uri="{FF2B5EF4-FFF2-40B4-BE49-F238E27FC236}">
                      <a16:creationId xmlns:a16="http://schemas.microsoft.com/office/drawing/2014/main" id="{7A595A71-5FD9-4C3D-82A2-C0C3089D7F2B}"/>
                    </a:ext>
                  </a:extLst>
                </p:cNvPr>
                <p:cNvSpPr txBox="1"/>
                <p:nvPr/>
              </p:nvSpPr>
              <p:spPr>
                <a:xfrm>
                  <a:off x="4713135" y="4427984"/>
                  <a:ext cx="68307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900" b="1" dirty="0"/>
                    <a:t>+WT</a:t>
                  </a:r>
                  <a:endParaRPr kumimoji="1" lang="ja-JP" altLang="en-US" sz="900" b="1" dirty="0"/>
                </a:p>
              </p:txBody>
            </p:sp>
            <p:sp>
              <p:nvSpPr>
                <p:cNvPr id="81" name="テキスト ボックス 80">
                  <a:extLst>
                    <a:ext uri="{FF2B5EF4-FFF2-40B4-BE49-F238E27FC236}">
                      <a16:creationId xmlns:a16="http://schemas.microsoft.com/office/drawing/2014/main" id="{8FC4FF83-8DA3-435A-87B2-91A57AC03501}"/>
                    </a:ext>
                  </a:extLst>
                </p:cNvPr>
                <p:cNvSpPr txBox="1"/>
                <p:nvPr/>
              </p:nvSpPr>
              <p:spPr>
                <a:xfrm>
                  <a:off x="5436974" y="4427984"/>
                  <a:ext cx="68307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900" b="1" dirty="0"/>
                    <a:t>+</a:t>
                  </a:r>
                  <a:r>
                    <a:rPr lang="en-US" altLang="ja-JP" sz="900" b="1" dirty="0" err="1"/>
                    <a:t>dFNIII</a:t>
                  </a:r>
                  <a:endParaRPr kumimoji="1" lang="ja-JP" altLang="en-US" sz="900" b="1" dirty="0"/>
                </a:p>
              </p:txBody>
            </p:sp>
          </p:grp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4FAF09AF-2536-469F-B1DD-FF0B77E57239}"/>
                  </a:ext>
                </a:extLst>
              </p:cNvPr>
              <p:cNvSpPr txBox="1"/>
              <p:nvPr/>
            </p:nvSpPr>
            <p:spPr>
              <a:xfrm rot="16200000">
                <a:off x="4595419" y="4900462"/>
                <a:ext cx="110978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/>
                  <a:t>KO TT2-12</a:t>
                </a:r>
                <a:endParaRPr kumimoji="1" lang="ja-JP" altLang="en-US" sz="900" b="1" dirty="0"/>
              </a:p>
            </p:txBody>
          </p:sp>
        </p:grpSp>
      </p:grpSp>
      <p:sp>
        <p:nvSpPr>
          <p:cNvPr id="48" name="Text Box 155">
            <a:extLst>
              <a:ext uri="{FF2B5EF4-FFF2-40B4-BE49-F238E27FC236}">
                <a16:creationId xmlns:a16="http://schemas.microsoft.com/office/drawing/2014/main" id="{883BE40E-286B-40F5-8369-D9A04AE4C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842" y="4950216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D</a:t>
            </a:r>
          </a:p>
        </p:txBody>
      </p:sp>
      <p:sp>
        <p:nvSpPr>
          <p:cNvPr id="52" name="Text Box 49">
            <a:extLst>
              <a:ext uri="{FF2B5EF4-FFF2-40B4-BE49-F238E27FC236}">
                <a16:creationId xmlns:a16="http://schemas.microsoft.com/office/drawing/2014/main" id="{D21E0032-4AC3-4478-B68E-75D78B25B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676456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S8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20E106-448A-4FC4-88F0-184CFBCB88A0}"/>
              </a:ext>
            </a:extLst>
          </p:cNvPr>
          <p:cNvSpPr txBox="1"/>
          <p:nvPr/>
        </p:nvSpPr>
        <p:spPr>
          <a:xfrm>
            <a:off x="5750223" y="1236834"/>
            <a:ext cx="96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i="1" dirty="0"/>
              <a:t>Atf7ip</a:t>
            </a:r>
            <a:r>
              <a:rPr kumimoji="1" lang="en-US" altLang="ja-JP" sz="900" b="1" dirty="0"/>
              <a:t> KO</a:t>
            </a:r>
            <a:endParaRPr lang="en-US" altLang="ja-JP" sz="900" b="1" dirty="0"/>
          </a:p>
          <a:p>
            <a:r>
              <a:rPr lang="en-US" altLang="ja-JP" sz="900" b="1" dirty="0"/>
              <a:t>/</a:t>
            </a:r>
            <a:r>
              <a:rPr lang="en-US" altLang="ja-JP" sz="900" b="1" i="1" dirty="0"/>
              <a:t>Zmym2</a:t>
            </a:r>
            <a:r>
              <a:rPr lang="en-US" altLang="ja-JP" sz="900" b="1" dirty="0"/>
              <a:t> KO</a:t>
            </a:r>
            <a:endParaRPr kumimoji="1" lang="ja-JP" altLang="en-US" sz="9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531C6E-24E7-42B0-9149-28952699C7EF}"/>
              </a:ext>
            </a:extLst>
          </p:cNvPr>
          <p:cNvSpPr txBox="1"/>
          <p:nvPr/>
        </p:nvSpPr>
        <p:spPr>
          <a:xfrm rot="16200000">
            <a:off x="4191367" y="628065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i="1" dirty="0"/>
              <a:t>Atf7ip</a:t>
            </a:r>
            <a:r>
              <a:rPr lang="en-US" altLang="ja-JP" sz="900" b="1" dirty="0"/>
              <a:t> KO-TT2-5</a:t>
            </a:r>
            <a:endParaRPr kumimoji="1" lang="ja-JP" altLang="en-US" sz="9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335963-496E-47A7-A57B-79F6EF9E3706}"/>
              </a:ext>
            </a:extLst>
          </p:cNvPr>
          <p:cNvSpPr txBox="1"/>
          <p:nvPr/>
        </p:nvSpPr>
        <p:spPr>
          <a:xfrm rot="16200000">
            <a:off x="4454056" y="628065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i="1" dirty="0"/>
              <a:t>Atf7ip</a:t>
            </a:r>
            <a:r>
              <a:rPr lang="en-US" altLang="ja-JP" sz="900" b="1" dirty="0"/>
              <a:t> KO-TT2-12</a:t>
            </a:r>
            <a:endParaRPr kumimoji="1" lang="ja-JP" altLang="en-US" sz="9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AE1736C-F078-4101-B239-3B331F7FC559}"/>
              </a:ext>
            </a:extLst>
          </p:cNvPr>
          <p:cNvSpPr txBox="1"/>
          <p:nvPr/>
        </p:nvSpPr>
        <p:spPr>
          <a:xfrm rot="16200000">
            <a:off x="4716745" y="628065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i="1" dirty="0"/>
              <a:t>Zmym2</a:t>
            </a:r>
            <a:r>
              <a:rPr lang="en-US" altLang="ja-JP" sz="900" b="1" dirty="0"/>
              <a:t> KO 1</a:t>
            </a:r>
            <a:endParaRPr kumimoji="1" lang="ja-JP" altLang="en-US" sz="9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F36840C-0F56-452B-80D3-AB9CE275E7B7}"/>
              </a:ext>
            </a:extLst>
          </p:cNvPr>
          <p:cNvSpPr txBox="1"/>
          <p:nvPr/>
        </p:nvSpPr>
        <p:spPr>
          <a:xfrm rot="16200000">
            <a:off x="4979434" y="628065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i="1" dirty="0"/>
              <a:t>Zmym2</a:t>
            </a:r>
            <a:r>
              <a:rPr lang="en-US" altLang="ja-JP" sz="900" b="1" dirty="0"/>
              <a:t> KO 2</a:t>
            </a:r>
            <a:endParaRPr kumimoji="1" lang="ja-JP" altLang="en-US" sz="900" b="1" dirty="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2D2D065-A723-4B0C-B881-42AB7E85402D}"/>
              </a:ext>
            </a:extLst>
          </p:cNvPr>
          <p:cNvCxnSpPr/>
          <p:nvPr/>
        </p:nvCxnSpPr>
        <p:spPr>
          <a:xfrm>
            <a:off x="5756325" y="1617873"/>
            <a:ext cx="0" cy="132427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6F0CF31-B4ED-4A2C-9926-BA6EA097B5E5}"/>
              </a:ext>
            </a:extLst>
          </p:cNvPr>
          <p:cNvSpPr txBox="1"/>
          <p:nvPr/>
        </p:nvSpPr>
        <p:spPr>
          <a:xfrm>
            <a:off x="5750223" y="2098576"/>
            <a:ext cx="7624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i="1" dirty="0"/>
              <a:t>Atf7ip</a:t>
            </a:r>
            <a:r>
              <a:rPr kumimoji="1" lang="en-US" altLang="ja-JP" sz="900" b="1" dirty="0"/>
              <a:t> KO</a:t>
            </a:r>
            <a:endParaRPr kumimoji="1" lang="ja-JP" altLang="en-US" sz="900" b="1" dirty="0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52C9484-B2B7-49E7-B4A8-9AEE10529B40}"/>
              </a:ext>
            </a:extLst>
          </p:cNvPr>
          <p:cNvCxnSpPr/>
          <p:nvPr/>
        </p:nvCxnSpPr>
        <p:spPr>
          <a:xfrm>
            <a:off x="5756325" y="1271281"/>
            <a:ext cx="0" cy="327563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6B89919B-F4F0-40B0-939C-16B21E61DB98}"/>
              </a:ext>
            </a:extLst>
          </p:cNvPr>
          <p:cNvCxnSpPr/>
          <p:nvPr/>
        </p:nvCxnSpPr>
        <p:spPr>
          <a:xfrm>
            <a:off x="5756325" y="2964889"/>
            <a:ext cx="0" cy="67746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C7C313-86C0-4457-86E0-1EAC0823B778}"/>
              </a:ext>
            </a:extLst>
          </p:cNvPr>
          <p:cNvSpPr txBox="1"/>
          <p:nvPr/>
        </p:nvSpPr>
        <p:spPr>
          <a:xfrm>
            <a:off x="5750223" y="3189444"/>
            <a:ext cx="9225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i="1" dirty="0"/>
              <a:t>Zmym2</a:t>
            </a:r>
            <a:r>
              <a:rPr lang="en-US" altLang="ja-JP" sz="900" b="1" dirty="0"/>
              <a:t> KO</a:t>
            </a:r>
            <a:endParaRPr kumimoji="1" lang="ja-JP" altLang="en-US" sz="900" b="1" dirty="0"/>
          </a:p>
        </p:txBody>
      </p:sp>
      <p:grpSp>
        <p:nvGrpSpPr>
          <p:cNvPr id="51" name="グループ化 50"/>
          <p:cNvGrpSpPr/>
          <p:nvPr/>
        </p:nvGrpSpPr>
        <p:grpSpPr>
          <a:xfrm>
            <a:off x="3161084" y="1259868"/>
            <a:ext cx="2532027" cy="2382487"/>
            <a:chOff x="739837" y="1086332"/>
            <a:chExt cx="2658965" cy="2671067"/>
          </a:xfrm>
        </p:grpSpPr>
        <p:pic>
          <p:nvPicPr>
            <p:cNvPr id="49" name="図 48"/>
            <p:cNvPicPr>
              <a:picLocks noChangeAspect="1"/>
            </p:cNvPicPr>
            <p:nvPr/>
          </p:nvPicPr>
          <p:blipFill rotWithShape="1">
            <a:blip r:embed="rId4"/>
            <a:srcRect r="65499"/>
            <a:stretch/>
          </p:blipFill>
          <p:spPr>
            <a:xfrm>
              <a:off x="739837" y="1086332"/>
              <a:ext cx="1528568" cy="2671067"/>
            </a:xfrm>
            <a:prstGeom prst="rect">
              <a:avLst/>
            </a:prstGeom>
          </p:spPr>
        </p:pic>
        <p:pic>
          <p:nvPicPr>
            <p:cNvPr id="50" name="図 49"/>
            <p:cNvPicPr>
              <a:picLocks noChangeAspect="1"/>
            </p:cNvPicPr>
            <p:nvPr/>
          </p:nvPicPr>
          <p:blipFill rotWithShape="1">
            <a:blip r:embed="rId4"/>
            <a:srcRect l="35499"/>
            <a:stretch/>
          </p:blipFill>
          <p:spPr>
            <a:xfrm>
              <a:off x="2290982" y="1086332"/>
              <a:ext cx="1107820" cy="2671067"/>
            </a:xfrm>
            <a:prstGeom prst="rect">
              <a:avLst/>
            </a:prstGeom>
          </p:spPr>
        </p:pic>
      </p:grpSp>
      <p:sp>
        <p:nvSpPr>
          <p:cNvPr id="53" name="Text Box 155">
            <a:extLst>
              <a:ext uri="{FF2B5EF4-FFF2-40B4-BE49-F238E27FC236}">
                <a16:creationId xmlns:a16="http://schemas.microsoft.com/office/drawing/2014/main" id="{578A6B1C-934C-49BF-A410-53556C8BF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574" y="322928"/>
            <a:ext cx="49236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C</a:t>
            </a:r>
          </a:p>
        </p:txBody>
      </p:sp>
      <p:sp>
        <p:nvSpPr>
          <p:cNvPr id="44" name="Text Box 155">
            <a:extLst>
              <a:ext uri="{FF2B5EF4-FFF2-40B4-BE49-F238E27FC236}">
                <a16:creationId xmlns:a16="http://schemas.microsoft.com/office/drawing/2014/main" id="{D20BB357-3AAE-4C3C-A164-99022C123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314" y="403456"/>
            <a:ext cx="431768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77" dirty="0">
                <a:latin typeface="Helvetica"/>
                <a:cs typeface="Helvetica"/>
              </a:rPr>
              <a:t>A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651038E-21C1-4046-A024-EFC23C5EE83A}"/>
              </a:ext>
            </a:extLst>
          </p:cNvPr>
          <p:cNvGrpSpPr/>
          <p:nvPr/>
        </p:nvGrpSpPr>
        <p:grpSpPr>
          <a:xfrm>
            <a:off x="573707" y="647033"/>
            <a:ext cx="2045610" cy="2000298"/>
            <a:chOff x="543470" y="748443"/>
            <a:chExt cx="2045610" cy="2000298"/>
          </a:xfrm>
        </p:grpSpPr>
        <p:sp>
          <p:nvSpPr>
            <p:cNvPr id="55" name="円/楕円 3">
              <a:extLst>
                <a:ext uri="{FF2B5EF4-FFF2-40B4-BE49-F238E27FC236}">
                  <a16:creationId xmlns:a16="http://schemas.microsoft.com/office/drawing/2014/main" id="{9F9B0070-8A13-4E4B-9E10-C17ECE9E36C0}"/>
                </a:ext>
              </a:extLst>
            </p:cNvPr>
            <p:cNvSpPr/>
            <p:nvPr/>
          </p:nvSpPr>
          <p:spPr>
            <a:xfrm>
              <a:off x="1080783" y="1139957"/>
              <a:ext cx="1325310" cy="12075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円/楕円 4">
              <a:extLst>
                <a:ext uri="{FF2B5EF4-FFF2-40B4-BE49-F238E27FC236}">
                  <a16:creationId xmlns:a16="http://schemas.microsoft.com/office/drawing/2014/main" id="{0B765172-0A39-4D27-BE3F-D06A209AD29A}"/>
                </a:ext>
              </a:extLst>
            </p:cNvPr>
            <p:cNvSpPr/>
            <p:nvPr/>
          </p:nvSpPr>
          <p:spPr>
            <a:xfrm>
              <a:off x="803139" y="1170223"/>
              <a:ext cx="952110" cy="10899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273CA6F-D2AE-4078-BD1A-B9E59140966B}"/>
                </a:ext>
              </a:extLst>
            </p:cNvPr>
            <p:cNvSpPr txBox="1"/>
            <p:nvPr/>
          </p:nvSpPr>
          <p:spPr>
            <a:xfrm>
              <a:off x="1413872" y="2408382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1161B1F-1D10-46FD-8841-7DAEF1FCEEC5}"/>
                </a:ext>
              </a:extLst>
            </p:cNvPr>
            <p:cNvSpPr txBox="1"/>
            <p:nvPr/>
          </p:nvSpPr>
          <p:spPr>
            <a:xfrm>
              <a:off x="543470" y="748443"/>
              <a:ext cx="894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b="1" i="1" dirty="0"/>
                <a:t>Atf7ip</a:t>
              </a:r>
              <a:r>
                <a:rPr kumimoji="1" lang="en-US" altLang="ja-JP" sz="1200" b="1" dirty="0"/>
                <a:t> KO</a:t>
              </a:r>
            </a:p>
            <a:p>
              <a:pPr algn="ctr"/>
              <a:r>
                <a:rPr lang="en-US" altLang="ja-JP" sz="1200" b="1" dirty="0"/>
                <a:t>(87)</a:t>
              </a:r>
              <a:endParaRPr kumimoji="1" lang="ja-JP" altLang="en-US" sz="1200" b="1" dirty="0"/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99F9C27-3DEE-4128-B9F5-CBBB984BF577}"/>
                </a:ext>
              </a:extLst>
            </p:cNvPr>
            <p:cNvSpPr txBox="1"/>
            <p:nvPr/>
          </p:nvSpPr>
          <p:spPr>
            <a:xfrm>
              <a:off x="1593294" y="2287076"/>
              <a:ext cx="995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b="1" i="1" dirty="0"/>
                <a:t>Zmym2</a:t>
              </a:r>
              <a:r>
                <a:rPr kumimoji="1" lang="en-US" altLang="ja-JP" sz="1200" b="1" dirty="0"/>
                <a:t> KO</a:t>
              </a:r>
            </a:p>
            <a:p>
              <a:pPr algn="ctr"/>
              <a:r>
                <a:rPr lang="en-US" altLang="ja-JP" sz="1200" b="1" dirty="0"/>
                <a:t>(178)</a:t>
              </a:r>
              <a:endParaRPr kumimoji="1" lang="ja-JP" altLang="en-US" sz="1200" b="1" dirty="0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B77E4B2-EF98-4A97-8AF9-3A3C7D971A6D}"/>
                </a:ext>
              </a:extLst>
            </p:cNvPr>
            <p:cNvSpPr txBox="1"/>
            <p:nvPr/>
          </p:nvSpPr>
          <p:spPr>
            <a:xfrm>
              <a:off x="1157457" y="153054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dirty="0"/>
                <a:t>5</a:t>
              </a:r>
              <a:r>
                <a:rPr lang="en-US" altLang="ja-JP" dirty="0"/>
                <a:t>2</a:t>
              </a:r>
              <a:endParaRPr kumimoji="1" lang="ja-JP" altLang="en-US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0E66684-1F97-4BD1-ACEC-94C4A19BF563}"/>
              </a:ext>
            </a:extLst>
          </p:cNvPr>
          <p:cNvSpPr txBox="1"/>
          <p:nvPr/>
        </p:nvSpPr>
        <p:spPr>
          <a:xfrm>
            <a:off x="142013" y="313258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675BBF4-F071-420A-91A7-D1EBE331D2EB}"/>
              </a:ext>
            </a:extLst>
          </p:cNvPr>
          <p:cNvSpPr txBox="1"/>
          <p:nvPr/>
        </p:nvSpPr>
        <p:spPr>
          <a:xfrm>
            <a:off x="232411" y="7082161"/>
            <a:ext cx="4848255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i="1" u="sng" dirty="0"/>
              <a:t>Atf7ip</a:t>
            </a:r>
            <a:r>
              <a:rPr kumimoji="1" lang="en-US" altLang="ja-JP" sz="900" u="sng" dirty="0"/>
              <a:t> KO/</a:t>
            </a:r>
            <a:r>
              <a:rPr kumimoji="1" lang="en-US" altLang="ja-JP" sz="900" i="1" u="sng" dirty="0"/>
              <a:t>Zmym2</a:t>
            </a:r>
            <a:r>
              <a:rPr kumimoji="1" lang="en-US" altLang="ja-JP" sz="900" u="sng" dirty="0"/>
              <a:t> KO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ja-JP" sz="800" b="1" dirty="0"/>
              <a:t>Meiotic cell cycle </a:t>
            </a:r>
            <a:r>
              <a:rPr lang="en-US" altLang="ja-JP" sz="800" dirty="0"/>
              <a:t>(Fkbp6/Hormad1/</a:t>
            </a:r>
            <a:r>
              <a:rPr lang="en-US" altLang="ja-JP" sz="800" dirty="0" err="1"/>
              <a:t>Aurkc</a:t>
            </a:r>
            <a:r>
              <a:rPr lang="en-US" altLang="ja-JP" sz="800" dirty="0"/>
              <a:t>/</a:t>
            </a:r>
            <a:r>
              <a:rPr lang="en-US" altLang="ja-JP" sz="800" dirty="0" err="1"/>
              <a:t>Mael</a:t>
            </a:r>
            <a:r>
              <a:rPr lang="en-US" altLang="ja-JP" sz="800" dirty="0"/>
              <a:t>/Stra8/Sycp1/Tdrd12/Tex15)</a:t>
            </a:r>
          </a:p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u"/>
            </a:pPr>
            <a:r>
              <a:rPr kumimoji="1" lang="en-US" altLang="ja-JP" sz="800" b="1" dirty="0"/>
              <a:t>Spermatogenesis</a:t>
            </a:r>
            <a:r>
              <a:rPr kumimoji="1" lang="en-US" altLang="ja-JP" sz="800" dirty="0"/>
              <a:t> </a:t>
            </a:r>
            <a:r>
              <a:rPr lang="en-US" altLang="ja-JP" sz="800" dirty="0"/>
              <a:t>(Fkbp6/Hormad1/</a:t>
            </a:r>
            <a:r>
              <a:rPr lang="en-US" altLang="ja-JP" sz="800" dirty="0" err="1"/>
              <a:t>Aurkc</a:t>
            </a:r>
            <a:r>
              <a:rPr lang="en-US" altLang="ja-JP" sz="800" dirty="0"/>
              <a:t>/</a:t>
            </a:r>
            <a:r>
              <a:rPr lang="en-US" altLang="ja-JP" sz="800" dirty="0" err="1"/>
              <a:t>Mael</a:t>
            </a:r>
            <a:r>
              <a:rPr lang="en-US" altLang="ja-JP" sz="800" dirty="0"/>
              <a:t>/Morc1/Rpl39l/Stra8/Sycp1/Tdrd12/Tdrd15/Uba1y)</a:t>
            </a:r>
            <a:endParaRPr kumimoji="1" lang="en-US" altLang="ja-JP" sz="800" dirty="0"/>
          </a:p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u"/>
            </a:pPr>
            <a:r>
              <a:rPr lang="en-US" altLang="ja-JP" sz="800" b="1" dirty="0"/>
              <a:t>DNA methylation involved in gamete generation </a:t>
            </a:r>
            <a:r>
              <a:rPr lang="en-US" altLang="ja-JP" sz="800" dirty="0"/>
              <a:t>(Fkbp6/</a:t>
            </a:r>
            <a:r>
              <a:rPr lang="en-US" altLang="ja-JP" sz="800" dirty="0" err="1"/>
              <a:t>Mael</a:t>
            </a:r>
            <a:r>
              <a:rPr lang="en-US" altLang="ja-JP" sz="800" dirty="0"/>
              <a:t>/Morc1/Tdrd12)</a:t>
            </a:r>
          </a:p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u"/>
            </a:pPr>
            <a:r>
              <a:rPr kumimoji="1" lang="en-US" altLang="ja-JP" sz="800" b="1" dirty="0"/>
              <a:t>Synapsis</a:t>
            </a:r>
            <a:r>
              <a:rPr kumimoji="1" lang="en-US" altLang="ja-JP" sz="800" dirty="0"/>
              <a:t> (Hormad1/</a:t>
            </a:r>
            <a:r>
              <a:rPr kumimoji="1" lang="en-US" altLang="ja-JP" sz="800" dirty="0" err="1"/>
              <a:t>Mael</a:t>
            </a:r>
            <a:r>
              <a:rPr kumimoji="1" lang="en-US" altLang="ja-JP" sz="800" dirty="0"/>
              <a:t>/Stra8/Sycp1/Tex15)</a:t>
            </a:r>
            <a:endParaRPr lang="en-US" altLang="ja-JP" sz="800" dirty="0"/>
          </a:p>
          <a:p>
            <a:pPr marL="171450" indent="-171450">
              <a:spcBef>
                <a:spcPts val="200"/>
              </a:spcBef>
              <a:buFont typeface="Wingdings" panose="05000000000000000000" pitchFamily="2" charset="2"/>
              <a:buChar char="u"/>
            </a:pPr>
            <a:r>
              <a:rPr lang="en-US" altLang="ja-JP" sz="800" b="1" dirty="0"/>
              <a:t>Spermatid development</a:t>
            </a:r>
            <a:r>
              <a:rPr lang="ja-JP" altLang="en-US" sz="800" b="1" dirty="0"/>
              <a:t> </a:t>
            </a:r>
            <a:r>
              <a:rPr lang="en-US" altLang="ja-JP" sz="800" dirty="0"/>
              <a:t>(Xlr3a/Xlr3b/Xlr5a/Xlr5b/Xlr5c)</a:t>
            </a: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14A80641-4576-4CA6-8C6E-03FBEF86B7F4}"/>
              </a:ext>
            </a:extLst>
          </p:cNvPr>
          <p:cNvGrpSpPr/>
          <p:nvPr/>
        </p:nvGrpSpPr>
        <p:grpSpPr>
          <a:xfrm>
            <a:off x="5165644" y="6826176"/>
            <a:ext cx="1189158" cy="338532"/>
            <a:chOff x="1294352" y="6716743"/>
            <a:chExt cx="1189158" cy="338532"/>
          </a:xfrm>
        </p:grpSpPr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E454A86-011A-4C25-AF1D-307387024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1764302" y="6420945"/>
              <a:ext cx="61324" cy="652920"/>
            </a:xfrm>
            <a:prstGeom prst="rect">
              <a:avLst/>
            </a:prstGeom>
          </p:spPr>
        </p:pic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34AE0C0-269B-4572-B9D2-B97DA38DA6D5}"/>
                </a:ext>
              </a:extLst>
            </p:cNvPr>
            <p:cNvSpPr txBox="1"/>
            <p:nvPr/>
          </p:nvSpPr>
          <p:spPr>
            <a:xfrm>
              <a:off x="1294352" y="6747404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 dirty="0"/>
                <a:t>-4</a:t>
              </a:r>
              <a:endParaRPr kumimoji="1" lang="ja-JP" altLang="en-US" sz="900" b="1" dirty="0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42630D3A-7CB3-45F8-B501-B52AD6A06F9B}"/>
                </a:ext>
              </a:extLst>
            </p:cNvPr>
            <p:cNvSpPr txBox="1"/>
            <p:nvPr/>
          </p:nvSpPr>
          <p:spPr>
            <a:xfrm>
              <a:off x="1984382" y="6747404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/>
                <a:t>4</a:t>
              </a:r>
              <a:endParaRPr kumimoji="1" lang="ja-JP" altLang="en-US" sz="900" b="1"/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DC70A1AF-F6A3-4D0A-853C-B463F94D032B}"/>
                </a:ext>
              </a:extLst>
            </p:cNvPr>
            <p:cNvSpPr txBox="1"/>
            <p:nvPr/>
          </p:nvSpPr>
          <p:spPr>
            <a:xfrm>
              <a:off x="1451284" y="6824443"/>
              <a:ext cx="7515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Log2(FC)</a:t>
              </a:r>
              <a:endParaRPr kumimoji="1" lang="ja-JP" altLang="en-US" sz="900" b="1" dirty="0"/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D9027B4D-44C8-46E1-A78E-1C0CF45AAABB}"/>
              </a:ext>
            </a:extLst>
          </p:cNvPr>
          <p:cNvGrpSpPr/>
          <p:nvPr/>
        </p:nvGrpSpPr>
        <p:grpSpPr>
          <a:xfrm>
            <a:off x="523446" y="3113358"/>
            <a:ext cx="2247760" cy="3479696"/>
            <a:chOff x="523446" y="3113358"/>
            <a:chExt cx="2247760" cy="3479696"/>
          </a:xfrm>
        </p:grpSpPr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4D0ECAB0-9DFB-435C-B68E-99667114D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" r="36273"/>
            <a:stretch/>
          </p:blipFill>
          <p:spPr>
            <a:xfrm>
              <a:off x="523446" y="4233275"/>
              <a:ext cx="1243612" cy="2352348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75DBD0D-4541-4132-94E2-F7566D934942}"/>
                </a:ext>
              </a:extLst>
            </p:cNvPr>
            <p:cNvSpPr txBox="1"/>
            <p:nvPr/>
          </p:nvSpPr>
          <p:spPr>
            <a:xfrm rot="16200000">
              <a:off x="98067" y="3592526"/>
              <a:ext cx="1143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Atf7ip KO-TT2-5</a:t>
              </a:r>
              <a:endParaRPr kumimoji="1" lang="ja-JP" altLang="en-US" sz="900" b="1" dirty="0"/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7C9B007-D2AC-4D95-B737-F3324BD9C311}"/>
                </a:ext>
              </a:extLst>
            </p:cNvPr>
            <p:cNvSpPr txBox="1"/>
            <p:nvPr/>
          </p:nvSpPr>
          <p:spPr>
            <a:xfrm rot="16200000">
              <a:off x="427461" y="3592526"/>
              <a:ext cx="1143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Atf7ip KO-TT2-12</a:t>
              </a:r>
              <a:endParaRPr kumimoji="1" lang="ja-JP" altLang="en-US" sz="900" b="1" dirty="0"/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4E8189C-89C4-4BDF-B928-132052DD953F}"/>
                </a:ext>
              </a:extLst>
            </p:cNvPr>
            <p:cNvSpPr txBox="1"/>
            <p:nvPr/>
          </p:nvSpPr>
          <p:spPr>
            <a:xfrm rot="16200000">
              <a:off x="734143" y="3569442"/>
              <a:ext cx="1143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Zmym2 KO 1</a:t>
              </a:r>
              <a:endParaRPr kumimoji="1" lang="ja-JP" altLang="en-US" sz="900" b="1" dirty="0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54CF6EC-F12A-4D31-9BA0-C4D4E4728E2D}"/>
                </a:ext>
              </a:extLst>
            </p:cNvPr>
            <p:cNvSpPr txBox="1"/>
            <p:nvPr/>
          </p:nvSpPr>
          <p:spPr>
            <a:xfrm rot="16200000">
              <a:off x="1044376" y="3569442"/>
              <a:ext cx="1143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Zmym2 KO 2</a:t>
              </a:r>
              <a:endParaRPr kumimoji="1" lang="ja-JP" altLang="en-US" sz="900" b="1" dirty="0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831B123A-ED99-4D18-97ED-BDD6D13FA88C}"/>
                </a:ext>
              </a:extLst>
            </p:cNvPr>
            <p:cNvCxnSpPr>
              <a:cxnSpLocks/>
            </p:cNvCxnSpPr>
            <p:nvPr/>
          </p:nvCxnSpPr>
          <p:spPr>
            <a:xfrm>
              <a:off x="1838556" y="4222135"/>
              <a:ext cx="0" cy="574607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7DBF84E7-F47A-4AC9-95DC-7403B67BEEDB}"/>
                </a:ext>
              </a:extLst>
            </p:cNvPr>
            <p:cNvCxnSpPr>
              <a:cxnSpLocks/>
            </p:cNvCxnSpPr>
            <p:nvPr/>
          </p:nvCxnSpPr>
          <p:spPr>
            <a:xfrm>
              <a:off x="1838556" y="4807893"/>
              <a:ext cx="0" cy="383379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2EB4CD93-8322-4F40-B03D-997A4DCB6D1E}"/>
                </a:ext>
              </a:extLst>
            </p:cNvPr>
            <p:cNvCxnSpPr>
              <a:cxnSpLocks/>
            </p:cNvCxnSpPr>
            <p:nvPr/>
          </p:nvCxnSpPr>
          <p:spPr>
            <a:xfrm>
              <a:off x="1838556" y="5202423"/>
              <a:ext cx="0" cy="1390631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96184CC-5302-4795-86D0-FB0B7DF046AB}"/>
                </a:ext>
              </a:extLst>
            </p:cNvPr>
            <p:cNvSpPr txBox="1"/>
            <p:nvPr/>
          </p:nvSpPr>
          <p:spPr>
            <a:xfrm>
              <a:off x="1808493" y="4301689"/>
              <a:ext cx="9627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 i="1" dirty="0"/>
                <a:t>Atf7ip</a:t>
              </a:r>
              <a:r>
                <a:rPr kumimoji="1" lang="en-US" altLang="ja-JP" sz="900" b="1" dirty="0"/>
                <a:t> KO</a:t>
              </a:r>
              <a:endParaRPr lang="en-US" altLang="ja-JP" sz="900" b="1" dirty="0"/>
            </a:p>
            <a:p>
              <a:r>
                <a:rPr lang="en-US" altLang="ja-JP" sz="900" b="1" dirty="0"/>
                <a:t>/</a:t>
              </a:r>
              <a:r>
                <a:rPr lang="en-US" altLang="ja-JP" sz="900" b="1" i="1" dirty="0"/>
                <a:t>Zmym2</a:t>
              </a:r>
              <a:r>
                <a:rPr lang="en-US" altLang="ja-JP" sz="900" b="1" dirty="0"/>
                <a:t> KO</a:t>
              </a:r>
              <a:endParaRPr kumimoji="1" lang="ja-JP" altLang="en-US" sz="900" b="1" dirty="0"/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C5CE114B-73B5-4CF3-9311-CFEEEF6887AB}"/>
                </a:ext>
              </a:extLst>
            </p:cNvPr>
            <p:cNvSpPr txBox="1"/>
            <p:nvPr/>
          </p:nvSpPr>
          <p:spPr>
            <a:xfrm>
              <a:off x="1808493" y="4868777"/>
              <a:ext cx="76242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 i="1" dirty="0"/>
                <a:t>Atf7ip</a:t>
              </a:r>
              <a:r>
                <a:rPr kumimoji="1" lang="en-US" altLang="ja-JP" sz="900" b="1" dirty="0"/>
                <a:t> KO</a:t>
              </a:r>
              <a:endParaRPr kumimoji="1" lang="ja-JP" altLang="en-US" sz="900" b="1" dirty="0"/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6D181678-A048-4B06-B213-A2D4556F9BE7}"/>
                </a:ext>
              </a:extLst>
            </p:cNvPr>
            <p:cNvSpPr txBox="1"/>
            <p:nvPr/>
          </p:nvSpPr>
          <p:spPr>
            <a:xfrm>
              <a:off x="1808493" y="5770780"/>
              <a:ext cx="9225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i="1" dirty="0"/>
                <a:t>Zmym2</a:t>
              </a:r>
              <a:r>
                <a:rPr lang="en-US" altLang="ja-JP" sz="900" b="1" dirty="0"/>
                <a:t> KO</a:t>
              </a:r>
              <a:endParaRPr kumimoji="1" lang="ja-JP" altLang="en-US" sz="900" b="1" dirty="0"/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25C94E4-C8F9-40DA-A67C-A390908DEE2C}"/>
              </a:ext>
            </a:extLst>
          </p:cNvPr>
          <p:cNvGrpSpPr/>
          <p:nvPr/>
        </p:nvGrpSpPr>
        <p:grpSpPr>
          <a:xfrm>
            <a:off x="4925468" y="3698767"/>
            <a:ext cx="1189158" cy="338532"/>
            <a:chOff x="3548066" y="7472602"/>
            <a:chExt cx="1189158" cy="338532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1014AFD2-1E51-4B29-9236-D2C939AF4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4018016" y="7176804"/>
              <a:ext cx="61324" cy="652920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7D3D1C1-9EBE-431E-9B4D-9DE35692C2B2}"/>
                </a:ext>
              </a:extLst>
            </p:cNvPr>
            <p:cNvSpPr txBox="1"/>
            <p:nvPr/>
          </p:nvSpPr>
          <p:spPr>
            <a:xfrm>
              <a:off x="3548066" y="7503263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 dirty="0"/>
                <a:t>-4</a:t>
              </a:r>
              <a:endParaRPr kumimoji="1" lang="ja-JP" altLang="en-US" sz="900" b="1" dirty="0"/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CFA816F-8E39-46CE-B160-1CF9542BA523}"/>
                </a:ext>
              </a:extLst>
            </p:cNvPr>
            <p:cNvSpPr txBox="1"/>
            <p:nvPr/>
          </p:nvSpPr>
          <p:spPr>
            <a:xfrm>
              <a:off x="4238096" y="7503263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/>
                <a:t>4</a:t>
              </a:r>
              <a:endParaRPr kumimoji="1" lang="ja-JP" altLang="en-US" sz="900" b="1"/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59E65F2-BC05-4734-9E27-69006C5A981F}"/>
                </a:ext>
              </a:extLst>
            </p:cNvPr>
            <p:cNvSpPr txBox="1"/>
            <p:nvPr/>
          </p:nvSpPr>
          <p:spPr>
            <a:xfrm>
              <a:off x="3704998" y="7580302"/>
              <a:ext cx="7515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Log2(FC)</a:t>
              </a:r>
              <a:endParaRPr kumimoji="1" lang="ja-JP" altLang="en-US" sz="900" b="1" dirty="0"/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8339827D-44AE-4D1A-86B1-3D06ED539CE9}"/>
              </a:ext>
            </a:extLst>
          </p:cNvPr>
          <p:cNvGrpSpPr/>
          <p:nvPr/>
        </p:nvGrpSpPr>
        <p:grpSpPr>
          <a:xfrm>
            <a:off x="932266" y="6692466"/>
            <a:ext cx="1189158" cy="338532"/>
            <a:chOff x="1294352" y="6716743"/>
            <a:chExt cx="1189158" cy="338532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6DF79F0D-BFB1-4C8D-9270-6EB569828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1764302" y="6420945"/>
              <a:ext cx="61324" cy="652920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B4E7CDF-178B-4FE3-AF15-51A4557FD24F}"/>
                </a:ext>
              </a:extLst>
            </p:cNvPr>
            <p:cNvSpPr txBox="1"/>
            <p:nvPr/>
          </p:nvSpPr>
          <p:spPr>
            <a:xfrm>
              <a:off x="1294352" y="6747404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 dirty="0"/>
                <a:t>-4</a:t>
              </a:r>
              <a:endParaRPr kumimoji="1" lang="ja-JP" altLang="en-US" sz="900" b="1" dirty="0"/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BEF8C5A8-4E17-4BEC-AED3-504A744F486E}"/>
                </a:ext>
              </a:extLst>
            </p:cNvPr>
            <p:cNvSpPr txBox="1"/>
            <p:nvPr/>
          </p:nvSpPr>
          <p:spPr>
            <a:xfrm>
              <a:off x="1984382" y="6747404"/>
              <a:ext cx="4991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b="1"/>
                <a:t>4</a:t>
              </a:r>
              <a:endParaRPr kumimoji="1" lang="ja-JP" altLang="en-US" sz="900" b="1"/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5E72536-7E55-4906-8483-ABB5DDD9EBFA}"/>
                </a:ext>
              </a:extLst>
            </p:cNvPr>
            <p:cNvSpPr txBox="1"/>
            <p:nvPr/>
          </p:nvSpPr>
          <p:spPr>
            <a:xfrm>
              <a:off x="1451284" y="6824443"/>
              <a:ext cx="7515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900" b="1" dirty="0"/>
                <a:t>Log2(FC)</a:t>
              </a:r>
              <a:endParaRPr kumimoji="1" lang="ja-JP" altLang="en-US" sz="9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3246385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4A79C14-76EB-4A33-8E02-FF769A165601}"/>
              </a:ext>
            </a:extLst>
          </p:cNvPr>
          <p:cNvGrpSpPr/>
          <p:nvPr/>
        </p:nvGrpSpPr>
        <p:grpSpPr>
          <a:xfrm>
            <a:off x="2113094" y="395536"/>
            <a:ext cx="2631812" cy="1976823"/>
            <a:chOff x="2744663" y="250112"/>
            <a:chExt cx="2631812" cy="1976823"/>
          </a:xfrm>
        </p:grpSpPr>
        <p:sp>
          <p:nvSpPr>
            <p:cNvPr id="3" name="円/楕円 3">
              <a:extLst>
                <a:ext uri="{FF2B5EF4-FFF2-40B4-BE49-F238E27FC236}">
                  <a16:creationId xmlns:a16="http://schemas.microsoft.com/office/drawing/2014/main" id="{99DA28FA-2D11-47DE-AA8A-2126FB4DE994}"/>
                </a:ext>
              </a:extLst>
            </p:cNvPr>
            <p:cNvSpPr/>
            <p:nvPr/>
          </p:nvSpPr>
          <p:spPr>
            <a:xfrm>
              <a:off x="2744663" y="681511"/>
              <a:ext cx="1795106" cy="12075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円/楕円 4">
              <a:extLst>
                <a:ext uri="{FF2B5EF4-FFF2-40B4-BE49-F238E27FC236}">
                  <a16:creationId xmlns:a16="http://schemas.microsoft.com/office/drawing/2014/main" id="{A7CCE687-DDF4-4F27-84EA-391FCB944E52}"/>
                </a:ext>
              </a:extLst>
            </p:cNvPr>
            <p:cNvSpPr/>
            <p:nvPr/>
          </p:nvSpPr>
          <p:spPr>
            <a:xfrm>
              <a:off x="3601420" y="733084"/>
              <a:ext cx="1087459" cy="10899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40CBA3C-6682-4E25-9BB1-5157599ABC25}"/>
                </a:ext>
              </a:extLst>
            </p:cNvPr>
            <p:cNvSpPr txBox="1"/>
            <p:nvPr/>
          </p:nvSpPr>
          <p:spPr>
            <a:xfrm>
              <a:off x="3569568" y="1120747"/>
              <a:ext cx="970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/>
                <a:t>3177</a:t>
              </a:r>
              <a:endParaRPr kumimoji="1" lang="ja-JP" altLang="en-US" sz="14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50E4BA6-6107-4FF2-B28A-36DE2A7AE39E}"/>
                </a:ext>
              </a:extLst>
            </p:cNvPr>
            <p:cNvSpPr txBox="1"/>
            <p:nvPr/>
          </p:nvSpPr>
          <p:spPr>
            <a:xfrm>
              <a:off x="2960687" y="250112"/>
              <a:ext cx="986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>
                  <a:solidFill>
                    <a:srgbClr val="0070C0"/>
                  </a:solidFill>
                </a:rPr>
                <a:t>WT: rep1+2</a:t>
              </a:r>
              <a:endParaRPr kumimoji="1" lang="en-US" altLang="ja-JP" sz="1200" dirty="0">
                <a:solidFill>
                  <a:srgbClr val="0070C0"/>
                </a:solidFill>
              </a:endParaRPr>
            </a:p>
            <a:p>
              <a:r>
                <a:rPr lang="en-US" altLang="ja-JP" sz="1200">
                  <a:solidFill>
                    <a:srgbClr val="0070C0"/>
                  </a:solidFill>
                </a:rPr>
                <a:t>6537</a:t>
              </a:r>
              <a:endParaRPr kumimoji="1" lang="ja-JP" altLang="en-US" sz="1200" dirty="0">
                <a:solidFill>
                  <a:srgbClr val="0070C0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C0FD898-02D5-4765-B65A-0C977E864381}"/>
                </a:ext>
              </a:extLst>
            </p:cNvPr>
            <p:cNvSpPr txBox="1"/>
            <p:nvPr/>
          </p:nvSpPr>
          <p:spPr>
            <a:xfrm>
              <a:off x="4365104" y="250112"/>
              <a:ext cx="1011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solidFill>
                    <a:srgbClr val="FF0000"/>
                  </a:solidFill>
                </a:rPr>
                <a:t>dFNIII:</a:t>
              </a:r>
            </a:p>
            <a:p>
              <a:r>
                <a:rPr kumimoji="1" lang="en-US" altLang="ja-JP" sz="1200" dirty="0">
                  <a:solidFill>
                    <a:srgbClr val="FF0000"/>
                  </a:solidFill>
                </a:rPr>
                <a:t>3376</a:t>
              </a:r>
              <a:endParaRPr kumimoji="1" lang="ja-JP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268CF4D-B2E0-44A8-B392-C532D765ACB1}"/>
                </a:ext>
              </a:extLst>
            </p:cNvPr>
            <p:cNvSpPr txBox="1"/>
            <p:nvPr/>
          </p:nvSpPr>
          <p:spPr>
            <a:xfrm>
              <a:off x="3547548" y="1949936"/>
              <a:ext cx="1431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/>
                <a:t>3177</a:t>
              </a:r>
              <a:r>
                <a:rPr kumimoji="1" lang="en-US" altLang="ja-JP" sz="1200" dirty="0"/>
                <a:t>/3376=94.1%</a:t>
              </a:r>
              <a:endParaRPr kumimoji="1" lang="ja-JP" altLang="en-US" sz="1200" dirty="0"/>
            </a:p>
          </p:txBody>
        </p:sp>
      </p:grpSp>
      <p:sp>
        <p:nvSpPr>
          <p:cNvPr id="10" name="Text Box 49">
            <a:extLst>
              <a:ext uri="{FF2B5EF4-FFF2-40B4-BE49-F238E27FC236}">
                <a16:creationId xmlns:a16="http://schemas.microsoft.com/office/drawing/2014/main" id="{68156DC1-2101-4BB9-82CD-707C434A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69" y="8759543"/>
            <a:ext cx="6330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ja-JP" sz="1200" dirty="0">
                <a:latin typeface="Helvetica" charset="0"/>
                <a:cs typeface="Helvetica" charset="0"/>
              </a:rPr>
              <a:t>Figure S9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8B2F9EC-918A-45E1-A20F-C68AD37A2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95" t="23347" r="19822" b="45449"/>
          <a:stretch/>
        </p:blipFill>
        <p:spPr>
          <a:xfrm>
            <a:off x="2007199" y="3649021"/>
            <a:ext cx="4230113" cy="151725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9CB1100-6252-4536-BA8C-8487FED090ED}"/>
              </a:ext>
            </a:extLst>
          </p:cNvPr>
          <p:cNvSpPr txBox="1"/>
          <p:nvPr/>
        </p:nvSpPr>
        <p:spPr>
          <a:xfrm>
            <a:off x="688127" y="3976747"/>
            <a:ext cx="1319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>
                <a:solidFill>
                  <a:srgbClr val="0070C0"/>
                </a:solidFill>
              </a:rPr>
              <a:t>Flag-ATF7IP</a:t>
            </a:r>
            <a:endParaRPr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7BE6E3-2803-48F4-955C-7500BE3307B8}"/>
              </a:ext>
            </a:extLst>
          </p:cNvPr>
          <p:cNvSpPr txBox="1"/>
          <p:nvPr/>
        </p:nvSpPr>
        <p:spPr>
          <a:xfrm>
            <a:off x="475611" y="4176816"/>
            <a:ext cx="15315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0070C0"/>
                </a:solidFill>
              </a:rPr>
              <a:t>Flag-ATF7IP dFNIII</a:t>
            </a:r>
            <a:endParaRPr lang="ja-JP" altLang="en-US" sz="900">
              <a:solidFill>
                <a:srgbClr val="0070C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DE32D84-1077-4E5C-8864-A0F4ADADCA96}"/>
              </a:ext>
            </a:extLst>
          </p:cNvPr>
          <p:cNvSpPr txBox="1"/>
          <p:nvPr/>
        </p:nvSpPr>
        <p:spPr>
          <a:xfrm>
            <a:off x="688127" y="4359305"/>
            <a:ext cx="1319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FF0000"/>
                </a:solidFill>
              </a:rPr>
              <a:t>WT mESCs</a:t>
            </a:r>
            <a:endParaRPr lang="ja-JP" altLang="en-US" sz="90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87F831-E80A-4479-976F-F8323ECC4B85}"/>
              </a:ext>
            </a:extLst>
          </p:cNvPr>
          <p:cNvSpPr txBox="1"/>
          <p:nvPr/>
        </p:nvSpPr>
        <p:spPr>
          <a:xfrm>
            <a:off x="475611" y="4535098"/>
            <a:ext cx="15315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mESCs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EAC2FC2-DE2C-4788-8493-E77322D84941}"/>
              </a:ext>
            </a:extLst>
          </p:cNvPr>
          <p:cNvSpPr txBox="1"/>
          <p:nvPr/>
        </p:nvSpPr>
        <p:spPr>
          <a:xfrm>
            <a:off x="761411" y="4717168"/>
            <a:ext cx="1245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+ WT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9F82122-439C-45E9-B322-7466EE4CC3FA}"/>
              </a:ext>
            </a:extLst>
          </p:cNvPr>
          <p:cNvSpPr txBox="1"/>
          <p:nvPr/>
        </p:nvSpPr>
        <p:spPr>
          <a:xfrm>
            <a:off x="761410" y="4892961"/>
            <a:ext cx="1245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+ dFNIII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847EDA2-3AC3-4C73-9861-0AA8D4B4D709}"/>
              </a:ext>
            </a:extLst>
          </p:cNvPr>
          <p:cNvSpPr txBox="1"/>
          <p:nvPr/>
        </p:nvSpPr>
        <p:spPr>
          <a:xfrm>
            <a:off x="3943219" y="5166277"/>
            <a:ext cx="129877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0" i="1"/>
              <a:t>Dazl</a:t>
            </a:r>
            <a:endParaRPr lang="ja-JP" altLang="en-US" sz="1350" i="1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F1FF914-9D76-4681-8118-C996F6744252}"/>
              </a:ext>
            </a:extLst>
          </p:cNvPr>
          <p:cNvCxnSpPr/>
          <p:nvPr/>
        </p:nvCxnSpPr>
        <p:spPr>
          <a:xfrm>
            <a:off x="722233" y="3994746"/>
            <a:ext cx="0" cy="298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4D2BA9F-297F-45A5-87C3-188748AA924C}"/>
              </a:ext>
            </a:extLst>
          </p:cNvPr>
          <p:cNvCxnSpPr/>
          <p:nvPr/>
        </p:nvCxnSpPr>
        <p:spPr>
          <a:xfrm>
            <a:off x="722233" y="4417559"/>
            <a:ext cx="0" cy="621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DF341FB-ED88-4F29-90B3-5ADD7B7C09B6}"/>
              </a:ext>
            </a:extLst>
          </p:cNvPr>
          <p:cNvSpPr txBox="1"/>
          <p:nvPr/>
        </p:nvSpPr>
        <p:spPr>
          <a:xfrm>
            <a:off x="327755" y="4051346"/>
            <a:ext cx="4369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0070C0"/>
                </a:solidFill>
              </a:rPr>
              <a:t>ChIP</a:t>
            </a:r>
            <a:endParaRPr lang="ja-JP" altLang="en-US" sz="900">
              <a:solidFill>
                <a:srgbClr val="0070C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9210711-CF09-4B91-9A3D-86CC3871C5F5}"/>
              </a:ext>
            </a:extLst>
          </p:cNvPr>
          <p:cNvSpPr txBox="1"/>
          <p:nvPr/>
        </p:nvSpPr>
        <p:spPr>
          <a:xfrm>
            <a:off x="285283" y="4624317"/>
            <a:ext cx="436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>
                <a:solidFill>
                  <a:srgbClr val="FF0000"/>
                </a:solidFill>
              </a:rPr>
              <a:t>RNA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D8FFC780-5B91-4C7D-9302-8CFEEA40C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95" t="23201" r="19912" b="45271"/>
          <a:stretch/>
        </p:blipFill>
        <p:spPr>
          <a:xfrm>
            <a:off x="2007197" y="5655692"/>
            <a:ext cx="4230114" cy="146481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32306FC-F05A-40E5-9E4C-115BBBCA3197}"/>
              </a:ext>
            </a:extLst>
          </p:cNvPr>
          <p:cNvSpPr txBox="1"/>
          <p:nvPr/>
        </p:nvSpPr>
        <p:spPr>
          <a:xfrm>
            <a:off x="3888598" y="7120818"/>
            <a:ext cx="129877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50" i="1"/>
              <a:t>Fkbp6</a:t>
            </a:r>
            <a:endParaRPr lang="ja-JP" altLang="en-US" sz="1350" i="1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D86E2F-CCDE-44A3-BADC-3275AF2A93E3}"/>
              </a:ext>
            </a:extLst>
          </p:cNvPr>
          <p:cNvSpPr txBox="1"/>
          <p:nvPr/>
        </p:nvSpPr>
        <p:spPr>
          <a:xfrm>
            <a:off x="688127" y="5943426"/>
            <a:ext cx="1319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0070C0"/>
                </a:solidFill>
              </a:rPr>
              <a:t>Flag-ATF7IP</a:t>
            </a:r>
            <a:endParaRPr lang="ja-JP" altLang="en-US" sz="900">
              <a:solidFill>
                <a:srgbClr val="0070C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015DEA8-9ADC-4C7F-A03D-CF0B7CBE665B}"/>
              </a:ext>
            </a:extLst>
          </p:cNvPr>
          <p:cNvSpPr txBox="1"/>
          <p:nvPr/>
        </p:nvSpPr>
        <p:spPr>
          <a:xfrm>
            <a:off x="475611" y="6143495"/>
            <a:ext cx="15315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0070C0"/>
                </a:solidFill>
              </a:rPr>
              <a:t>Flag-ATF7IP dFNIII</a:t>
            </a:r>
            <a:endParaRPr lang="ja-JP" altLang="en-US" sz="900">
              <a:solidFill>
                <a:srgbClr val="0070C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D3C34D7-F05A-4CC7-A121-B3CF7B589E1C}"/>
              </a:ext>
            </a:extLst>
          </p:cNvPr>
          <p:cNvSpPr txBox="1"/>
          <p:nvPr/>
        </p:nvSpPr>
        <p:spPr>
          <a:xfrm>
            <a:off x="688127" y="6325983"/>
            <a:ext cx="13190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>
                <a:solidFill>
                  <a:srgbClr val="FF0000"/>
                </a:solidFill>
              </a:rPr>
              <a:t>WT mESCs</a:t>
            </a:r>
            <a:endParaRPr lang="ja-JP" altLang="en-US" sz="90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DB408B5-3A6C-493C-AA83-DF8C04932DC8}"/>
              </a:ext>
            </a:extLst>
          </p:cNvPr>
          <p:cNvSpPr txBox="1"/>
          <p:nvPr/>
        </p:nvSpPr>
        <p:spPr>
          <a:xfrm>
            <a:off x="475611" y="6501777"/>
            <a:ext cx="15315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mESCs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5D0FCE6-46D1-4994-AD73-68D6B6E339B1}"/>
              </a:ext>
            </a:extLst>
          </p:cNvPr>
          <p:cNvSpPr txBox="1"/>
          <p:nvPr/>
        </p:nvSpPr>
        <p:spPr>
          <a:xfrm>
            <a:off x="761411" y="6683847"/>
            <a:ext cx="1245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+ WT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FC41C71-EE4C-4C72-83A1-4A6D8B1EF9ED}"/>
              </a:ext>
            </a:extLst>
          </p:cNvPr>
          <p:cNvSpPr txBox="1"/>
          <p:nvPr/>
        </p:nvSpPr>
        <p:spPr>
          <a:xfrm>
            <a:off x="761410" y="6859640"/>
            <a:ext cx="12457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i="1">
                <a:solidFill>
                  <a:srgbClr val="FF0000"/>
                </a:solidFill>
              </a:rPr>
              <a:t>Atf7ip </a:t>
            </a:r>
            <a:r>
              <a:rPr lang="en-US" altLang="ja-JP" sz="900">
                <a:solidFill>
                  <a:srgbClr val="FF0000"/>
                </a:solidFill>
              </a:rPr>
              <a:t>KO + dFNIII</a:t>
            </a:r>
            <a:endParaRPr lang="ja-JP" altLang="en-US" sz="900" i="1">
              <a:solidFill>
                <a:srgbClr val="FF0000"/>
              </a:solidFill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896E9023-FE3E-434B-B3DE-9F8EE150FE87}"/>
              </a:ext>
            </a:extLst>
          </p:cNvPr>
          <p:cNvCxnSpPr/>
          <p:nvPr/>
        </p:nvCxnSpPr>
        <p:spPr>
          <a:xfrm>
            <a:off x="722233" y="5961425"/>
            <a:ext cx="0" cy="298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B03582B-AB1A-4C16-9838-5AB4BAACD861}"/>
              </a:ext>
            </a:extLst>
          </p:cNvPr>
          <p:cNvCxnSpPr/>
          <p:nvPr/>
        </p:nvCxnSpPr>
        <p:spPr>
          <a:xfrm>
            <a:off x="722233" y="6384237"/>
            <a:ext cx="0" cy="621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9DBD109-4389-4FD2-B48B-5380AFB45462}"/>
              </a:ext>
            </a:extLst>
          </p:cNvPr>
          <p:cNvSpPr txBox="1"/>
          <p:nvPr/>
        </p:nvSpPr>
        <p:spPr>
          <a:xfrm>
            <a:off x="285283" y="6032644"/>
            <a:ext cx="436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>
                <a:solidFill>
                  <a:srgbClr val="0070C0"/>
                </a:solidFill>
              </a:rPr>
              <a:t>ChIP</a:t>
            </a:r>
            <a:endParaRPr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4E9FF8-E4CB-4C74-9DE7-AB1C8F80CAB2}"/>
              </a:ext>
            </a:extLst>
          </p:cNvPr>
          <p:cNvSpPr txBox="1"/>
          <p:nvPr/>
        </p:nvSpPr>
        <p:spPr>
          <a:xfrm>
            <a:off x="285283" y="6595248"/>
            <a:ext cx="436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900" dirty="0">
                <a:solidFill>
                  <a:srgbClr val="FF0000"/>
                </a:solidFill>
              </a:rPr>
              <a:t>RNA</a:t>
            </a:r>
            <a:endParaRPr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98B7B4-8827-473D-B328-90D2BDFD7AE6}"/>
              </a:ext>
            </a:extLst>
          </p:cNvPr>
          <p:cNvSpPr txBox="1"/>
          <p:nvPr/>
        </p:nvSpPr>
        <p:spPr>
          <a:xfrm>
            <a:off x="1108000" y="38504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E4D49AC-E899-4D23-8010-363466A75598}"/>
              </a:ext>
            </a:extLst>
          </p:cNvPr>
          <p:cNvSpPr txBox="1"/>
          <p:nvPr/>
        </p:nvSpPr>
        <p:spPr>
          <a:xfrm>
            <a:off x="422856" y="320333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36087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ower point テーマ1">
  <a:themeElements>
    <a:clrScheme name="ビジネス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ユーザー定義 2">
      <a:majorFont>
        <a:latin typeface="Arial"/>
        <a:ea typeface="游ゴシック"/>
        <a:cs typeface=""/>
      </a:majorFont>
      <a:minorFont>
        <a:latin typeface="Arial"/>
        <a:ea typeface="游明朝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314868</TotalTime>
  <Words>998</Words>
  <Application>Microsoft Office PowerPoint</Application>
  <PresentationFormat>レター サイズ 8.5x11 インチ</PresentationFormat>
  <Paragraphs>439</Paragraphs>
  <Slides>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Helvetica</vt:lpstr>
      <vt:lpstr>Symbol</vt:lpstr>
      <vt:lpstr>Wingdings</vt:lpstr>
      <vt:lpstr>power point テーマ1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t-take</dc:creator>
  <cp:lastModifiedBy>眞貝 洋一</cp:lastModifiedBy>
  <cp:revision>9235</cp:revision>
  <cp:lastPrinted>2018-07-03T02:09:31Z</cp:lastPrinted>
  <dcterms:created xsi:type="dcterms:W3CDTF">2013-07-30T05:01:19Z</dcterms:created>
  <dcterms:modified xsi:type="dcterms:W3CDTF">2020-10-27T01:15:31Z</dcterms:modified>
</cp:coreProperties>
</file>