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76" y="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17E14-B33C-4274-8C4C-65CBEB2E3B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2B4378-1FF6-4E4E-9D40-3ED682B3F1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8830C6-516F-4AAD-924A-F8E10E41C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0145-B15F-4E66-9D93-E3C9F7CF1E41}" type="datetimeFigureOut">
              <a:rPr lang="es-AR" smtClean="0"/>
              <a:t>28/5/24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98B11E-617E-4937-A22B-7038DB64B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29F9A3-3B45-41B9-8DA3-A919B2682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4EF54-B64D-47B1-9136-443BFBD503D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197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02876C-722C-4C91-B9E7-C31038A27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72A7F7-9856-40E9-A02F-BC31D9FC5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6242E0-6885-4F24-AB76-7CD877C8E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0145-B15F-4E66-9D93-E3C9F7CF1E41}" type="datetimeFigureOut">
              <a:rPr lang="es-AR" smtClean="0"/>
              <a:t>28/5/24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9E5EE0-820B-4DAE-B81F-EE853E32A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DFC0FE-8234-497E-8018-7A3457C8D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4EF54-B64D-47B1-9136-443BFBD503D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1918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FDF332-5EDF-4909-9B11-784453D0E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83C93E-380B-44CF-815C-F1C8CCD7E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9BF6E0-AF21-4317-86AC-5833F897D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0145-B15F-4E66-9D93-E3C9F7CF1E41}" type="datetimeFigureOut">
              <a:rPr lang="es-AR" smtClean="0"/>
              <a:t>28/5/24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C74F19-1078-43BE-8533-CDD677084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D3DC50-B3F6-4E0C-AA8B-B9D261AD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4EF54-B64D-47B1-9136-443BFBD503D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86393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CBC4F4-62B2-48B7-BABF-18B83530B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9E12DB-0F7C-4960-944C-0739C8D341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FC5841-EBD3-4EDD-94CD-68130D397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48636F-F6EB-4EC4-85F5-5B21B5B0F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0145-B15F-4E66-9D93-E3C9F7CF1E41}" type="datetimeFigureOut">
              <a:rPr lang="es-AR" smtClean="0"/>
              <a:t>28/5/24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BF3BC6-387F-46FA-9A18-CA732F0FD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CB554D-95FA-4D8C-8F5D-F82F925D2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4EF54-B64D-47B1-9136-443BFBD503D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75682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753EFC-388F-4764-B129-CB094D07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4FEE7EF-0744-4E8D-9E45-04A4F407A0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70FD02-43A5-49C4-B09A-04186B38FA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DD74C2D-1F8A-4015-BCD5-8DA4EA2533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951497C-5E08-4226-9F0B-57A2958D77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26A8109-4977-4E7A-A5C7-736063952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0145-B15F-4E66-9D93-E3C9F7CF1E41}" type="datetimeFigureOut">
              <a:rPr lang="es-AR" smtClean="0"/>
              <a:t>28/5/24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094AEE2-C998-4697-8E9C-973DAE09B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0948757-4C87-48D5-93BA-9F7F7E6FB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4EF54-B64D-47B1-9136-443BFBD503D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64965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B4971E-8619-47B0-9D01-B3BBDE3F4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FAA9BAB-D547-4402-968E-BC1FAC4F5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0145-B15F-4E66-9D93-E3C9F7CF1E41}" type="datetimeFigureOut">
              <a:rPr lang="es-AR" smtClean="0"/>
              <a:t>28/5/24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7C99F14-AA4C-4CA8-BBEC-F24690612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D0F6227-A0EB-444E-972C-22A6427AA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4EF54-B64D-47B1-9136-443BFBD503D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0284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B423ACD-34DF-4457-A82A-3585D41F4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0145-B15F-4E66-9D93-E3C9F7CF1E41}" type="datetimeFigureOut">
              <a:rPr lang="es-AR" smtClean="0"/>
              <a:t>28/5/24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9538D45-ED83-49AB-B2F4-798D3C0D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CD73379-1244-42B2-BD1C-0890508BF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4EF54-B64D-47B1-9136-443BFBD503D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89950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E89608-32FA-45DD-886A-77212CAF1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12D00B-4AD9-45E3-8EE5-5AD57089E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DC91067-B266-41DB-A37B-2A9457AD58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565FFE-F383-4B02-B1AE-FB26001C8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0145-B15F-4E66-9D93-E3C9F7CF1E41}" type="datetimeFigureOut">
              <a:rPr lang="es-AR" smtClean="0"/>
              <a:t>28/5/24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E3A5692-6F2F-43B6-AA13-EB08EF698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FC95A8-3FD5-4751-98EC-4DFAE5F06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4EF54-B64D-47B1-9136-443BFBD503D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5857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2BA19F-2439-44DB-8E64-CD2599A5E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67E3501-059F-4963-B1B4-CA841C6E7D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F4BAD48-8E99-49F4-B111-B96DF8E48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C43E4B1-6760-4DFD-9CA8-FC82F4B28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0145-B15F-4E66-9D93-E3C9F7CF1E41}" type="datetimeFigureOut">
              <a:rPr lang="es-AR" smtClean="0"/>
              <a:t>28/5/24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025A7CC-36C1-4823-BE21-D3C4341A7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1E0FC23-EA69-411A-B76C-4C8BC31CD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4EF54-B64D-47B1-9136-443BFBD503D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96006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1B1544-5DFB-48E9-AF49-3D17DE94C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1221B2A-599D-445F-8735-AA72BCA028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450507-7F77-4859-86AA-C68000E1F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0145-B15F-4E66-9D93-E3C9F7CF1E41}" type="datetimeFigureOut">
              <a:rPr lang="es-AR" smtClean="0"/>
              <a:t>28/5/24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F9CC93-EA44-4942-8BC9-B6BE8F70C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EA0068-6B6E-4A23-9A2E-A5DF76C6B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4EF54-B64D-47B1-9136-443BFBD503D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73436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63A5FA6-A8A1-4AFA-A409-BD036D43EB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5AEA59B-5E69-4594-9E8C-90DDFB3938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BFF3FA-9468-4309-B5CF-51EFB1B14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0145-B15F-4E66-9D93-E3C9F7CF1E41}" type="datetimeFigureOut">
              <a:rPr lang="es-AR" smtClean="0"/>
              <a:t>28/5/24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15651C-56AE-4A70-94E8-B2C3D9A9D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D460DD-EE6E-481F-A809-0C86DDB5C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4EF54-B64D-47B1-9136-443BFBD503D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01547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4113288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9472058-C4D5-450D-9EDA-92F7582AB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DD6AF85-319D-4AAE-A9D9-8190194170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5DEBFD-3DC8-492F-950D-EAECD396E8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E0145-B15F-4E66-9D93-E3C9F7CF1E41}" type="datetimeFigureOut">
              <a:rPr lang="es-AR" smtClean="0"/>
              <a:t>28/5/24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6DCB58-7D09-47D7-A790-E3722A2D9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EEF51B-4E8A-410B-A15F-EE7BD29ECB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4EF54-B64D-47B1-9136-443BFBD503D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53850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-49079"/>
            <a:ext cx="11288480" cy="127490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Eculizumab as first line treatment for patients with severe </a:t>
            </a:r>
          </a:p>
          <a:p>
            <a:pPr algn="l">
              <a:lnSpc>
                <a:spcPct val="115000"/>
              </a:lnSpc>
            </a:pPr>
            <a:r>
              <a:rPr lang="en-US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presentation of Complement Factor H antibodies mediated Hemolytic Uremic Syndrome</a:t>
            </a:r>
            <a:endParaRPr lang="es-AR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3396" y="1002964"/>
            <a:ext cx="11747658" cy="634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Aim: to report four children with Complement Factor H (</a:t>
            </a:r>
            <a:r>
              <a:rPr lang="en-US" sz="16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CFH</a:t>
            </a:r>
            <a:r>
              <a:rPr lang="en-US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 antibodies mediated Hemolytic Uremic Syndrome (HUS)managed with Eculizumab plus immunosuppression as first line therapy.</a:t>
            </a:r>
            <a:endParaRPr lang="es-AR" sz="16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2417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Coccia et al. </a:t>
            </a:r>
            <a:r>
              <a:rPr lang="en-GB" sz="2000" b="1">
                <a:solidFill>
                  <a:schemeClr val="bg1"/>
                </a:solidFill>
                <a:latin typeface="+mj-lt"/>
              </a:rPr>
              <a:t>2024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204" y="5654300"/>
            <a:ext cx="7637652" cy="1637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Conclusions: a short course of 6 months of </a:t>
            </a:r>
            <a:r>
              <a:rPr lang="en-US" sz="16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C5</a:t>
            </a:r>
            <a:r>
              <a:rPr lang="en-US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inhibitor might be sufficient to reverse TMA symptoms and improve kidney function in severe patients with </a:t>
            </a:r>
            <a:r>
              <a:rPr lang="en-US" sz="16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CFH</a:t>
            </a:r>
            <a:r>
              <a:rPr lang="en-US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antibodies mediated HUS.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mmunosuppressive agents might reduce the risk of relapse and allow cessation of </a:t>
            </a:r>
            <a:r>
              <a:rPr lang="en-US" sz="16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C5</a:t>
            </a:r>
            <a:r>
              <a:rPr lang="en-US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inhibition in a shorter period of time.</a:t>
            </a:r>
            <a:endParaRPr lang="es-AR" sz="16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AR" sz="16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TextBox 33">
            <a:extLst>
              <a:ext uri="{FF2B5EF4-FFF2-40B4-BE49-F238E27FC236}">
                <a16:creationId xmlns:a16="http://schemas.microsoft.com/office/drawing/2014/main" id="{7A150CFA-F072-250D-FFD9-F81AFF1861C2}"/>
              </a:ext>
            </a:extLst>
          </p:cNvPr>
          <p:cNvSpPr txBox="1"/>
          <p:nvPr/>
        </p:nvSpPr>
        <p:spPr>
          <a:xfrm>
            <a:off x="950413" y="2036512"/>
            <a:ext cx="203224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b="0" i="0" dirty="0">
                <a:solidFill>
                  <a:schemeClr val="accent6"/>
                </a:solidFill>
                <a:effectLst/>
                <a:latin typeface="Google Sans"/>
              </a:rPr>
              <a:t>4 </a:t>
            </a:r>
            <a:r>
              <a:rPr lang="es-AR" sz="1600" b="0" i="0" dirty="0" err="1">
                <a:solidFill>
                  <a:schemeClr val="accent6"/>
                </a:solidFill>
                <a:effectLst/>
                <a:latin typeface="Google Sans"/>
              </a:rPr>
              <a:t>patients</a:t>
            </a:r>
            <a:r>
              <a:rPr lang="es-AR" sz="1600" b="0" i="0" dirty="0">
                <a:solidFill>
                  <a:schemeClr val="accent6"/>
                </a:solidFill>
                <a:effectLst/>
                <a:latin typeface="Google Sans"/>
              </a:rPr>
              <a:t> </a:t>
            </a:r>
            <a:r>
              <a:rPr lang="es-AR" sz="1600" b="0" i="0" dirty="0" err="1">
                <a:solidFill>
                  <a:schemeClr val="accent6"/>
                </a:solidFill>
                <a:effectLst/>
                <a:latin typeface="Google Sans"/>
              </a:rPr>
              <a:t>with</a:t>
            </a:r>
            <a:r>
              <a:rPr lang="es-AR" sz="1600" b="0" i="0" dirty="0">
                <a:solidFill>
                  <a:schemeClr val="accent6"/>
                </a:solidFill>
                <a:effectLst/>
                <a:latin typeface="Google Sans"/>
              </a:rPr>
              <a:t> </a:t>
            </a:r>
            <a:r>
              <a:rPr lang="es-AR" sz="1600" b="0" i="0" dirty="0" err="1">
                <a:solidFill>
                  <a:schemeClr val="accent6"/>
                </a:solidFill>
                <a:effectLst/>
                <a:latin typeface="Google Sans"/>
              </a:rPr>
              <a:t>CFH</a:t>
            </a:r>
            <a:r>
              <a:rPr lang="es-AR" sz="1600" b="0" i="0" dirty="0">
                <a:solidFill>
                  <a:schemeClr val="accent6"/>
                </a:solidFill>
                <a:effectLst/>
                <a:latin typeface="Google Sans"/>
              </a:rPr>
              <a:t> </a:t>
            </a:r>
            <a:r>
              <a:rPr lang="es-AR" sz="1600" b="0" i="0" dirty="0" err="1">
                <a:solidFill>
                  <a:schemeClr val="accent6"/>
                </a:solidFill>
                <a:effectLst/>
                <a:latin typeface="Google Sans"/>
              </a:rPr>
              <a:t>antibodies</a:t>
            </a:r>
            <a:r>
              <a:rPr lang="es-AR" sz="1600" b="0" i="0" dirty="0">
                <a:solidFill>
                  <a:schemeClr val="accent6"/>
                </a:solidFill>
                <a:effectLst/>
                <a:latin typeface="Google Sans"/>
              </a:rPr>
              <a:t> </a:t>
            </a:r>
            <a:r>
              <a:rPr lang="es-AR" sz="1600" b="0" i="0" dirty="0" err="1">
                <a:solidFill>
                  <a:schemeClr val="accent6"/>
                </a:solidFill>
                <a:effectLst/>
                <a:latin typeface="Google Sans"/>
              </a:rPr>
              <a:t>mediated</a:t>
            </a:r>
            <a:r>
              <a:rPr lang="es-AR" sz="1600" b="0" i="0" dirty="0">
                <a:solidFill>
                  <a:schemeClr val="accent6"/>
                </a:solidFill>
                <a:effectLst/>
                <a:latin typeface="Google Sans"/>
              </a:rPr>
              <a:t> </a:t>
            </a:r>
            <a:r>
              <a:rPr lang="es-AR" sz="1600" b="0" i="0" dirty="0" err="1">
                <a:solidFill>
                  <a:schemeClr val="accent6"/>
                </a:solidFill>
                <a:effectLst/>
                <a:latin typeface="Google Sans"/>
              </a:rPr>
              <a:t>HUS</a:t>
            </a:r>
            <a:br>
              <a:rPr lang="es-AR" sz="1600" dirty="0"/>
            </a:br>
            <a:endParaRPr lang="en-GB" sz="1500" dirty="0">
              <a:solidFill>
                <a:srgbClr val="65AA00"/>
              </a:solidFill>
            </a:endParaRPr>
          </a:p>
        </p:txBody>
      </p:sp>
      <p:sp>
        <p:nvSpPr>
          <p:cNvPr id="7" name="Freeform: Shape 46">
            <a:extLst>
              <a:ext uri="{FF2B5EF4-FFF2-40B4-BE49-F238E27FC236}">
                <a16:creationId xmlns:a16="http://schemas.microsoft.com/office/drawing/2014/main" id="{753E9CC6-6A1A-65E6-2F3B-9879FCEDB923}"/>
              </a:ext>
            </a:extLst>
          </p:cNvPr>
          <p:cNvSpPr/>
          <p:nvPr/>
        </p:nvSpPr>
        <p:spPr>
          <a:xfrm>
            <a:off x="705587" y="2222848"/>
            <a:ext cx="286669" cy="585249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chemeClr val="accent4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" name="Rectangle 48">
            <a:extLst>
              <a:ext uri="{FF2B5EF4-FFF2-40B4-BE49-F238E27FC236}">
                <a16:creationId xmlns:a16="http://schemas.microsoft.com/office/drawing/2014/main" id="{8DEE534E-F13A-3627-9575-5AB51E074538}"/>
              </a:ext>
            </a:extLst>
          </p:cNvPr>
          <p:cNvSpPr/>
          <p:nvPr/>
        </p:nvSpPr>
        <p:spPr>
          <a:xfrm>
            <a:off x="0" y="3055500"/>
            <a:ext cx="2926079" cy="2442993"/>
          </a:xfrm>
          <a:prstGeom prst="rect">
            <a:avLst/>
          </a:prstGeom>
          <a:noFill/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296DC0"/>
                </a:solidFill>
              </a:rPr>
              <a:t>3 boys. Aged 6-11 years old.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296DC0"/>
                </a:solidFill>
              </a:rPr>
              <a:t>CFH antibody titers ranged from 1000-8500 UA/ml.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296DC0"/>
                </a:solidFill>
              </a:rPr>
              <a:t>3 patients had homozygous CFHR1/CFHR3 deletions.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296DC0"/>
                </a:solidFill>
              </a:rPr>
              <a:t>Dialysis was necessary for 30-60 days in 3 patients.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296DC0"/>
                </a:solidFill>
              </a:rPr>
              <a:t>Eculizumab was administered 5-23 days after onset.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296DC0"/>
                </a:solidFill>
              </a:rPr>
              <a:t>None of them received plasmapheresis.</a:t>
            </a:r>
          </a:p>
        </p:txBody>
      </p:sp>
      <p:sp>
        <p:nvSpPr>
          <p:cNvPr id="18" name="Freeform: Shape 46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251969" y="2206671"/>
            <a:ext cx="330707" cy="586391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chemeClr val="accent2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" name="Freeform: Shape 46">
            <a:extLst>
              <a:ext uri="{FF2B5EF4-FFF2-40B4-BE49-F238E27FC236}">
                <a16:creationId xmlns:a16="http://schemas.microsoft.com/office/drawing/2014/main" id="{7B04A06E-C934-4807-A85F-740DC04E75CD}"/>
              </a:ext>
            </a:extLst>
          </p:cNvPr>
          <p:cNvSpPr/>
          <p:nvPr/>
        </p:nvSpPr>
        <p:spPr>
          <a:xfrm>
            <a:off x="403397" y="2323284"/>
            <a:ext cx="354201" cy="504910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9" name="Freeform: Shape 46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588979" y="2297226"/>
            <a:ext cx="289876" cy="510871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chemeClr val="accent3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3" name="Freeform: Shape 46">
            <a:extLst>
              <a:ext uri="{FF2B5EF4-FFF2-40B4-BE49-F238E27FC236}">
                <a16:creationId xmlns:a16="http://schemas.microsoft.com/office/drawing/2014/main" id="{7B04A06E-C934-4807-A85F-740DC04E75CD}"/>
              </a:ext>
            </a:extLst>
          </p:cNvPr>
          <p:cNvSpPr/>
          <p:nvPr/>
        </p:nvSpPr>
        <p:spPr>
          <a:xfrm>
            <a:off x="539013" y="2462856"/>
            <a:ext cx="119002" cy="205477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74AE887-A0BC-49B8-AA0C-CD4548E73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733" y="1715885"/>
            <a:ext cx="5454621" cy="385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636DDF8-B666-4C42-91BB-67F8D45EB4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" t="13620" b="947"/>
          <a:stretch/>
        </p:blipFill>
        <p:spPr bwMode="auto">
          <a:xfrm>
            <a:off x="8176671" y="1892969"/>
            <a:ext cx="3974383" cy="294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765313BC-53F0-48C5-84E9-C027CAFFCF13}"/>
              </a:ext>
            </a:extLst>
          </p:cNvPr>
          <p:cNvSpPr txBox="1"/>
          <p:nvPr/>
        </p:nvSpPr>
        <p:spPr>
          <a:xfrm>
            <a:off x="8176671" y="4844435"/>
            <a:ext cx="4015329" cy="738664"/>
          </a:xfrm>
          <a:prstGeom prst="rect">
            <a:avLst/>
          </a:prstGeom>
          <a:solidFill>
            <a:srgbClr val="0092F7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During a mean 12-month follow-up (range 6-24), no relapses were recorded.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All patients ended with normal GFR. 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A497EE3C-31D4-4FB2-8DA2-62AFF52EC1F3}"/>
              </a:ext>
            </a:extLst>
          </p:cNvPr>
          <p:cNvSpPr txBox="1"/>
          <p:nvPr/>
        </p:nvSpPr>
        <p:spPr>
          <a:xfrm>
            <a:off x="8176671" y="1585934"/>
            <a:ext cx="397438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1" i="0" u="none" strike="noStrike" dirty="0">
                <a:solidFill>
                  <a:schemeClr val="accent3"/>
                </a:solidFill>
                <a:effectLst/>
                <a:latin typeface="Arial" panose="020B0604020202020204" pitchFamily="34" charset="0"/>
              </a:rPr>
              <a:t>Evolution of factor H autoantibody levels according to treatment </a:t>
            </a:r>
            <a:endParaRPr lang="es-AR" sz="11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6046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201</Words>
  <Application>Microsoft Macintosh PowerPoint</Application>
  <PresentationFormat>Panorámica</PresentationFormat>
  <Paragraphs>17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Google Sans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General de Nefrología</dc:creator>
  <cp:lastModifiedBy>paula coccia</cp:lastModifiedBy>
  <cp:revision>23</cp:revision>
  <cp:lastPrinted>2023-12-05T09:54:48Z</cp:lastPrinted>
  <dcterms:created xsi:type="dcterms:W3CDTF">2023-11-02T12:35:56Z</dcterms:created>
  <dcterms:modified xsi:type="dcterms:W3CDTF">2024-05-28T14:54:19Z</dcterms:modified>
</cp:coreProperties>
</file>