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616" r:id="rId2"/>
    <p:sldId id="257" r:id="rId3"/>
    <p:sldId id="619" r:id="rId4"/>
    <p:sldId id="614" r:id="rId5"/>
    <p:sldId id="578" r:id="rId6"/>
    <p:sldId id="581" r:id="rId7"/>
    <p:sldId id="618" r:id="rId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85" autoAdjust="0"/>
    <p:restoredTop sz="76226" autoAdjust="0"/>
  </p:normalViewPr>
  <p:slideViewPr>
    <p:cSldViewPr snapToGrid="0">
      <p:cViewPr>
        <p:scale>
          <a:sx n="62" d="100"/>
          <a:sy n="62" d="100"/>
        </p:scale>
        <p:origin x="1133"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 Id="rId5" Type="http://schemas.openxmlformats.org/officeDocument/2006/relationships/image" Target="../media/image17.emf"/><Relationship Id="rId4"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06EBA1-92F2-46C5-81B8-AADD403395AF}" type="datetimeFigureOut">
              <a:rPr lang="en-GB" smtClean="0"/>
              <a:t>29/09/2020</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D1E86-0FA4-4472-BF73-08123E687547}" type="slidenum">
              <a:rPr lang="en-GB" smtClean="0"/>
              <a:t>‹Nº›</a:t>
            </a:fld>
            <a:endParaRPr lang="en-GB"/>
          </a:p>
        </p:txBody>
      </p:sp>
    </p:spTree>
    <p:extLst>
      <p:ext uri="{BB962C8B-B14F-4D97-AF65-F5344CB8AC3E}">
        <p14:creationId xmlns:p14="http://schemas.microsoft.com/office/powerpoint/2010/main" val="230471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1. Western Blot of total anti-ubiquitin and controls used for anti-ISG15 antibody. </a:t>
            </a:r>
            <a:r>
              <a:rPr lang="en-US" sz="1200" kern="1200" dirty="0">
                <a:solidFill>
                  <a:schemeClr val="tx1"/>
                </a:solidFill>
                <a:effectLst/>
                <a:latin typeface="+mn-lt"/>
                <a:ea typeface="+mn-ea"/>
                <a:cs typeface="+mn-cs"/>
              </a:rPr>
              <a:t>A lysate of HeLa cells, recombinant human MPO (</a:t>
            </a:r>
            <a:r>
              <a:rPr lang="en-US" sz="1200" kern="1200" dirty="0" err="1">
                <a:solidFill>
                  <a:schemeClr val="tx1"/>
                </a:solidFill>
                <a:effectLst/>
                <a:latin typeface="+mn-lt"/>
                <a:ea typeface="+mn-ea"/>
                <a:cs typeface="+mn-cs"/>
              </a:rPr>
              <a:t>rhMPO</a:t>
            </a:r>
            <a:r>
              <a:rPr lang="en-US" sz="1200" kern="1200" dirty="0">
                <a:solidFill>
                  <a:schemeClr val="tx1"/>
                </a:solidFill>
                <a:effectLst/>
                <a:latin typeface="+mn-lt"/>
                <a:ea typeface="+mn-ea"/>
                <a:cs typeface="+mn-cs"/>
              </a:rPr>
              <a:t>) are observed, both without the presence of ubiquitin and MPO with ubiquitin as negative controls of the reaction (since all the substrates necessary for the enzymatic reaction are added except ATP); in the last lane the product of the complete in vitro ubiquitylation reaction of the MPO (Panel A).</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 lysate of transfected human HEK293T cells that overexpressed ISG15 used as a positive control and empty vector transfected control cell lysate (HEK293) as a negative control for Western Blot experiments of the figure 2 (Panel B).</a:t>
            </a:r>
            <a:endParaRPr lang="es-MX" sz="1200" b="1"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82961559-6686-423E-A22E-B45D6199E2AB}" type="slidenum">
              <a:rPr lang="en-GB" smtClean="0"/>
              <a:t>1</a:t>
            </a:fld>
            <a:endParaRPr lang="en-GB"/>
          </a:p>
        </p:txBody>
      </p:sp>
    </p:spTree>
    <p:extLst>
      <p:ext uri="{BB962C8B-B14F-4D97-AF65-F5344CB8AC3E}">
        <p14:creationId xmlns:p14="http://schemas.microsoft.com/office/powerpoint/2010/main" val="3717794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Supplementary 2. Representative dot plot of the gating strategy for the determination of the percentage of CD25, Ki67, </a:t>
            </a:r>
            <a:r>
              <a:rPr lang="en-US" sz="1200" b="1" kern="1200" dirty="0" err="1">
                <a:solidFill>
                  <a:schemeClr val="tx1"/>
                </a:solidFill>
                <a:effectLst/>
                <a:latin typeface="+mn-lt"/>
                <a:ea typeface="+mn-ea"/>
                <a:cs typeface="+mn-cs"/>
              </a:rPr>
              <a:t>IFNγ</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lymphocyte population was selected from a graph of size and complexity (Panel A). Then the </a:t>
            </a:r>
            <a:r>
              <a:rPr lang="en-US" sz="1200" kern="1200" dirty="0" err="1">
                <a:solidFill>
                  <a:schemeClr val="tx1"/>
                </a:solidFill>
                <a:effectLst/>
                <a:latin typeface="+mn-lt"/>
                <a:ea typeface="+mn-ea"/>
                <a:cs typeface="+mn-cs"/>
              </a:rPr>
              <a:t>singlettes</a:t>
            </a:r>
            <a:r>
              <a:rPr lang="en-US" sz="1200" kern="1200" dirty="0">
                <a:solidFill>
                  <a:schemeClr val="tx1"/>
                </a:solidFill>
                <a:effectLst/>
                <a:latin typeface="+mn-lt"/>
                <a:ea typeface="+mn-ea"/>
                <a:cs typeface="+mn-cs"/>
              </a:rPr>
              <a:t> were obtained by comparing area granularity against height granularity (Panel B). Viable cells were determined using FVS700 exclusion staining (Panel C). This subpopulation of lymphocytes was determined by CD4 + staining (Panel D). Subsequently, activation markers were determined in this subpopulation (CD25+ in Panel E), proliferation (Ki67+ in Panel F) and polarization through the production of cytokines (</a:t>
            </a:r>
            <a:r>
              <a:rPr lang="en-US" sz="1200" kern="1200" dirty="0" err="1">
                <a:solidFill>
                  <a:schemeClr val="tx1"/>
                </a:solidFill>
                <a:effectLst/>
                <a:latin typeface="+mn-lt"/>
                <a:ea typeface="+mn-ea"/>
                <a:cs typeface="+mn-cs"/>
              </a:rPr>
              <a:t>IFNγ</a:t>
            </a:r>
            <a:r>
              <a:rPr lang="en-US" sz="1200" kern="1200" dirty="0">
                <a:solidFill>
                  <a:schemeClr val="tx1"/>
                </a:solidFill>
                <a:effectLst/>
                <a:latin typeface="+mn-lt"/>
                <a:ea typeface="+mn-ea"/>
                <a:cs typeface="+mn-cs"/>
              </a:rPr>
              <a:t>+ in panel G).</a:t>
            </a:r>
            <a:endParaRPr lang="es-MX" sz="1200"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82961559-6686-423E-A22E-B45D6199E2AB}" type="slidenum">
              <a:rPr lang="en-GB" smtClean="0"/>
              <a:t>2</a:t>
            </a:fld>
            <a:endParaRPr lang="en-GB"/>
          </a:p>
        </p:txBody>
      </p:sp>
    </p:spTree>
    <p:extLst>
      <p:ext uri="{BB962C8B-B14F-4D97-AF65-F5344CB8AC3E}">
        <p14:creationId xmlns:p14="http://schemas.microsoft.com/office/powerpoint/2010/main" val="313440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Supplementary 3</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UbMPO</a:t>
            </a:r>
            <a:r>
              <a:rPr lang="en-US" sz="1200" b="1" kern="1200" dirty="0">
                <a:solidFill>
                  <a:schemeClr val="tx1"/>
                </a:solidFill>
                <a:effectLst/>
                <a:latin typeface="+mn-lt"/>
                <a:ea typeface="+mn-ea"/>
                <a:cs typeface="+mn-cs"/>
              </a:rPr>
              <a:t> diminish CD4</a:t>
            </a:r>
            <a:r>
              <a:rPr lang="en-US" sz="1200" b="1" kern="1200" baseline="300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 lymphocyte activation and proliferation of healthy controls were cocultured with LPS activated DCs with </a:t>
            </a:r>
            <a:r>
              <a:rPr lang="en-US" sz="1200" b="1" kern="1200" dirty="0" err="1">
                <a:solidFill>
                  <a:schemeClr val="tx1"/>
                </a:solidFill>
                <a:effectLst/>
                <a:latin typeface="+mn-lt"/>
                <a:ea typeface="+mn-ea"/>
                <a:cs typeface="+mn-cs"/>
              </a:rPr>
              <a:t>UbMPO</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No differences were found in the production of cytokines among groups of interest (A-C). However, l</a:t>
            </a:r>
            <a:r>
              <a:rPr lang="en-US" sz="1200" kern="1200" dirty="0">
                <a:solidFill>
                  <a:schemeClr val="tx1"/>
                </a:solidFill>
                <a:effectLst/>
                <a:latin typeface="+mn-lt"/>
                <a:ea typeface="+mn-ea"/>
                <a:cs typeface="+mn-cs"/>
              </a:rPr>
              <a:t>ower activation  of healthy control determined by CD25 expression in CD4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lymphocytes upon </a:t>
            </a:r>
            <a:r>
              <a:rPr lang="en-US" sz="1200" kern="1200" dirty="0" err="1">
                <a:solidFill>
                  <a:schemeClr val="tx1"/>
                </a:solidFill>
                <a:effectLst/>
                <a:latin typeface="+mn-lt"/>
                <a:ea typeface="+mn-ea"/>
                <a:cs typeface="+mn-cs"/>
              </a:rPr>
              <a:t>UbMPO</a:t>
            </a:r>
            <a:r>
              <a:rPr lang="en-US" sz="1200" kern="1200" dirty="0">
                <a:solidFill>
                  <a:schemeClr val="tx1"/>
                </a:solidFill>
                <a:effectLst/>
                <a:latin typeface="+mn-lt"/>
                <a:ea typeface="+mn-ea"/>
                <a:cs typeface="+mn-cs"/>
              </a:rPr>
              <a:t> stimulation was found compared with </a:t>
            </a:r>
            <a:r>
              <a:rPr lang="en-US" sz="1200" kern="1200" dirty="0" err="1">
                <a:solidFill>
                  <a:schemeClr val="tx1"/>
                </a:solidFill>
                <a:effectLst/>
                <a:latin typeface="+mn-lt"/>
                <a:ea typeface="+mn-ea"/>
                <a:cs typeface="+mn-cs"/>
              </a:rPr>
              <a:t>rhMPO</a:t>
            </a:r>
            <a:r>
              <a:rPr lang="en-US" sz="1200" kern="1200" dirty="0">
                <a:solidFill>
                  <a:schemeClr val="tx1"/>
                </a:solidFill>
                <a:effectLst/>
                <a:latin typeface="+mn-lt"/>
                <a:ea typeface="+mn-ea"/>
                <a:cs typeface="+mn-cs"/>
              </a:rPr>
              <a:t> (D). </a:t>
            </a:r>
            <a:r>
              <a:rPr lang="en-US" sz="1200" b="0" kern="1200" dirty="0">
                <a:solidFill>
                  <a:schemeClr val="tx1"/>
                </a:solidFill>
                <a:effectLst/>
                <a:latin typeface="+mn-lt"/>
                <a:ea typeface="+mn-ea"/>
                <a:cs typeface="+mn-cs"/>
              </a:rPr>
              <a:t>De</a:t>
            </a:r>
            <a:r>
              <a:rPr lang="en-US" sz="1200" kern="1200" dirty="0">
                <a:solidFill>
                  <a:schemeClr val="tx1"/>
                </a:solidFill>
                <a:effectLst/>
                <a:latin typeface="+mn-lt"/>
                <a:ea typeface="+mn-ea"/>
                <a:cs typeface="+mn-cs"/>
              </a:rPr>
              <a:t>creased proliferation from healthy controls towards </a:t>
            </a:r>
            <a:r>
              <a:rPr lang="en-US" sz="1200" kern="1200" dirty="0" err="1">
                <a:solidFill>
                  <a:schemeClr val="tx1"/>
                </a:solidFill>
                <a:effectLst/>
                <a:latin typeface="+mn-lt"/>
                <a:ea typeface="+mn-ea"/>
                <a:cs typeface="+mn-cs"/>
              </a:rPr>
              <a:t>UbMPO</a:t>
            </a:r>
            <a:r>
              <a:rPr lang="en-US" sz="1200" kern="1200" dirty="0">
                <a:solidFill>
                  <a:schemeClr val="tx1"/>
                </a:solidFill>
                <a:effectLst/>
                <a:latin typeface="+mn-lt"/>
                <a:ea typeface="+mn-ea"/>
                <a:cs typeface="+mn-cs"/>
              </a:rPr>
              <a:t> stimulation (E) . * p&lt;0.05</a:t>
            </a:r>
            <a:r>
              <a:rPr lang="es-MX" sz="1200" kern="1200" dirty="0">
                <a:solidFill>
                  <a:schemeClr val="tx1"/>
                </a:solidFill>
                <a:effectLst/>
                <a:latin typeface="+mn-lt"/>
                <a:ea typeface="+mn-ea"/>
                <a:cs typeface="+mn-cs"/>
              </a:rPr>
              <a:t>.</a:t>
            </a:r>
          </a:p>
        </p:txBody>
      </p:sp>
      <p:sp>
        <p:nvSpPr>
          <p:cNvPr id="4" name="Marcador de número de diapositiva 3"/>
          <p:cNvSpPr>
            <a:spLocks noGrp="1"/>
          </p:cNvSpPr>
          <p:nvPr>
            <p:ph type="sldNum" sz="quarter" idx="5"/>
          </p:nvPr>
        </p:nvSpPr>
        <p:spPr/>
        <p:txBody>
          <a:bodyPr/>
          <a:lstStyle/>
          <a:p>
            <a:fld id="{82961559-6686-423E-A22E-B45D6199E2AB}" type="slidenum">
              <a:rPr lang="en-GB" smtClean="0"/>
              <a:t>3</a:t>
            </a:fld>
            <a:endParaRPr lang="en-GB"/>
          </a:p>
        </p:txBody>
      </p:sp>
    </p:spTree>
    <p:extLst>
      <p:ext uri="{BB962C8B-B14F-4D97-AF65-F5344CB8AC3E}">
        <p14:creationId xmlns:p14="http://schemas.microsoft.com/office/powerpoint/2010/main" val="2950278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Supplementary 4</a:t>
            </a:r>
            <a:r>
              <a:rPr lang="en-US" sz="1200" b="1" kern="1200" dirty="0">
                <a:solidFill>
                  <a:schemeClr val="tx1"/>
                </a:solidFill>
                <a:effectLst/>
                <a:latin typeface="+mn-lt"/>
                <a:ea typeface="+mn-ea"/>
                <a:cs typeface="+mn-cs"/>
              </a:rPr>
              <a:t>. Molecular dynamics simulations</a:t>
            </a:r>
          </a:p>
          <a:p>
            <a:r>
              <a:rPr lang="en-US" sz="1200" b="1" kern="1200" dirty="0">
                <a:solidFill>
                  <a:schemeClr val="tx1"/>
                </a:solidFill>
                <a:effectLst/>
                <a:latin typeface="+mn-lt"/>
                <a:ea typeface="+mn-ea"/>
                <a:cs typeface="+mn-cs"/>
              </a:rPr>
              <a:t>MPO active site  and ubiquitylation sites. </a:t>
            </a:r>
            <a:r>
              <a:rPr lang="en-US" sz="1200" kern="1200" dirty="0">
                <a:solidFill>
                  <a:schemeClr val="tx1"/>
                </a:solidFill>
                <a:effectLst/>
                <a:latin typeface="+mn-lt"/>
                <a:ea typeface="+mn-ea"/>
                <a:cs typeface="+mn-cs"/>
              </a:rPr>
              <a:t>Close-up of the HEME group in the native MPO  active site showing ester bonds of the D94, E292 side chains and the </a:t>
            </a:r>
            <a:r>
              <a:rPr lang="en-US" sz="1200" kern="1200" dirty="0" err="1">
                <a:solidFill>
                  <a:schemeClr val="tx1"/>
                </a:solidFill>
                <a:effectLst/>
                <a:latin typeface="+mn-lt"/>
                <a:ea typeface="+mn-ea"/>
                <a:cs typeface="+mn-cs"/>
              </a:rPr>
              <a:t>methyls</a:t>
            </a:r>
            <a:r>
              <a:rPr lang="en-US" sz="1200" kern="1200" dirty="0">
                <a:solidFill>
                  <a:schemeClr val="tx1"/>
                </a:solidFill>
                <a:effectLst/>
                <a:latin typeface="+mn-lt"/>
                <a:ea typeface="+mn-ea"/>
                <a:cs typeface="+mn-cs"/>
              </a:rPr>
              <a:t> at position 3 and 13 of the HEME group (A). Representation in licorice. Fragments of chain a and chain b are shown in orange and ochre ribbons as context of the active site, as well as H. Structure of the native MPO in cartoons representation (B), chain a in magenta and chain b in ice blue. In licorice representation the HEME group, axial histidine, </a:t>
            </a:r>
            <a:r>
              <a:rPr lang="en-US" sz="1200" kern="1200" dirty="0" err="1">
                <a:solidFill>
                  <a:schemeClr val="tx1"/>
                </a:solidFill>
                <a:effectLst/>
                <a:latin typeface="+mn-lt"/>
                <a:ea typeface="+mn-ea"/>
                <a:cs typeface="+mn-cs"/>
              </a:rPr>
              <a:t>lysines</a:t>
            </a:r>
            <a:r>
              <a:rPr lang="en-US" sz="1200" kern="1200" dirty="0">
                <a:solidFill>
                  <a:schemeClr val="tx1"/>
                </a:solidFill>
                <a:effectLst/>
                <a:latin typeface="+mn-lt"/>
                <a:ea typeface="+mn-ea"/>
                <a:cs typeface="+mn-cs"/>
              </a:rPr>
              <a:t> 129, 488 and 505, and three water molecules in the active site. Color code: Color code C, cyan, O, red, H, white N, blue, Fe, pink.</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Visual representation of the residues near the HEME. </a:t>
            </a:r>
            <a:r>
              <a:rPr lang="en-US" sz="1200" kern="1200" dirty="0">
                <a:solidFill>
                  <a:schemeClr val="tx1"/>
                </a:solidFill>
                <a:effectLst/>
                <a:latin typeface="+mn-lt"/>
                <a:ea typeface="+mn-ea"/>
                <a:cs typeface="+mn-cs"/>
              </a:rPr>
              <a:t>R239 was found close to the active site only when ubiquitin was conjugated to K505 or K488 (C). Contact map of the residues of the MPO in close contact with the HEME group, highlights the differential profile when the ubiquitin is found in K505 or K488 over R239 (D).</a:t>
            </a:r>
            <a:endParaRPr lang="es-MX"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Number of water molecules in the active site as a function of simulation time. </a:t>
            </a:r>
            <a:r>
              <a:rPr lang="en-US" sz="1200" kern="1200" dirty="0">
                <a:solidFill>
                  <a:schemeClr val="tx1"/>
                </a:solidFill>
                <a:effectLst/>
                <a:latin typeface="+mn-lt"/>
                <a:ea typeface="+mn-ea"/>
                <a:cs typeface="+mn-cs"/>
              </a:rPr>
              <a:t>In the crystal structure, there are 3.5 water molecules in this region of the protein. Compared to the native MPO (E), ubiquitylation at K129 (F) or K488 (G) the number of water molecules increases by 1 to 3 molecules; in K505 (H) the amount of water in the active decreases up to 1. The hydration level at the active site was sensitive to the ubiquitylation site.</a:t>
            </a:r>
            <a:endParaRPr lang="es-MX" sz="1200" kern="1200" dirty="0">
              <a:solidFill>
                <a:schemeClr val="tx1"/>
              </a:solidFill>
              <a:effectLst/>
              <a:latin typeface="+mn-lt"/>
              <a:ea typeface="+mn-ea"/>
              <a:cs typeface="+mn-cs"/>
            </a:endParaRPr>
          </a:p>
          <a:p>
            <a:endParaRPr lang="en-GB" dirty="0"/>
          </a:p>
        </p:txBody>
      </p:sp>
      <p:sp>
        <p:nvSpPr>
          <p:cNvPr id="4" name="Marcador de número de diapositiva 3"/>
          <p:cNvSpPr>
            <a:spLocks noGrp="1"/>
          </p:cNvSpPr>
          <p:nvPr>
            <p:ph type="sldNum" sz="quarter" idx="5"/>
          </p:nvPr>
        </p:nvSpPr>
        <p:spPr/>
        <p:txBody>
          <a:bodyPr/>
          <a:lstStyle/>
          <a:p>
            <a:fld id="{82961559-6686-423E-A22E-B45D6199E2AB}" type="slidenum">
              <a:rPr lang="en-GB" smtClean="0"/>
              <a:t>4</a:t>
            </a:fld>
            <a:endParaRPr lang="en-GB"/>
          </a:p>
        </p:txBody>
      </p:sp>
    </p:spTree>
    <p:extLst>
      <p:ext uri="{BB962C8B-B14F-4D97-AF65-F5344CB8AC3E}">
        <p14:creationId xmlns:p14="http://schemas.microsoft.com/office/powerpoint/2010/main" val="3144655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dirty="0"/>
              <a:t>Supplementary 5. Colocalization of LL37 with ISG15 in lupus NETs. </a:t>
            </a:r>
            <a:r>
              <a:rPr lang="en-US" sz="1200" kern="1200" dirty="0">
                <a:solidFill>
                  <a:schemeClr val="tx1"/>
                </a:solidFill>
                <a:effectLst/>
                <a:latin typeface="+mn-lt"/>
                <a:ea typeface="+mn-ea"/>
                <a:cs typeface="+mn-cs"/>
              </a:rPr>
              <a:t>ISG15 and known proteins expressed in NETs such as LL37, was assessed in spontaneous NETs from SLE patient by indirect immunofluorescence (40X) and confocal microscopy. In a representative SLE patient, ISG15 and LL37 colocalized inside NETs with a lower Pearson (R= 0.40) and </a:t>
            </a:r>
            <a:r>
              <a:rPr lang="en-US" sz="1200" kern="1200" dirty="0" err="1">
                <a:solidFill>
                  <a:schemeClr val="tx1"/>
                </a:solidFill>
                <a:effectLst/>
                <a:latin typeface="+mn-lt"/>
                <a:ea typeface="+mn-ea"/>
                <a:cs typeface="+mn-cs"/>
              </a:rPr>
              <a:t>Costes</a:t>
            </a:r>
            <a:r>
              <a:rPr lang="en-US" sz="1200" kern="1200" dirty="0">
                <a:solidFill>
                  <a:schemeClr val="tx1"/>
                </a:solidFill>
                <a:effectLst/>
                <a:latin typeface="+mn-lt"/>
                <a:ea typeface="+mn-ea"/>
                <a:cs typeface="+mn-cs"/>
              </a:rPr>
              <a:t> p value (1.0 ), compared with colocalization of ISG15 and H2B (Figure 4). Blue (DNA), red (ISG15) and green (LL37). </a:t>
            </a:r>
            <a:endParaRPr lang="en-GB" dirty="0"/>
          </a:p>
        </p:txBody>
      </p:sp>
      <p:sp>
        <p:nvSpPr>
          <p:cNvPr id="4" name="Marcador de número de diapositiva 3"/>
          <p:cNvSpPr>
            <a:spLocks noGrp="1"/>
          </p:cNvSpPr>
          <p:nvPr>
            <p:ph type="sldNum" sz="quarter" idx="5"/>
          </p:nvPr>
        </p:nvSpPr>
        <p:spPr/>
        <p:txBody>
          <a:bodyPr/>
          <a:lstStyle/>
          <a:p>
            <a:fld id="{4F4D1E86-0FA4-4472-BF73-08123E687547}" type="slidenum">
              <a:rPr lang="en-GB" smtClean="0"/>
              <a:t>5</a:t>
            </a:fld>
            <a:endParaRPr lang="en-GB"/>
          </a:p>
        </p:txBody>
      </p:sp>
    </p:spTree>
    <p:extLst>
      <p:ext uri="{BB962C8B-B14F-4D97-AF65-F5344CB8AC3E}">
        <p14:creationId xmlns:p14="http://schemas.microsoft.com/office/powerpoint/2010/main" val="3858980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Supplementary 6. Colocalization of HMGB1 with ISG15 in lupus NETs. </a:t>
            </a:r>
            <a:r>
              <a:rPr lang="en-US" sz="1200" kern="1200" dirty="0">
                <a:solidFill>
                  <a:schemeClr val="tx1"/>
                </a:solidFill>
                <a:effectLst/>
                <a:latin typeface="+mn-lt"/>
                <a:ea typeface="+mn-ea"/>
                <a:cs typeface="+mn-cs"/>
              </a:rPr>
              <a:t>ISG15 and known proteins expressed in NETs such as HMGB1, was assessed in spontaneous NETs from SLE patient by indirect immunofluorescence (40X) and confocal microscopy. In a representative SLE patient, ISG15 and HMGB1 colocalized inside NETs with a lower Pearson (R= 0.57) and </a:t>
            </a:r>
            <a:r>
              <a:rPr lang="en-US" sz="1200" kern="1200" dirty="0" err="1">
                <a:solidFill>
                  <a:schemeClr val="tx1"/>
                </a:solidFill>
                <a:effectLst/>
                <a:latin typeface="+mn-lt"/>
                <a:ea typeface="+mn-ea"/>
                <a:cs typeface="+mn-cs"/>
              </a:rPr>
              <a:t>Costes</a:t>
            </a:r>
            <a:r>
              <a:rPr lang="en-US" sz="1200" kern="1200" dirty="0">
                <a:solidFill>
                  <a:schemeClr val="tx1"/>
                </a:solidFill>
                <a:effectLst/>
                <a:latin typeface="+mn-lt"/>
                <a:ea typeface="+mn-ea"/>
                <a:cs typeface="+mn-cs"/>
              </a:rPr>
              <a:t> p value (1.0 ), compared with colocalization of ISG15 and H2B (Figure 4). Blue (DNA), red (ISG15) and green (HMGB1). </a:t>
            </a:r>
            <a:endParaRPr lang="en-GB" dirty="0"/>
          </a:p>
          <a:p>
            <a:endParaRPr lang="en-GB" dirty="0"/>
          </a:p>
        </p:txBody>
      </p:sp>
      <p:sp>
        <p:nvSpPr>
          <p:cNvPr id="4" name="Marcador de número de diapositiva 3"/>
          <p:cNvSpPr>
            <a:spLocks noGrp="1"/>
          </p:cNvSpPr>
          <p:nvPr>
            <p:ph type="sldNum" sz="quarter" idx="5"/>
          </p:nvPr>
        </p:nvSpPr>
        <p:spPr/>
        <p:txBody>
          <a:bodyPr/>
          <a:lstStyle/>
          <a:p>
            <a:fld id="{4F4D1E86-0FA4-4472-BF73-08123E687547}" type="slidenum">
              <a:rPr lang="en-GB" smtClean="0"/>
              <a:t>6</a:t>
            </a:fld>
            <a:endParaRPr lang="en-GB"/>
          </a:p>
        </p:txBody>
      </p:sp>
    </p:spTree>
    <p:extLst>
      <p:ext uri="{BB962C8B-B14F-4D97-AF65-F5344CB8AC3E}">
        <p14:creationId xmlns:p14="http://schemas.microsoft.com/office/powerpoint/2010/main" val="3345432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82961559-6686-423E-A22E-B45D6199E2AB}" type="slidenum">
              <a:rPr lang="en-GB" smtClean="0"/>
              <a:t>7</a:t>
            </a:fld>
            <a:endParaRPr lang="en-GB"/>
          </a:p>
        </p:txBody>
      </p:sp>
    </p:spTree>
    <p:extLst>
      <p:ext uri="{BB962C8B-B14F-4D97-AF65-F5344CB8AC3E}">
        <p14:creationId xmlns:p14="http://schemas.microsoft.com/office/powerpoint/2010/main" val="567069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684479-737C-4555-ADF5-1E7B779EA5A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44618CE5-21FC-492A-B676-60CB90C4ED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7E62283-A757-4E27-BCE4-768D459C7C56}"/>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75A50066-A8F0-48FA-9A40-AB4FF4D1A0B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B086472-0C7A-4343-B27A-EAF7002D7054}"/>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80321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6D1592-A40E-40BB-B0E2-6369C42B00BC}"/>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9FDB934B-1F43-4E65-8B91-817FAFAEC16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E85A9FA0-F1D7-4BCD-8557-4FCB6AAEF8B4}"/>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9AE85E4D-5798-41E5-8BC3-2C623CBF648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2A2EC3E2-3F07-4889-9C77-CAB6E2E59D14}"/>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124770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A0EDB6-F5EB-42E9-AD3D-C7C923090CD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62F58CA-8C61-4227-A473-7DFC788350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C24186-1997-4185-A41F-DD0D385D56EF}"/>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629251F9-CBAB-488C-A160-5104EDA3BD3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97E3025-50B4-4C94-AF00-17506077E3CF}"/>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07508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2A15A6-F4D1-439D-828A-0D337920EA45}"/>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376576E1-84B6-4EAE-96FF-0F3570F5AA0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4563214F-5875-41D2-88D1-B2A9AA01B3F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DE0A940F-E15F-4551-862E-FBD4EE2CE593}"/>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6" name="Marcador de pie de página 5">
            <a:extLst>
              <a:ext uri="{FF2B5EF4-FFF2-40B4-BE49-F238E27FC236}">
                <a16:creationId xmlns:a16="http://schemas.microsoft.com/office/drawing/2014/main" id="{8155BCAD-4BAC-4A76-8A37-429B32DD12EC}"/>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805CB893-1D43-4E3C-A553-C9E3A7A4D8C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35028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5791D0-E1DA-4CB4-BEB5-C226D2F2749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188AE21-12F4-4C62-B81D-39ED6858A5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E545AC-CA3D-4205-9751-D6CF040A1AD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6265632B-0636-4DCE-9235-E08021EFC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E60C21A-4A28-4E06-B15D-99C262D8174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6F2427D6-FB48-48D1-88FC-D6B656ACFBDB}"/>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8" name="Marcador de pie de página 7">
            <a:extLst>
              <a:ext uri="{FF2B5EF4-FFF2-40B4-BE49-F238E27FC236}">
                <a16:creationId xmlns:a16="http://schemas.microsoft.com/office/drawing/2014/main" id="{39F492B9-9B03-4F2C-9543-A282E5692924}"/>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1C25F3D0-CBCD-4803-914E-1992C06D5036}"/>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83205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280777-38D1-4E12-8493-80943FC9B22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CB95430-9E04-456B-9561-FDC62D20C4A9}"/>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4" name="Marcador de pie de página 3">
            <a:extLst>
              <a:ext uri="{FF2B5EF4-FFF2-40B4-BE49-F238E27FC236}">
                <a16:creationId xmlns:a16="http://schemas.microsoft.com/office/drawing/2014/main" id="{8F03D555-D41E-4C3F-A473-353A1EC27715}"/>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93DC6266-2751-4C2B-8A65-7C32539AD1C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4289967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149DD5E-3D69-47D8-B22F-5CED0838B982}"/>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3" name="Marcador de pie de página 2">
            <a:extLst>
              <a:ext uri="{FF2B5EF4-FFF2-40B4-BE49-F238E27FC236}">
                <a16:creationId xmlns:a16="http://schemas.microsoft.com/office/drawing/2014/main" id="{28B74B29-1048-4CB9-942C-ED8B4A8AB007}"/>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5E52BD7E-E020-4E3A-B29A-203160338E82}"/>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045505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8FE05-814F-4DF8-B290-35ECE04072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CC0C78A-01BD-462E-8A4A-E7715CD088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E53C3AAB-F63E-4ABC-A3A8-1CB077396B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4E2C6D5-8CA2-4F9D-B6EB-537DCB19A7E2}"/>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6" name="Marcador de pie de página 5">
            <a:extLst>
              <a:ext uri="{FF2B5EF4-FFF2-40B4-BE49-F238E27FC236}">
                <a16:creationId xmlns:a16="http://schemas.microsoft.com/office/drawing/2014/main" id="{3FA6957B-D79D-4956-B372-AD30A976FE53}"/>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EFDF268-B00B-4528-B8A9-BC77BD35107C}"/>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14623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A0363D-C6F6-4E93-BFB2-592F2E985C8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D9BB8B7D-78B3-49BC-BD2B-BF007D8EEF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594BDDB2-37A1-4300-918D-2C7EA1FC9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0E9ECF-86C0-4863-B0BC-7E9E10D19EE6}"/>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6" name="Marcador de pie de página 5">
            <a:extLst>
              <a:ext uri="{FF2B5EF4-FFF2-40B4-BE49-F238E27FC236}">
                <a16:creationId xmlns:a16="http://schemas.microsoft.com/office/drawing/2014/main" id="{F15D20EE-9E98-43DD-AC37-81A8D39F432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C08105F3-A5B7-42EF-AC50-219BDDA53F2A}"/>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1584897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4FB4A1-3E2E-43A7-88AC-3598B04D067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6CA7AD23-A9C2-4411-9F7F-38DC38AC59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EA400635-78AD-4E90-B305-5F761E836383}"/>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8A0D0E7D-CD8B-475B-BE56-15DB13F4F02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FC20B327-26F2-49D3-99B9-0EB60EED8B7D}"/>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2195324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CA6F0A3-C9BF-4F54-990B-AAA15E4E7E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D55E2512-9F56-4D5D-8D5D-4D404B6D9D3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BF3E72B-55DF-4F6F-8B70-7648AB21712E}"/>
              </a:ext>
            </a:extLst>
          </p:cNvPr>
          <p:cNvSpPr>
            <a:spLocks noGrp="1"/>
          </p:cNvSpPr>
          <p:nvPr>
            <p:ph type="dt" sz="half" idx="10"/>
          </p:nvPr>
        </p:nvSpPr>
        <p:spPr/>
        <p:txBody>
          <a:body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FF12C1BF-74E4-43C4-BB7A-24FD705CA3F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FC702E0-5EDC-4E05-8269-7FB13D88E67D}"/>
              </a:ext>
            </a:extLst>
          </p:cNvPr>
          <p:cNvSpPr>
            <a:spLocks noGrp="1"/>
          </p:cNvSpPr>
          <p:nvPr>
            <p:ph type="sldNum" sz="quarter" idx="12"/>
          </p:nvPr>
        </p:nvSpPr>
        <p:spPr/>
        <p:txBody>
          <a:bodyPr/>
          <a:lstStyle/>
          <a:p>
            <a:fld id="{E3518D31-A5B2-46A0-B01F-DD9DB4236A0C}" type="slidenum">
              <a:rPr lang="en-GB" smtClean="0"/>
              <a:t>‹Nº›</a:t>
            </a:fld>
            <a:endParaRPr lang="en-GB"/>
          </a:p>
        </p:txBody>
      </p:sp>
    </p:spTree>
    <p:extLst>
      <p:ext uri="{BB962C8B-B14F-4D97-AF65-F5344CB8AC3E}">
        <p14:creationId xmlns:p14="http://schemas.microsoft.com/office/powerpoint/2010/main" val="326295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B638985-009D-4EDD-9935-148F17324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146CFD3-5D5E-4EDD-90DF-491E5437C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5E4D0C4-3D00-40B1-9A71-BC81E5365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25194-F398-49A6-BC07-A35827B338C9}" type="datetimeFigureOut">
              <a:rPr lang="en-GB" smtClean="0"/>
              <a:t>29/09/2020</a:t>
            </a:fld>
            <a:endParaRPr lang="en-GB"/>
          </a:p>
        </p:txBody>
      </p:sp>
      <p:sp>
        <p:nvSpPr>
          <p:cNvPr id="5" name="Marcador de pie de página 4">
            <a:extLst>
              <a:ext uri="{FF2B5EF4-FFF2-40B4-BE49-F238E27FC236}">
                <a16:creationId xmlns:a16="http://schemas.microsoft.com/office/drawing/2014/main" id="{19D9CD27-EF8E-4EB8-97F1-38D2D4C66D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FFCE7702-A427-4D4F-85D1-EA84043E3A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518D31-A5B2-46A0-B01F-DD9DB4236A0C}" type="slidenum">
              <a:rPr lang="en-GB" smtClean="0"/>
              <a:t>‹Nº›</a:t>
            </a:fld>
            <a:endParaRPr lang="en-GB"/>
          </a:p>
        </p:txBody>
      </p:sp>
    </p:spTree>
    <p:extLst>
      <p:ext uri="{BB962C8B-B14F-4D97-AF65-F5344CB8AC3E}">
        <p14:creationId xmlns:p14="http://schemas.microsoft.com/office/powerpoint/2010/main" val="2262127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7.emf"/><Relationship Id="rId3" Type="http://schemas.openxmlformats.org/officeDocument/2006/relationships/notesSlide" Target="../notesSlides/notesSlide3.xml"/><Relationship Id="rId7" Type="http://schemas.openxmlformats.org/officeDocument/2006/relationships/image" Target="../media/image14.emf"/><Relationship Id="rId12"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emf"/><Relationship Id="rId5" Type="http://schemas.openxmlformats.org/officeDocument/2006/relationships/image" Target="../media/image13.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2.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23.tiff"/><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6.xml.rels><?xml version="1.0" encoding="UTF-8" standalone="yes"?>
<Relationships xmlns="http://schemas.openxmlformats.org/package/2006/relationships"><Relationship Id="rId3" Type="http://schemas.openxmlformats.org/officeDocument/2006/relationships/image" Target="../media/image28.tiff"/><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tiff"/><Relationship Id="rId5" Type="http://schemas.openxmlformats.org/officeDocument/2006/relationships/image" Target="../media/image30.tiff"/><Relationship Id="rId4" Type="http://schemas.openxmlformats.org/officeDocument/2006/relationships/image" Target="../media/image29.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A3E1C97-6E73-4286-BF0C-11AB0BAA20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19" t="63780" r="74702" b="1149"/>
          <a:stretch/>
        </p:blipFill>
        <p:spPr bwMode="auto">
          <a:xfrm>
            <a:off x="2259608" y="1798766"/>
            <a:ext cx="3008827" cy="3822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a:extLst>
              <a:ext uri="{FF2B5EF4-FFF2-40B4-BE49-F238E27FC236}">
                <a16:creationId xmlns:a16="http://schemas.microsoft.com/office/drawing/2014/main" id="{6D9F5FAB-0842-42A2-AA76-D89811ABF0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281" t="15669" r="37975" b="54725"/>
          <a:stretch/>
        </p:blipFill>
        <p:spPr bwMode="auto">
          <a:xfrm>
            <a:off x="2028075" y="1430276"/>
            <a:ext cx="886202" cy="3702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n 6" descr="Imagen que contiene captura de pantalla&#10;&#10;Descripción generada con confianza muy alta">
            <a:extLst>
              <a:ext uri="{FF2B5EF4-FFF2-40B4-BE49-F238E27FC236}">
                <a16:creationId xmlns:a16="http://schemas.microsoft.com/office/drawing/2014/main" id="{729084F0-9847-4976-8B4A-3BF3B4EEC638}"/>
              </a:ext>
            </a:extLst>
          </p:cNvPr>
          <p:cNvPicPr>
            <a:picLocks noChangeAspect="1"/>
          </p:cNvPicPr>
          <p:nvPr/>
        </p:nvPicPr>
        <p:blipFill rotWithShape="1">
          <a:blip r:embed="rId5">
            <a:extLst>
              <a:ext uri="{28A0092B-C50C-407E-A947-70E740481C1C}">
                <a14:useLocalDpi xmlns:a14="http://schemas.microsoft.com/office/drawing/2010/main" val="0"/>
              </a:ext>
            </a:extLst>
          </a:blip>
          <a:srcRect l="58487" r="20856"/>
          <a:stretch/>
        </p:blipFill>
        <p:spPr>
          <a:xfrm>
            <a:off x="1019963" y="1222702"/>
            <a:ext cx="1129837" cy="4310199"/>
          </a:xfrm>
          <a:prstGeom prst="rect">
            <a:avLst/>
          </a:prstGeom>
        </p:spPr>
      </p:pic>
      <p:pic>
        <p:nvPicPr>
          <p:cNvPr id="5" name="Picture 2">
            <a:extLst>
              <a:ext uri="{FF2B5EF4-FFF2-40B4-BE49-F238E27FC236}">
                <a16:creationId xmlns:a16="http://schemas.microsoft.com/office/drawing/2014/main" id="{6E392B9D-4E60-4C13-9A94-9718B4E6C2E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66" t="70231" r="74944" b="25397"/>
          <a:stretch/>
        </p:blipFill>
        <p:spPr bwMode="auto">
          <a:xfrm>
            <a:off x="2912053" y="5467510"/>
            <a:ext cx="21544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1 CuadroTexto">
            <a:extLst>
              <a:ext uri="{FF2B5EF4-FFF2-40B4-BE49-F238E27FC236}">
                <a16:creationId xmlns:a16="http://schemas.microsoft.com/office/drawing/2014/main" id="{D68B212E-19F3-420D-85A4-D0E0DA92C5FA}"/>
              </a:ext>
            </a:extLst>
          </p:cNvPr>
          <p:cNvSpPr txBox="1"/>
          <p:nvPr/>
        </p:nvSpPr>
        <p:spPr>
          <a:xfrm>
            <a:off x="5215482" y="3402505"/>
            <a:ext cx="1573358" cy="276999"/>
          </a:xfrm>
          <a:prstGeom prst="rect">
            <a:avLst/>
          </a:prstGeom>
          <a:noFill/>
        </p:spPr>
        <p:txBody>
          <a:bodyPr wrap="square" rtlCol="0">
            <a:spAutoFit/>
          </a:bodyPr>
          <a:lstStyle/>
          <a:p>
            <a:pPr algn="ctr"/>
            <a:r>
              <a:rPr lang="el-GR" sz="1200" b="1" dirty="0">
                <a:latin typeface="Arial" panose="020B0604020202020204" pitchFamily="34" charset="0"/>
                <a:cs typeface="Arial" panose="020B0604020202020204" pitchFamily="34" charset="0"/>
              </a:rPr>
              <a:t>α</a:t>
            </a:r>
            <a:r>
              <a:rPr lang="es-MX" sz="1200" b="1" dirty="0">
                <a:latin typeface="Arial" panose="020B0604020202020204" pitchFamily="34" charset="0"/>
                <a:cs typeface="Arial" panose="020B0604020202020204" pitchFamily="34" charset="0"/>
              </a:rPr>
              <a:t>-</a:t>
            </a:r>
            <a:r>
              <a:rPr lang="es-ES" sz="1200" b="1" dirty="0">
                <a:latin typeface="Arial" panose="020B0604020202020204" pitchFamily="34" charset="0"/>
                <a:cs typeface="Arial" panose="020B0604020202020204" pitchFamily="34" charset="0"/>
              </a:rPr>
              <a:t>UbP4D1</a:t>
            </a:r>
            <a:endParaRPr lang="es-MX" sz="1200" b="1" dirty="0">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4BF0A992-1590-452A-B5C8-0860ECE8EC68}"/>
              </a:ext>
            </a:extLst>
          </p:cNvPr>
          <p:cNvSpPr/>
          <p:nvPr/>
        </p:nvSpPr>
        <p:spPr>
          <a:xfrm>
            <a:off x="5573067" y="2645612"/>
            <a:ext cx="989373" cy="369332"/>
          </a:xfrm>
          <a:prstGeom prst="rect">
            <a:avLst/>
          </a:prstGeom>
        </p:spPr>
        <p:txBody>
          <a:bodyPr wrap="none">
            <a:spAutoFit/>
          </a:bodyPr>
          <a:lstStyle/>
          <a:p>
            <a:r>
              <a:rPr lang="es-MX" b="1" i="1" dirty="0" err="1"/>
              <a:t>MPOUb</a:t>
            </a:r>
            <a:r>
              <a:rPr lang="es-MX" b="1" i="1" dirty="0"/>
              <a:t> </a:t>
            </a:r>
            <a:endParaRPr lang="en-GB" dirty="0"/>
          </a:p>
        </p:txBody>
      </p:sp>
      <p:cxnSp>
        <p:nvCxnSpPr>
          <p:cNvPr id="8" name="Conector recto de flecha 7">
            <a:extLst>
              <a:ext uri="{FF2B5EF4-FFF2-40B4-BE49-F238E27FC236}">
                <a16:creationId xmlns:a16="http://schemas.microsoft.com/office/drawing/2014/main" id="{A2B20C59-7449-48CB-97B9-E7C9E1DB24DD}"/>
              </a:ext>
            </a:extLst>
          </p:cNvPr>
          <p:cNvCxnSpPr>
            <a:cxnSpLocks/>
          </p:cNvCxnSpPr>
          <p:nvPr/>
        </p:nvCxnSpPr>
        <p:spPr>
          <a:xfrm flipH="1">
            <a:off x="5141089" y="2838236"/>
            <a:ext cx="48738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5 Conector recto">
            <a:extLst>
              <a:ext uri="{FF2B5EF4-FFF2-40B4-BE49-F238E27FC236}">
                <a16:creationId xmlns:a16="http://schemas.microsoft.com/office/drawing/2014/main" id="{BCEBA102-14E0-461B-B64D-9F07BC329DC8}"/>
              </a:ext>
            </a:extLst>
          </p:cNvPr>
          <p:cNvCxnSpPr>
            <a:cxnSpLocks/>
          </p:cNvCxnSpPr>
          <p:nvPr/>
        </p:nvCxnSpPr>
        <p:spPr>
          <a:xfrm>
            <a:off x="5384782" y="1870774"/>
            <a:ext cx="0" cy="349252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24 Conector recto">
            <a:extLst>
              <a:ext uri="{FF2B5EF4-FFF2-40B4-BE49-F238E27FC236}">
                <a16:creationId xmlns:a16="http://schemas.microsoft.com/office/drawing/2014/main" id="{9CEDCCE2-F465-4C7C-B005-6AF3622A0AFA}"/>
              </a:ext>
            </a:extLst>
          </p:cNvPr>
          <p:cNvCxnSpPr>
            <a:cxnSpLocks/>
          </p:cNvCxnSpPr>
          <p:nvPr/>
        </p:nvCxnSpPr>
        <p:spPr>
          <a:xfrm>
            <a:off x="5384782" y="5467510"/>
            <a:ext cx="0" cy="5040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1 CuadroTexto">
            <a:extLst>
              <a:ext uri="{FF2B5EF4-FFF2-40B4-BE49-F238E27FC236}">
                <a16:creationId xmlns:a16="http://schemas.microsoft.com/office/drawing/2014/main" id="{3963FD9D-634D-4837-9C05-33C7BB38B9AC}"/>
              </a:ext>
            </a:extLst>
          </p:cNvPr>
          <p:cNvSpPr txBox="1"/>
          <p:nvPr/>
        </p:nvSpPr>
        <p:spPr>
          <a:xfrm>
            <a:off x="5617028" y="5486401"/>
            <a:ext cx="858159" cy="466474"/>
          </a:xfrm>
          <a:prstGeom prst="rect">
            <a:avLst/>
          </a:prstGeom>
          <a:noFill/>
        </p:spPr>
        <p:txBody>
          <a:bodyPr wrap="square" rtlCol="0">
            <a:spAutoFit/>
          </a:bodyPr>
          <a:lstStyle/>
          <a:p>
            <a:pPr algn="ctr"/>
            <a:r>
              <a:rPr lang="el-GR" sz="1200" b="1" dirty="0">
                <a:latin typeface="Arial" panose="020B0604020202020204" pitchFamily="34" charset="0"/>
                <a:cs typeface="Arial" panose="020B0604020202020204" pitchFamily="34" charset="0"/>
              </a:rPr>
              <a:t>α</a:t>
            </a:r>
            <a:r>
              <a:rPr lang="es-ES" sz="1200" b="1" dirty="0">
                <a:latin typeface="Arial" panose="020B0604020202020204" pitchFamily="34" charset="0"/>
                <a:cs typeface="Arial" panose="020B0604020202020204" pitchFamily="34" charset="0"/>
              </a:rPr>
              <a:t>-MPO</a:t>
            </a:r>
          </a:p>
          <a:p>
            <a:pPr algn="ctr"/>
            <a:r>
              <a:rPr lang="es-ES" sz="1200" dirty="0">
                <a:latin typeface="Arial" panose="020B0604020202020204" pitchFamily="34" charset="0"/>
                <a:cs typeface="Arial" panose="020B0604020202020204" pitchFamily="34" charset="0"/>
              </a:rPr>
              <a:t>80kDa</a:t>
            </a:r>
            <a:endParaRPr lang="es-MX" sz="1200" dirty="0">
              <a:latin typeface="Arial" panose="020B0604020202020204" pitchFamily="34" charset="0"/>
              <a:cs typeface="Arial" panose="020B0604020202020204" pitchFamily="34" charset="0"/>
            </a:endParaRPr>
          </a:p>
        </p:txBody>
      </p:sp>
      <p:sp>
        <p:nvSpPr>
          <p:cNvPr id="12" name="CuadroTexto 8">
            <a:extLst>
              <a:ext uri="{FF2B5EF4-FFF2-40B4-BE49-F238E27FC236}">
                <a16:creationId xmlns:a16="http://schemas.microsoft.com/office/drawing/2014/main" id="{9471C7B3-239D-406B-9CAC-3847ABB6689A}"/>
              </a:ext>
            </a:extLst>
          </p:cNvPr>
          <p:cNvSpPr txBox="1"/>
          <p:nvPr/>
        </p:nvSpPr>
        <p:spPr>
          <a:xfrm rot="3142306">
            <a:off x="4851065" y="757934"/>
            <a:ext cx="430887" cy="930484"/>
          </a:xfrm>
          <a:prstGeom prst="rect">
            <a:avLst/>
          </a:prstGeom>
          <a:noFill/>
        </p:spPr>
        <p:txBody>
          <a:bodyPr vert="vert270" wrap="square" rtlCol="0">
            <a:spAutoFit/>
          </a:bodyPr>
          <a:lstStyle/>
          <a:p>
            <a:r>
              <a:rPr lang="es-MX" sz="1600" dirty="0" err="1"/>
              <a:t>MPOUbIV</a:t>
            </a:r>
            <a:endParaRPr lang="es-MX" sz="1600" dirty="0"/>
          </a:p>
        </p:txBody>
      </p:sp>
      <p:sp>
        <p:nvSpPr>
          <p:cNvPr id="13" name="CuadroTexto 11">
            <a:extLst>
              <a:ext uri="{FF2B5EF4-FFF2-40B4-BE49-F238E27FC236}">
                <a16:creationId xmlns:a16="http://schemas.microsoft.com/office/drawing/2014/main" id="{B6DD9837-B25E-442B-93F9-49D2AD92C353}"/>
              </a:ext>
            </a:extLst>
          </p:cNvPr>
          <p:cNvSpPr txBox="1"/>
          <p:nvPr/>
        </p:nvSpPr>
        <p:spPr>
          <a:xfrm rot="3142306">
            <a:off x="2507072" y="869581"/>
            <a:ext cx="430887" cy="855677"/>
          </a:xfrm>
          <a:prstGeom prst="rect">
            <a:avLst/>
          </a:prstGeom>
          <a:noFill/>
        </p:spPr>
        <p:txBody>
          <a:bodyPr vert="vert270" wrap="square" rtlCol="0">
            <a:spAutoFit/>
          </a:bodyPr>
          <a:lstStyle/>
          <a:p>
            <a:r>
              <a:rPr lang="es-MX" sz="1600" dirty="0"/>
              <a:t>MPM</a:t>
            </a:r>
          </a:p>
        </p:txBody>
      </p:sp>
      <p:sp>
        <p:nvSpPr>
          <p:cNvPr id="14" name="CuadroTexto 12">
            <a:extLst>
              <a:ext uri="{FF2B5EF4-FFF2-40B4-BE49-F238E27FC236}">
                <a16:creationId xmlns:a16="http://schemas.microsoft.com/office/drawing/2014/main" id="{18227AE5-C214-4829-AAC1-9122339D0AF5}"/>
              </a:ext>
            </a:extLst>
          </p:cNvPr>
          <p:cNvSpPr txBox="1"/>
          <p:nvPr/>
        </p:nvSpPr>
        <p:spPr>
          <a:xfrm rot="3142306">
            <a:off x="3164703" y="795072"/>
            <a:ext cx="430887" cy="855677"/>
          </a:xfrm>
          <a:prstGeom prst="rect">
            <a:avLst/>
          </a:prstGeom>
          <a:noFill/>
        </p:spPr>
        <p:txBody>
          <a:bodyPr vert="vert270" wrap="square" rtlCol="0">
            <a:spAutoFit/>
          </a:bodyPr>
          <a:lstStyle/>
          <a:p>
            <a:r>
              <a:rPr lang="es-MX" sz="1600" dirty="0" err="1"/>
              <a:t>HeLa</a:t>
            </a:r>
            <a:endParaRPr lang="es-MX" sz="1600" dirty="0"/>
          </a:p>
        </p:txBody>
      </p:sp>
      <p:sp>
        <p:nvSpPr>
          <p:cNvPr id="15" name="CuadroTexto 13">
            <a:extLst>
              <a:ext uri="{FF2B5EF4-FFF2-40B4-BE49-F238E27FC236}">
                <a16:creationId xmlns:a16="http://schemas.microsoft.com/office/drawing/2014/main" id="{6AC3B4DE-3F05-4CE2-A668-5A0330B24FC6}"/>
              </a:ext>
            </a:extLst>
          </p:cNvPr>
          <p:cNvSpPr txBox="1"/>
          <p:nvPr/>
        </p:nvSpPr>
        <p:spPr>
          <a:xfrm rot="3142306">
            <a:off x="3741929" y="861210"/>
            <a:ext cx="430887" cy="855677"/>
          </a:xfrm>
          <a:prstGeom prst="rect">
            <a:avLst/>
          </a:prstGeom>
          <a:noFill/>
        </p:spPr>
        <p:txBody>
          <a:bodyPr vert="vert270" wrap="square" rtlCol="0">
            <a:spAutoFit/>
          </a:bodyPr>
          <a:lstStyle/>
          <a:p>
            <a:r>
              <a:rPr lang="es-MX" sz="1600" dirty="0" err="1"/>
              <a:t>MPOrh</a:t>
            </a:r>
            <a:endParaRPr lang="es-MX" sz="1600" dirty="0"/>
          </a:p>
        </p:txBody>
      </p:sp>
      <p:sp>
        <p:nvSpPr>
          <p:cNvPr id="16" name="CuadroTexto 7">
            <a:extLst>
              <a:ext uri="{FF2B5EF4-FFF2-40B4-BE49-F238E27FC236}">
                <a16:creationId xmlns:a16="http://schemas.microsoft.com/office/drawing/2014/main" id="{216FBE13-A7A4-403B-B54C-6765B09B2DF7}"/>
              </a:ext>
            </a:extLst>
          </p:cNvPr>
          <p:cNvSpPr txBox="1"/>
          <p:nvPr/>
        </p:nvSpPr>
        <p:spPr>
          <a:xfrm rot="3142306">
            <a:off x="4631830" y="58322"/>
            <a:ext cx="430887" cy="1834511"/>
          </a:xfrm>
          <a:prstGeom prst="rect">
            <a:avLst/>
          </a:prstGeom>
          <a:noFill/>
        </p:spPr>
        <p:txBody>
          <a:bodyPr vert="vert270" wrap="square" rtlCol="0">
            <a:spAutoFit/>
          </a:bodyPr>
          <a:lstStyle/>
          <a:p>
            <a:r>
              <a:rPr lang="es-MX" sz="1600" dirty="0" err="1"/>
              <a:t>MPOUb</a:t>
            </a:r>
            <a:r>
              <a:rPr lang="es-MX" sz="1600" dirty="0"/>
              <a:t> </a:t>
            </a:r>
            <a:r>
              <a:rPr lang="es-ES" sz="1600" dirty="0" err="1"/>
              <a:t>Ctl</a:t>
            </a:r>
            <a:r>
              <a:rPr lang="es-ES" sz="1600" dirty="0"/>
              <a:t> </a:t>
            </a:r>
            <a:r>
              <a:rPr lang="es-ES" sz="1600" dirty="0" err="1"/>
              <a:t>Neg</a:t>
            </a:r>
            <a:endParaRPr lang="es-MX" sz="1600" dirty="0"/>
          </a:p>
        </p:txBody>
      </p:sp>
      <p:sp>
        <p:nvSpPr>
          <p:cNvPr id="17" name="CuadroTexto 16">
            <a:extLst>
              <a:ext uri="{FF2B5EF4-FFF2-40B4-BE49-F238E27FC236}">
                <a16:creationId xmlns:a16="http://schemas.microsoft.com/office/drawing/2014/main" id="{24D4E125-307D-4C77-8DC0-216F2A225050}"/>
              </a:ext>
            </a:extLst>
          </p:cNvPr>
          <p:cNvSpPr txBox="1"/>
          <p:nvPr/>
        </p:nvSpPr>
        <p:spPr>
          <a:xfrm>
            <a:off x="473988" y="478651"/>
            <a:ext cx="2009554" cy="369332"/>
          </a:xfrm>
          <a:prstGeom prst="rect">
            <a:avLst/>
          </a:prstGeom>
          <a:noFill/>
        </p:spPr>
        <p:txBody>
          <a:bodyPr wrap="square" rtlCol="0">
            <a:spAutoFit/>
          </a:bodyPr>
          <a:lstStyle/>
          <a:p>
            <a:r>
              <a:rPr lang="en-GB" dirty="0"/>
              <a:t>Supplementary 1</a:t>
            </a:r>
          </a:p>
        </p:txBody>
      </p:sp>
      <p:sp>
        <p:nvSpPr>
          <p:cNvPr id="24" name="CuadroTexto 23">
            <a:extLst>
              <a:ext uri="{FF2B5EF4-FFF2-40B4-BE49-F238E27FC236}">
                <a16:creationId xmlns:a16="http://schemas.microsoft.com/office/drawing/2014/main" id="{E33BE614-54AA-4865-A8C4-4589232E557C}"/>
              </a:ext>
            </a:extLst>
          </p:cNvPr>
          <p:cNvSpPr txBox="1"/>
          <p:nvPr/>
        </p:nvSpPr>
        <p:spPr>
          <a:xfrm>
            <a:off x="424543" y="1178447"/>
            <a:ext cx="830448" cy="461665"/>
          </a:xfrm>
          <a:prstGeom prst="rect">
            <a:avLst/>
          </a:prstGeom>
          <a:noFill/>
        </p:spPr>
        <p:txBody>
          <a:bodyPr wrap="square" rtlCol="0">
            <a:spAutoFit/>
          </a:bodyPr>
          <a:lstStyle/>
          <a:p>
            <a:r>
              <a:rPr lang="en-GB" sz="2400" b="1" dirty="0"/>
              <a:t>A)</a:t>
            </a:r>
          </a:p>
        </p:txBody>
      </p:sp>
      <p:pic>
        <p:nvPicPr>
          <p:cNvPr id="36" name="Imagen 6" descr="Imagen que contiene captura de pantalla&#10;&#10;Descripción generada con confianza muy alta">
            <a:extLst>
              <a:ext uri="{FF2B5EF4-FFF2-40B4-BE49-F238E27FC236}">
                <a16:creationId xmlns:a16="http://schemas.microsoft.com/office/drawing/2014/main" id="{F630A3E4-8524-4886-9DB1-5B613B97F239}"/>
              </a:ext>
            </a:extLst>
          </p:cNvPr>
          <p:cNvPicPr>
            <a:picLocks noChangeAspect="1"/>
          </p:cNvPicPr>
          <p:nvPr/>
        </p:nvPicPr>
        <p:blipFill rotWithShape="1">
          <a:blip r:embed="rId5">
            <a:extLst>
              <a:ext uri="{28A0092B-C50C-407E-A947-70E740481C1C}">
                <a14:useLocalDpi xmlns:a14="http://schemas.microsoft.com/office/drawing/2010/main" val="0"/>
              </a:ext>
            </a:extLst>
          </a:blip>
          <a:srcRect l="58487" r="20856"/>
          <a:stretch/>
        </p:blipFill>
        <p:spPr>
          <a:xfrm>
            <a:off x="7447039" y="1227959"/>
            <a:ext cx="1129837" cy="4310199"/>
          </a:xfrm>
          <a:prstGeom prst="rect">
            <a:avLst/>
          </a:prstGeom>
        </p:spPr>
      </p:pic>
      <p:pic>
        <p:nvPicPr>
          <p:cNvPr id="23" name="Imagen 22">
            <a:extLst>
              <a:ext uri="{FF2B5EF4-FFF2-40B4-BE49-F238E27FC236}">
                <a16:creationId xmlns:a16="http://schemas.microsoft.com/office/drawing/2014/main" id="{CF4200C5-E200-47EB-858F-34CFD4C6EBFA}"/>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40000"/>
                    </a14:imgEffect>
                  </a14:imgLayer>
                </a14:imgProps>
              </a:ext>
            </a:extLst>
          </a:blip>
          <a:srcRect l="9509" t="5545" r="79021" b="55407"/>
          <a:stretch/>
        </p:blipFill>
        <p:spPr>
          <a:xfrm>
            <a:off x="8509445" y="1545021"/>
            <a:ext cx="2137534" cy="3563196"/>
          </a:xfrm>
          <a:prstGeom prst="rect">
            <a:avLst/>
          </a:prstGeom>
        </p:spPr>
      </p:pic>
      <p:sp>
        <p:nvSpPr>
          <p:cNvPr id="25" name="CuadroTexto 24">
            <a:extLst>
              <a:ext uri="{FF2B5EF4-FFF2-40B4-BE49-F238E27FC236}">
                <a16:creationId xmlns:a16="http://schemas.microsoft.com/office/drawing/2014/main" id="{A136DA1B-224F-42EC-8AD5-0E7923C6D96B}"/>
              </a:ext>
            </a:extLst>
          </p:cNvPr>
          <p:cNvSpPr txBox="1"/>
          <p:nvPr/>
        </p:nvSpPr>
        <p:spPr>
          <a:xfrm>
            <a:off x="7747441" y="1050636"/>
            <a:ext cx="830448" cy="461665"/>
          </a:xfrm>
          <a:prstGeom prst="rect">
            <a:avLst/>
          </a:prstGeom>
          <a:noFill/>
        </p:spPr>
        <p:txBody>
          <a:bodyPr wrap="square" rtlCol="0">
            <a:spAutoFit/>
          </a:bodyPr>
          <a:lstStyle/>
          <a:p>
            <a:r>
              <a:rPr lang="en-GB" sz="2400" b="1" dirty="0"/>
              <a:t>B)</a:t>
            </a:r>
          </a:p>
        </p:txBody>
      </p:sp>
      <p:sp>
        <p:nvSpPr>
          <p:cNvPr id="26" name="11 CuadroTexto">
            <a:extLst>
              <a:ext uri="{FF2B5EF4-FFF2-40B4-BE49-F238E27FC236}">
                <a16:creationId xmlns:a16="http://schemas.microsoft.com/office/drawing/2014/main" id="{65792B92-5443-43F4-B2C3-A764830173F3}"/>
              </a:ext>
            </a:extLst>
          </p:cNvPr>
          <p:cNvSpPr txBox="1"/>
          <p:nvPr/>
        </p:nvSpPr>
        <p:spPr>
          <a:xfrm>
            <a:off x="10782809" y="3165117"/>
            <a:ext cx="931535" cy="461665"/>
          </a:xfrm>
          <a:prstGeom prst="rect">
            <a:avLst/>
          </a:prstGeom>
          <a:noFill/>
        </p:spPr>
        <p:txBody>
          <a:bodyPr wrap="square" rtlCol="0">
            <a:spAutoFit/>
          </a:bodyPr>
          <a:lstStyle/>
          <a:p>
            <a:pPr algn="ctr"/>
            <a:r>
              <a:rPr lang="el-GR" sz="1200" b="1" dirty="0">
                <a:latin typeface="Arial" panose="020B0604020202020204" pitchFamily="34" charset="0"/>
                <a:cs typeface="Arial" panose="020B0604020202020204" pitchFamily="34" charset="0"/>
              </a:rPr>
              <a:t>α</a:t>
            </a:r>
            <a:r>
              <a:rPr lang="es-ES" sz="1200" b="1" dirty="0">
                <a:latin typeface="Arial" panose="020B0604020202020204" pitchFamily="34" charset="0"/>
                <a:cs typeface="Arial" panose="020B0604020202020204" pitchFamily="34" charset="0"/>
              </a:rPr>
              <a:t>-ISG15</a:t>
            </a:r>
          </a:p>
          <a:p>
            <a:pPr algn="ctr"/>
            <a:r>
              <a:rPr lang="es-ES" sz="1200" dirty="0">
                <a:latin typeface="Arial" panose="020B0604020202020204" pitchFamily="34" charset="0"/>
                <a:cs typeface="Arial" panose="020B0604020202020204" pitchFamily="34" charset="0"/>
              </a:rPr>
              <a:t>18kDa</a:t>
            </a:r>
            <a:endParaRPr lang="es-MX" sz="1200" dirty="0">
              <a:latin typeface="Arial" panose="020B0604020202020204" pitchFamily="34" charset="0"/>
              <a:cs typeface="Arial" panose="020B0604020202020204" pitchFamily="34" charset="0"/>
            </a:endParaRPr>
          </a:p>
        </p:txBody>
      </p:sp>
      <p:sp>
        <p:nvSpPr>
          <p:cNvPr id="27" name="CuadroTexto 11">
            <a:extLst>
              <a:ext uri="{FF2B5EF4-FFF2-40B4-BE49-F238E27FC236}">
                <a16:creationId xmlns:a16="http://schemas.microsoft.com/office/drawing/2014/main" id="{DDA0D339-10BA-4EF7-8BD3-6D0E384CA512}"/>
              </a:ext>
            </a:extLst>
          </p:cNvPr>
          <p:cNvSpPr txBox="1"/>
          <p:nvPr/>
        </p:nvSpPr>
        <p:spPr>
          <a:xfrm rot="3142306">
            <a:off x="8784942" y="703477"/>
            <a:ext cx="430887" cy="855677"/>
          </a:xfrm>
          <a:prstGeom prst="rect">
            <a:avLst/>
          </a:prstGeom>
          <a:noFill/>
        </p:spPr>
        <p:txBody>
          <a:bodyPr vert="vert270" wrap="square" rtlCol="0">
            <a:spAutoFit/>
          </a:bodyPr>
          <a:lstStyle/>
          <a:p>
            <a:r>
              <a:rPr lang="es-MX" sz="1600" dirty="0"/>
              <a:t>MPM</a:t>
            </a:r>
          </a:p>
        </p:txBody>
      </p:sp>
      <p:sp>
        <p:nvSpPr>
          <p:cNvPr id="28" name="CuadroTexto 12">
            <a:extLst>
              <a:ext uri="{FF2B5EF4-FFF2-40B4-BE49-F238E27FC236}">
                <a16:creationId xmlns:a16="http://schemas.microsoft.com/office/drawing/2014/main" id="{52535601-334A-4643-B98E-9BFC296C3249}"/>
              </a:ext>
            </a:extLst>
          </p:cNvPr>
          <p:cNvSpPr txBox="1"/>
          <p:nvPr/>
        </p:nvSpPr>
        <p:spPr>
          <a:xfrm rot="3142306">
            <a:off x="9586433" y="336424"/>
            <a:ext cx="430887" cy="1218965"/>
          </a:xfrm>
          <a:prstGeom prst="rect">
            <a:avLst/>
          </a:prstGeom>
          <a:noFill/>
        </p:spPr>
        <p:txBody>
          <a:bodyPr vert="vert270" wrap="square" rtlCol="0">
            <a:spAutoFit/>
          </a:bodyPr>
          <a:lstStyle/>
          <a:p>
            <a:r>
              <a:rPr lang="es-MX" sz="1600" dirty="0"/>
              <a:t>ISG15 </a:t>
            </a:r>
            <a:r>
              <a:rPr lang="es-MX" sz="1600" dirty="0" err="1"/>
              <a:t>lysate</a:t>
            </a:r>
            <a:endParaRPr lang="es-MX" sz="1600" dirty="0"/>
          </a:p>
        </p:txBody>
      </p:sp>
      <p:cxnSp>
        <p:nvCxnSpPr>
          <p:cNvPr id="29" name="24 Conector recto">
            <a:extLst>
              <a:ext uri="{FF2B5EF4-FFF2-40B4-BE49-F238E27FC236}">
                <a16:creationId xmlns:a16="http://schemas.microsoft.com/office/drawing/2014/main" id="{B53D8D52-D345-41AB-BF92-960AB6A33013}"/>
              </a:ext>
            </a:extLst>
          </p:cNvPr>
          <p:cNvCxnSpPr>
            <a:cxnSpLocks/>
          </p:cNvCxnSpPr>
          <p:nvPr/>
        </p:nvCxnSpPr>
        <p:spPr>
          <a:xfrm>
            <a:off x="10736426" y="1564919"/>
            <a:ext cx="0" cy="3559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ángulo 33">
            <a:extLst>
              <a:ext uri="{FF2B5EF4-FFF2-40B4-BE49-F238E27FC236}">
                <a16:creationId xmlns:a16="http://schemas.microsoft.com/office/drawing/2014/main" id="{1146981A-7AF3-46A3-B21B-F274404CABE8}"/>
              </a:ext>
            </a:extLst>
          </p:cNvPr>
          <p:cNvSpPr/>
          <p:nvPr/>
        </p:nvSpPr>
        <p:spPr>
          <a:xfrm>
            <a:off x="10896556" y="4437627"/>
            <a:ext cx="787395" cy="369332"/>
          </a:xfrm>
          <a:prstGeom prst="rect">
            <a:avLst/>
          </a:prstGeom>
        </p:spPr>
        <p:txBody>
          <a:bodyPr wrap="none">
            <a:spAutoFit/>
          </a:bodyPr>
          <a:lstStyle/>
          <a:p>
            <a:r>
              <a:rPr lang="es-MX" b="1" i="1" dirty="0"/>
              <a:t>ISG15 </a:t>
            </a:r>
            <a:endParaRPr lang="en-GB" dirty="0"/>
          </a:p>
        </p:txBody>
      </p:sp>
      <p:cxnSp>
        <p:nvCxnSpPr>
          <p:cNvPr id="35" name="Conector recto de flecha 34">
            <a:extLst>
              <a:ext uri="{FF2B5EF4-FFF2-40B4-BE49-F238E27FC236}">
                <a16:creationId xmlns:a16="http://schemas.microsoft.com/office/drawing/2014/main" id="{9F772488-D045-41B8-8BDF-FD40D163722B}"/>
              </a:ext>
            </a:extLst>
          </p:cNvPr>
          <p:cNvCxnSpPr>
            <a:cxnSpLocks/>
          </p:cNvCxnSpPr>
          <p:nvPr/>
        </p:nvCxnSpPr>
        <p:spPr>
          <a:xfrm flipH="1">
            <a:off x="9722069" y="4630251"/>
            <a:ext cx="122989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CuadroTexto 12">
            <a:extLst>
              <a:ext uri="{FF2B5EF4-FFF2-40B4-BE49-F238E27FC236}">
                <a16:creationId xmlns:a16="http://schemas.microsoft.com/office/drawing/2014/main" id="{9287DC06-0AC0-4B7B-9B04-8F93A03A78FD}"/>
              </a:ext>
            </a:extLst>
          </p:cNvPr>
          <p:cNvSpPr txBox="1"/>
          <p:nvPr/>
        </p:nvSpPr>
        <p:spPr>
          <a:xfrm rot="3142306">
            <a:off x="10584514" y="10155"/>
            <a:ext cx="430887" cy="1708973"/>
          </a:xfrm>
          <a:prstGeom prst="rect">
            <a:avLst/>
          </a:prstGeom>
          <a:noFill/>
        </p:spPr>
        <p:txBody>
          <a:bodyPr vert="vert270" wrap="square" rtlCol="0">
            <a:spAutoFit/>
          </a:bodyPr>
          <a:lstStyle/>
          <a:p>
            <a:r>
              <a:rPr lang="es-MX" sz="1600" dirty="0"/>
              <a:t>HEK293 </a:t>
            </a:r>
            <a:r>
              <a:rPr lang="es-MX" sz="1600" dirty="0" err="1"/>
              <a:t>cell</a:t>
            </a:r>
            <a:r>
              <a:rPr lang="es-MX" sz="1600" dirty="0"/>
              <a:t> </a:t>
            </a:r>
            <a:r>
              <a:rPr lang="es-MX" sz="1600" dirty="0" err="1"/>
              <a:t>lysate</a:t>
            </a:r>
            <a:endParaRPr lang="es-MX" sz="1600" dirty="0"/>
          </a:p>
        </p:txBody>
      </p:sp>
    </p:spTree>
    <p:extLst>
      <p:ext uri="{BB962C8B-B14F-4D97-AF65-F5344CB8AC3E}">
        <p14:creationId xmlns:p14="http://schemas.microsoft.com/office/powerpoint/2010/main" val="746068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2E9174D8-20B8-4237-9C60-F36B23C5E72A}"/>
              </a:ext>
            </a:extLst>
          </p:cNvPr>
          <p:cNvGrpSpPr/>
          <p:nvPr/>
        </p:nvGrpSpPr>
        <p:grpSpPr>
          <a:xfrm>
            <a:off x="3079260" y="190016"/>
            <a:ext cx="5917177" cy="6422851"/>
            <a:chOff x="-48314" y="246509"/>
            <a:chExt cx="6842943" cy="9265965"/>
          </a:xfrm>
        </p:grpSpPr>
        <p:pic>
          <p:nvPicPr>
            <p:cNvPr id="3" name="Imagen 2">
              <a:extLst>
                <a:ext uri="{FF2B5EF4-FFF2-40B4-BE49-F238E27FC236}">
                  <a16:creationId xmlns:a16="http://schemas.microsoft.com/office/drawing/2014/main" id="{F2069537-57AF-48DC-B5B3-3CEA50D1713A}"/>
                </a:ext>
              </a:extLst>
            </p:cNvPr>
            <p:cNvPicPr>
              <a:picLocks noChangeAspect="1"/>
            </p:cNvPicPr>
            <p:nvPr/>
          </p:nvPicPr>
          <p:blipFill>
            <a:blip r:embed="rId3"/>
            <a:stretch>
              <a:fillRect/>
            </a:stretch>
          </p:blipFill>
          <p:spPr>
            <a:xfrm>
              <a:off x="3641854" y="3433127"/>
              <a:ext cx="3152775" cy="3038475"/>
            </a:xfrm>
            <a:prstGeom prst="rect">
              <a:avLst/>
            </a:prstGeom>
          </p:spPr>
        </p:pic>
        <p:sp>
          <p:nvSpPr>
            <p:cNvPr id="4" name="Rectángulo 3">
              <a:extLst>
                <a:ext uri="{FF2B5EF4-FFF2-40B4-BE49-F238E27FC236}">
                  <a16:creationId xmlns:a16="http://schemas.microsoft.com/office/drawing/2014/main" id="{13CB49C6-207A-4BEC-9A0A-EDF54A52304F}"/>
                </a:ext>
              </a:extLst>
            </p:cNvPr>
            <p:cNvSpPr/>
            <p:nvPr/>
          </p:nvSpPr>
          <p:spPr>
            <a:xfrm>
              <a:off x="5018772" y="6376275"/>
              <a:ext cx="1550957"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CD4+</a:t>
              </a:r>
            </a:p>
          </p:txBody>
        </p:sp>
        <p:pic>
          <p:nvPicPr>
            <p:cNvPr id="5" name="Imagen 4">
              <a:extLst>
                <a:ext uri="{FF2B5EF4-FFF2-40B4-BE49-F238E27FC236}">
                  <a16:creationId xmlns:a16="http://schemas.microsoft.com/office/drawing/2014/main" id="{D17D2EBF-2253-4788-951E-7A15E9AED32C}"/>
                </a:ext>
              </a:extLst>
            </p:cNvPr>
            <p:cNvPicPr>
              <a:picLocks noChangeAspect="1"/>
            </p:cNvPicPr>
            <p:nvPr/>
          </p:nvPicPr>
          <p:blipFill>
            <a:blip r:embed="rId4"/>
            <a:stretch>
              <a:fillRect/>
            </a:stretch>
          </p:blipFill>
          <p:spPr>
            <a:xfrm>
              <a:off x="0" y="246509"/>
              <a:ext cx="3152775" cy="3038475"/>
            </a:xfrm>
            <a:prstGeom prst="rect">
              <a:avLst/>
            </a:prstGeom>
          </p:spPr>
        </p:pic>
        <p:pic>
          <p:nvPicPr>
            <p:cNvPr id="6" name="Imagen 5">
              <a:extLst>
                <a:ext uri="{FF2B5EF4-FFF2-40B4-BE49-F238E27FC236}">
                  <a16:creationId xmlns:a16="http://schemas.microsoft.com/office/drawing/2014/main" id="{070834CA-F3DA-477D-B768-E08CB0ECCDC0}"/>
                </a:ext>
              </a:extLst>
            </p:cNvPr>
            <p:cNvPicPr>
              <a:picLocks noChangeAspect="1"/>
            </p:cNvPicPr>
            <p:nvPr/>
          </p:nvPicPr>
          <p:blipFill>
            <a:blip r:embed="rId5"/>
            <a:stretch>
              <a:fillRect/>
            </a:stretch>
          </p:blipFill>
          <p:spPr>
            <a:xfrm>
              <a:off x="3641854" y="248417"/>
              <a:ext cx="3152775" cy="3038475"/>
            </a:xfrm>
            <a:prstGeom prst="rect">
              <a:avLst/>
            </a:prstGeom>
          </p:spPr>
        </p:pic>
        <p:pic>
          <p:nvPicPr>
            <p:cNvPr id="7" name="Imagen 6">
              <a:extLst>
                <a:ext uri="{FF2B5EF4-FFF2-40B4-BE49-F238E27FC236}">
                  <a16:creationId xmlns:a16="http://schemas.microsoft.com/office/drawing/2014/main" id="{DC80E316-C9B3-4A60-8C0B-1C390D3D3A7A}"/>
                </a:ext>
              </a:extLst>
            </p:cNvPr>
            <p:cNvPicPr>
              <a:picLocks noChangeAspect="1"/>
            </p:cNvPicPr>
            <p:nvPr/>
          </p:nvPicPr>
          <p:blipFill>
            <a:blip r:embed="rId6"/>
            <a:stretch>
              <a:fillRect/>
            </a:stretch>
          </p:blipFill>
          <p:spPr>
            <a:xfrm>
              <a:off x="42228" y="3429000"/>
              <a:ext cx="3124200" cy="3038475"/>
            </a:xfrm>
            <a:prstGeom prst="rect">
              <a:avLst/>
            </a:prstGeom>
          </p:spPr>
        </p:pic>
        <p:pic>
          <p:nvPicPr>
            <p:cNvPr id="8" name="Imagen 7">
              <a:extLst>
                <a:ext uri="{FF2B5EF4-FFF2-40B4-BE49-F238E27FC236}">
                  <a16:creationId xmlns:a16="http://schemas.microsoft.com/office/drawing/2014/main" id="{9045BA58-7395-4EC2-B75E-5EC577053B09}"/>
                </a:ext>
              </a:extLst>
            </p:cNvPr>
            <p:cNvPicPr>
              <a:picLocks noChangeAspect="1"/>
            </p:cNvPicPr>
            <p:nvPr/>
          </p:nvPicPr>
          <p:blipFill>
            <a:blip r:embed="rId7"/>
            <a:stretch>
              <a:fillRect/>
            </a:stretch>
          </p:blipFill>
          <p:spPr>
            <a:xfrm>
              <a:off x="32384" y="7145333"/>
              <a:ext cx="2215060" cy="2134756"/>
            </a:xfrm>
            <a:prstGeom prst="rect">
              <a:avLst/>
            </a:prstGeom>
          </p:spPr>
        </p:pic>
        <p:pic>
          <p:nvPicPr>
            <p:cNvPr id="9" name="Imagen 8">
              <a:extLst>
                <a:ext uri="{FF2B5EF4-FFF2-40B4-BE49-F238E27FC236}">
                  <a16:creationId xmlns:a16="http://schemas.microsoft.com/office/drawing/2014/main" id="{D1CC5191-AF31-4789-911C-355F3F579571}"/>
                </a:ext>
              </a:extLst>
            </p:cNvPr>
            <p:cNvPicPr>
              <a:picLocks noChangeAspect="1"/>
            </p:cNvPicPr>
            <p:nvPr/>
          </p:nvPicPr>
          <p:blipFill>
            <a:blip r:embed="rId8"/>
            <a:stretch>
              <a:fillRect/>
            </a:stretch>
          </p:blipFill>
          <p:spPr>
            <a:xfrm>
              <a:off x="2278326" y="7204847"/>
              <a:ext cx="2215061" cy="2134757"/>
            </a:xfrm>
            <a:prstGeom prst="rect">
              <a:avLst/>
            </a:prstGeom>
          </p:spPr>
        </p:pic>
        <p:pic>
          <p:nvPicPr>
            <p:cNvPr id="10" name="Imagen 9">
              <a:extLst>
                <a:ext uri="{FF2B5EF4-FFF2-40B4-BE49-F238E27FC236}">
                  <a16:creationId xmlns:a16="http://schemas.microsoft.com/office/drawing/2014/main" id="{9A4080FB-306E-48B7-86FD-BDC25716EAA8}"/>
                </a:ext>
              </a:extLst>
            </p:cNvPr>
            <p:cNvPicPr>
              <a:picLocks noChangeAspect="1"/>
            </p:cNvPicPr>
            <p:nvPr/>
          </p:nvPicPr>
          <p:blipFill>
            <a:blip r:embed="rId9"/>
            <a:stretch>
              <a:fillRect/>
            </a:stretch>
          </p:blipFill>
          <p:spPr>
            <a:xfrm>
              <a:off x="4505278" y="7245656"/>
              <a:ext cx="2215060" cy="2134756"/>
            </a:xfrm>
            <a:prstGeom prst="rect">
              <a:avLst/>
            </a:prstGeom>
          </p:spPr>
        </p:pic>
        <p:sp>
          <p:nvSpPr>
            <p:cNvPr id="11" name="Rectángulo 10">
              <a:extLst>
                <a:ext uri="{FF2B5EF4-FFF2-40B4-BE49-F238E27FC236}">
                  <a16:creationId xmlns:a16="http://schemas.microsoft.com/office/drawing/2014/main" id="{515DFCAF-901D-48F8-AB00-82CAB4331F57}"/>
                </a:ext>
              </a:extLst>
            </p:cNvPr>
            <p:cNvSpPr/>
            <p:nvPr/>
          </p:nvSpPr>
          <p:spPr>
            <a:xfrm>
              <a:off x="1156018" y="6301129"/>
              <a:ext cx="1550958" cy="4819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FVS700</a:t>
              </a:r>
            </a:p>
          </p:txBody>
        </p:sp>
        <p:cxnSp>
          <p:nvCxnSpPr>
            <p:cNvPr id="12" name="Conector recto de flecha 11">
              <a:extLst>
                <a:ext uri="{FF2B5EF4-FFF2-40B4-BE49-F238E27FC236}">
                  <a16:creationId xmlns:a16="http://schemas.microsoft.com/office/drawing/2014/main" id="{6779BBB8-F2C2-49D3-9691-FBC0E5196BE6}"/>
                </a:ext>
              </a:extLst>
            </p:cNvPr>
            <p:cNvCxnSpPr>
              <a:cxnSpLocks/>
              <a:stCxn id="7" idx="3"/>
              <a:endCxn id="3" idx="1"/>
            </p:cNvCxnSpPr>
            <p:nvPr/>
          </p:nvCxnSpPr>
          <p:spPr>
            <a:xfrm>
              <a:off x="3166428" y="4948238"/>
              <a:ext cx="475426" cy="412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2E4099DA-B393-4AB6-A642-B18FC9357C85}"/>
                </a:ext>
              </a:extLst>
            </p:cNvPr>
            <p:cNvSpPr/>
            <p:nvPr/>
          </p:nvSpPr>
          <p:spPr>
            <a:xfrm>
              <a:off x="657556" y="9181792"/>
              <a:ext cx="1550958"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CD25+</a:t>
              </a:r>
            </a:p>
          </p:txBody>
        </p:sp>
        <p:sp>
          <p:nvSpPr>
            <p:cNvPr id="14" name="Rectángulo 13">
              <a:extLst>
                <a:ext uri="{FF2B5EF4-FFF2-40B4-BE49-F238E27FC236}">
                  <a16:creationId xmlns:a16="http://schemas.microsoft.com/office/drawing/2014/main" id="{C7D0A5D0-2145-4B7C-B94C-2041CA6A6364}"/>
                </a:ext>
              </a:extLst>
            </p:cNvPr>
            <p:cNvSpPr/>
            <p:nvPr/>
          </p:nvSpPr>
          <p:spPr>
            <a:xfrm>
              <a:off x="2942429" y="9239269"/>
              <a:ext cx="1550958" cy="200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Ki67+</a:t>
              </a:r>
            </a:p>
          </p:txBody>
        </p:sp>
        <p:sp>
          <p:nvSpPr>
            <p:cNvPr id="15" name="Rectángulo 14">
              <a:extLst>
                <a:ext uri="{FF2B5EF4-FFF2-40B4-BE49-F238E27FC236}">
                  <a16:creationId xmlns:a16="http://schemas.microsoft.com/office/drawing/2014/main" id="{529200E0-1F62-4EBD-8AF7-3E402F0AD961}"/>
                </a:ext>
              </a:extLst>
            </p:cNvPr>
            <p:cNvSpPr/>
            <p:nvPr/>
          </p:nvSpPr>
          <p:spPr>
            <a:xfrm>
              <a:off x="5527884" y="9273252"/>
              <a:ext cx="926646" cy="2392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IFNγ+</a:t>
              </a:r>
            </a:p>
          </p:txBody>
        </p:sp>
        <p:sp>
          <p:nvSpPr>
            <p:cNvPr id="16" name="CuadroTexto 15">
              <a:extLst>
                <a:ext uri="{FF2B5EF4-FFF2-40B4-BE49-F238E27FC236}">
                  <a16:creationId xmlns:a16="http://schemas.microsoft.com/office/drawing/2014/main" id="{3C1D45FA-9CD9-4473-B8C5-791F6D210028}"/>
                </a:ext>
              </a:extLst>
            </p:cNvPr>
            <p:cNvSpPr txBox="1"/>
            <p:nvPr/>
          </p:nvSpPr>
          <p:spPr>
            <a:xfrm>
              <a:off x="-48314" y="326443"/>
              <a:ext cx="576064" cy="369332"/>
            </a:xfrm>
            <a:prstGeom prst="rect">
              <a:avLst/>
            </a:prstGeom>
            <a:noFill/>
          </p:spPr>
          <p:txBody>
            <a:bodyPr wrap="square" rtlCol="0">
              <a:spAutoFit/>
            </a:bodyPr>
            <a:lstStyle/>
            <a:p>
              <a:r>
                <a:rPr lang="en-GB" dirty="0"/>
                <a:t>A)</a:t>
              </a:r>
            </a:p>
          </p:txBody>
        </p:sp>
        <p:sp>
          <p:nvSpPr>
            <p:cNvPr id="17" name="CuadroTexto 16">
              <a:extLst>
                <a:ext uri="{FF2B5EF4-FFF2-40B4-BE49-F238E27FC236}">
                  <a16:creationId xmlns:a16="http://schemas.microsoft.com/office/drawing/2014/main" id="{16F6B8B8-F38A-45BA-B08A-9C243FDEA338}"/>
                </a:ext>
              </a:extLst>
            </p:cNvPr>
            <p:cNvSpPr txBox="1"/>
            <p:nvPr/>
          </p:nvSpPr>
          <p:spPr>
            <a:xfrm>
              <a:off x="3451836" y="336197"/>
              <a:ext cx="489078" cy="532819"/>
            </a:xfrm>
            <a:prstGeom prst="rect">
              <a:avLst/>
            </a:prstGeom>
            <a:noFill/>
          </p:spPr>
          <p:txBody>
            <a:bodyPr wrap="square" rtlCol="0">
              <a:spAutoFit/>
            </a:bodyPr>
            <a:lstStyle/>
            <a:p>
              <a:r>
                <a:rPr lang="en-GB" dirty="0"/>
                <a:t>B)</a:t>
              </a:r>
            </a:p>
          </p:txBody>
        </p:sp>
        <p:sp>
          <p:nvSpPr>
            <p:cNvPr id="18" name="CuadroTexto 17">
              <a:extLst>
                <a:ext uri="{FF2B5EF4-FFF2-40B4-BE49-F238E27FC236}">
                  <a16:creationId xmlns:a16="http://schemas.microsoft.com/office/drawing/2014/main" id="{8081077E-BFEF-4097-89E4-D3390E2D79F4}"/>
                </a:ext>
              </a:extLst>
            </p:cNvPr>
            <p:cNvSpPr txBox="1"/>
            <p:nvPr/>
          </p:nvSpPr>
          <p:spPr>
            <a:xfrm>
              <a:off x="0" y="3518690"/>
              <a:ext cx="576064" cy="369332"/>
            </a:xfrm>
            <a:prstGeom prst="rect">
              <a:avLst/>
            </a:prstGeom>
            <a:noFill/>
          </p:spPr>
          <p:txBody>
            <a:bodyPr wrap="square" rtlCol="0">
              <a:spAutoFit/>
            </a:bodyPr>
            <a:lstStyle/>
            <a:p>
              <a:r>
                <a:rPr lang="en-GB" dirty="0"/>
                <a:t>C)</a:t>
              </a:r>
            </a:p>
          </p:txBody>
        </p:sp>
        <p:sp>
          <p:nvSpPr>
            <p:cNvPr id="19" name="CuadroTexto 18">
              <a:extLst>
                <a:ext uri="{FF2B5EF4-FFF2-40B4-BE49-F238E27FC236}">
                  <a16:creationId xmlns:a16="http://schemas.microsoft.com/office/drawing/2014/main" id="{5386AC6D-FD2C-4503-B478-CE79571367BA}"/>
                </a:ext>
              </a:extLst>
            </p:cNvPr>
            <p:cNvSpPr txBox="1"/>
            <p:nvPr/>
          </p:nvSpPr>
          <p:spPr>
            <a:xfrm>
              <a:off x="3619982" y="3518690"/>
              <a:ext cx="576064" cy="369332"/>
            </a:xfrm>
            <a:prstGeom prst="rect">
              <a:avLst/>
            </a:prstGeom>
            <a:noFill/>
          </p:spPr>
          <p:txBody>
            <a:bodyPr wrap="square" rtlCol="0">
              <a:spAutoFit/>
            </a:bodyPr>
            <a:lstStyle/>
            <a:p>
              <a:r>
                <a:rPr lang="en-GB" dirty="0"/>
                <a:t>D)</a:t>
              </a:r>
            </a:p>
          </p:txBody>
        </p:sp>
        <p:sp>
          <p:nvSpPr>
            <p:cNvPr id="20" name="CuadroTexto 19">
              <a:extLst>
                <a:ext uri="{FF2B5EF4-FFF2-40B4-BE49-F238E27FC236}">
                  <a16:creationId xmlns:a16="http://schemas.microsoft.com/office/drawing/2014/main" id="{625E9DAE-56E2-43D8-A6FE-3D6BD4F5C720}"/>
                </a:ext>
              </a:extLst>
            </p:cNvPr>
            <p:cNvSpPr txBox="1"/>
            <p:nvPr/>
          </p:nvSpPr>
          <p:spPr>
            <a:xfrm>
              <a:off x="235304" y="6799137"/>
              <a:ext cx="576064" cy="369331"/>
            </a:xfrm>
            <a:prstGeom prst="rect">
              <a:avLst/>
            </a:prstGeom>
            <a:noFill/>
          </p:spPr>
          <p:txBody>
            <a:bodyPr wrap="square" rtlCol="0">
              <a:spAutoFit/>
            </a:bodyPr>
            <a:lstStyle/>
            <a:p>
              <a:r>
                <a:rPr lang="en-GB" dirty="0"/>
                <a:t>E)</a:t>
              </a:r>
            </a:p>
          </p:txBody>
        </p:sp>
        <p:sp>
          <p:nvSpPr>
            <p:cNvPr id="21" name="CuadroTexto 20">
              <a:extLst>
                <a:ext uri="{FF2B5EF4-FFF2-40B4-BE49-F238E27FC236}">
                  <a16:creationId xmlns:a16="http://schemas.microsoft.com/office/drawing/2014/main" id="{12CF8C90-925D-4FE6-ABAE-9432A03AFBF7}"/>
                </a:ext>
              </a:extLst>
            </p:cNvPr>
            <p:cNvSpPr txBox="1"/>
            <p:nvPr/>
          </p:nvSpPr>
          <p:spPr>
            <a:xfrm>
              <a:off x="2535818" y="6824353"/>
              <a:ext cx="576064" cy="369331"/>
            </a:xfrm>
            <a:prstGeom prst="rect">
              <a:avLst/>
            </a:prstGeom>
            <a:noFill/>
          </p:spPr>
          <p:txBody>
            <a:bodyPr wrap="square" rtlCol="0">
              <a:spAutoFit/>
            </a:bodyPr>
            <a:lstStyle/>
            <a:p>
              <a:r>
                <a:rPr lang="en-GB" dirty="0"/>
                <a:t>F)</a:t>
              </a:r>
            </a:p>
          </p:txBody>
        </p:sp>
        <p:sp>
          <p:nvSpPr>
            <p:cNvPr id="22" name="CuadroTexto 21">
              <a:extLst>
                <a:ext uri="{FF2B5EF4-FFF2-40B4-BE49-F238E27FC236}">
                  <a16:creationId xmlns:a16="http://schemas.microsoft.com/office/drawing/2014/main" id="{E7939672-A0E5-45F9-9280-A29FF2DFC762}"/>
                </a:ext>
              </a:extLst>
            </p:cNvPr>
            <p:cNvSpPr txBox="1"/>
            <p:nvPr/>
          </p:nvSpPr>
          <p:spPr>
            <a:xfrm>
              <a:off x="4736588" y="6806123"/>
              <a:ext cx="576064" cy="369331"/>
            </a:xfrm>
            <a:prstGeom prst="rect">
              <a:avLst/>
            </a:prstGeom>
            <a:noFill/>
          </p:spPr>
          <p:txBody>
            <a:bodyPr wrap="square" rtlCol="0">
              <a:spAutoFit/>
            </a:bodyPr>
            <a:lstStyle/>
            <a:p>
              <a:r>
                <a:rPr lang="en-GB" dirty="0"/>
                <a:t>G)</a:t>
              </a:r>
            </a:p>
          </p:txBody>
        </p:sp>
        <p:cxnSp>
          <p:nvCxnSpPr>
            <p:cNvPr id="23" name="Conector recto de flecha 22">
              <a:extLst>
                <a:ext uri="{FF2B5EF4-FFF2-40B4-BE49-F238E27FC236}">
                  <a16:creationId xmlns:a16="http://schemas.microsoft.com/office/drawing/2014/main" id="{9AA8B0EE-7F9F-4617-B9E0-3210C79A8C6F}"/>
                </a:ext>
              </a:extLst>
            </p:cNvPr>
            <p:cNvCxnSpPr>
              <a:cxnSpLocks/>
              <a:stCxn id="5" idx="3"/>
              <a:endCxn id="6" idx="1"/>
            </p:cNvCxnSpPr>
            <p:nvPr/>
          </p:nvCxnSpPr>
          <p:spPr>
            <a:xfrm>
              <a:off x="3152775" y="1765747"/>
              <a:ext cx="489079" cy="190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Abrir llave 23">
              <a:extLst>
                <a:ext uri="{FF2B5EF4-FFF2-40B4-BE49-F238E27FC236}">
                  <a16:creationId xmlns:a16="http://schemas.microsoft.com/office/drawing/2014/main" id="{90536EEB-CDA9-4ACB-B337-0A92D3306071}"/>
                </a:ext>
              </a:extLst>
            </p:cNvPr>
            <p:cNvSpPr/>
            <p:nvPr/>
          </p:nvSpPr>
          <p:spPr>
            <a:xfrm rot="5400000">
              <a:off x="3093443" y="3796352"/>
              <a:ext cx="394869" cy="6071226"/>
            </a:xfrm>
            <a:prstGeom prst="leftBrace">
              <a:avLst>
                <a:gd name="adj1" fmla="val 8333"/>
                <a:gd name="adj2" fmla="val 14918"/>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5" name="Conector: angular 24">
              <a:extLst>
                <a:ext uri="{FF2B5EF4-FFF2-40B4-BE49-F238E27FC236}">
                  <a16:creationId xmlns:a16="http://schemas.microsoft.com/office/drawing/2014/main" id="{D615C030-FEBC-4993-B57F-EEF418FF73F0}"/>
                </a:ext>
              </a:extLst>
            </p:cNvPr>
            <p:cNvCxnSpPr>
              <a:stCxn id="6" idx="3"/>
              <a:endCxn id="7" idx="0"/>
            </p:cNvCxnSpPr>
            <p:nvPr/>
          </p:nvCxnSpPr>
          <p:spPr>
            <a:xfrm flipH="1">
              <a:off x="1604328" y="1767655"/>
              <a:ext cx="5190301" cy="1661345"/>
            </a:xfrm>
            <a:prstGeom prst="bentConnector4">
              <a:avLst>
                <a:gd name="adj1" fmla="val -4404"/>
                <a:gd name="adj2" fmla="val 9572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CuadroTexto 25">
            <a:extLst>
              <a:ext uri="{FF2B5EF4-FFF2-40B4-BE49-F238E27FC236}">
                <a16:creationId xmlns:a16="http://schemas.microsoft.com/office/drawing/2014/main" id="{4FC73176-62A5-41BD-8430-6A6504B88081}"/>
              </a:ext>
            </a:extLst>
          </p:cNvPr>
          <p:cNvSpPr txBox="1"/>
          <p:nvPr/>
        </p:nvSpPr>
        <p:spPr>
          <a:xfrm>
            <a:off x="329609" y="446567"/>
            <a:ext cx="2009554" cy="369332"/>
          </a:xfrm>
          <a:prstGeom prst="rect">
            <a:avLst/>
          </a:prstGeom>
          <a:noFill/>
        </p:spPr>
        <p:txBody>
          <a:bodyPr wrap="square" rtlCol="0">
            <a:spAutoFit/>
          </a:bodyPr>
          <a:lstStyle/>
          <a:p>
            <a:r>
              <a:rPr lang="en-GB" dirty="0"/>
              <a:t>Supplementary 2</a:t>
            </a:r>
          </a:p>
        </p:txBody>
      </p:sp>
    </p:spTree>
    <p:extLst>
      <p:ext uri="{BB962C8B-B14F-4D97-AF65-F5344CB8AC3E}">
        <p14:creationId xmlns:p14="http://schemas.microsoft.com/office/powerpoint/2010/main" val="90649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a:extLst>
              <a:ext uri="{FF2B5EF4-FFF2-40B4-BE49-F238E27FC236}">
                <a16:creationId xmlns:a16="http://schemas.microsoft.com/office/drawing/2014/main" id="{20233E54-AFA1-4A64-BDC4-EDC6BB8EA84A}"/>
              </a:ext>
            </a:extLst>
          </p:cNvPr>
          <p:cNvSpPr txBox="1"/>
          <p:nvPr/>
        </p:nvSpPr>
        <p:spPr>
          <a:xfrm>
            <a:off x="223284" y="191386"/>
            <a:ext cx="2562446" cy="369332"/>
          </a:xfrm>
          <a:prstGeom prst="rect">
            <a:avLst/>
          </a:prstGeom>
          <a:noFill/>
        </p:spPr>
        <p:txBody>
          <a:bodyPr wrap="square" rtlCol="0">
            <a:spAutoFit/>
          </a:bodyPr>
          <a:lstStyle/>
          <a:p>
            <a:r>
              <a:rPr lang="en-GB" dirty="0"/>
              <a:t>Supplementary 3</a:t>
            </a:r>
          </a:p>
        </p:txBody>
      </p:sp>
      <p:sp>
        <p:nvSpPr>
          <p:cNvPr id="45" name="Rectángulo: esquinas redondeadas 44">
            <a:extLst>
              <a:ext uri="{FF2B5EF4-FFF2-40B4-BE49-F238E27FC236}">
                <a16:creationId xmlns:a16="http://schemas.microsoft.com/office/drawing/2014/main" id="{5C5846E9-C1CC-4460-8CE3-12265756D310}"/>
              </a:ext>
            </a:extLst>
          </p:cNvPr>
          <p:cNvSpPr/>
          <p:nvPr/>
        </p:nvSpPr>
        <p:spPr>
          <a:xfrm>
            <a:off x="6001671" y="6304580"/>
            <a:ext cx="717932" cy="22035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upo 20">
            <a:extLst>
              <a:ext uri="{FF2B5EF4-FFF2-40B4-BE49-F238E27FC236}">
                <a16:creationId xmlns:a16="http://schemas.microsoft.com/office/drawing/2014/main" id="{36784851-C574-49B4-A173-C03F00EE8DB8}"/>
              </a:ext>
            </a:extLst>
          </p:cNvPr>
          <p:cNvGrpSpPr/>
          <p:nvPr/>
        </p:nvGrpSpPr>
        <p:grpSpPr>
          <a:xfrm>
            <a:off x="9561666" y="4046238"/>
            <a:ext cx="2276051" cy="2339264"/>
            <a:chOff x="8639877" y="2354878"/>
            <a:chExt cx="2795265" cy="2937760"/>
          </a:xfrm>
        </p:grpSpPr>
        <p:cxnSp>
          <p:nvCxnSpPr>
            <p:cNvPr id="9" name="15 Conector recto">
              <a:extLst>
                <a:ext uri="{FF2B5EF4-FFF2-40B4-BE49-F238E27FC236}">
                  <a16:creationId xmlns:a16="http://schemas.microsoft.com/office/drawing/2014/main" id="{804EC29C-1EDC-426D-B5FD-0946812727A4}"/>
                </a:ext>
              </a:extLst>
            </p:cNvPr>
            <p:cNvCxnSpPr>
              <a:cxnSpLocks/>
            </p:cNvCxnSpPr>
            <p:nvPr/>
          </p:nvCxnSpPr>
          <p:spPr>
            <a:xfrm>
              <a:off x="9448520" y="3387813"/>
              <a:ext cx="790752" cy="0"/>
            </a:xfrm>
            <a:prstGeom prst="line">
              <a:avLst/>
            </a:prstGeom>
            <a:ln w="38100"/>
          </p:spPr>
          <p:style>
            <a:lnRef idx="1">
              <a:schemeClr val="dk1"/>
            </a:lnRef>
            <a:fillRef idx="0">
              <a:schemeClr val="dk1"/>
            </a:fillRef>
            <a:effectRef idx="0">
              <a:schemeClr val="dk1"/>
            </a:effectRef>
            <a:fontRef idx="minor">
              <a:schemeClr val="tx1"/>
            </a:fontRef>
          </p:style>
        </p:cxnSp>
        <p:sp>
          <p:nvSpPr>
            <p:cNvPr id="10" name="16 CuadroTexto">
              <a:extLst>
                <a:ext uri="{FF2B5EF4-FFF2-40B4-BE49-F238E27FC236}">
                  <a16:creationId xmlns:a16="http://schemas.microsoft.com/office/drawing/2014/main" id="{4B9E9687-3A75-4A35-891A-AF58CBF93F0D}"/>
                </a:ext>
              </a:extLst>
            </p:cNvPr>
            <p:cNvSpPr txBox="1"/>
            <p:nvPr/>
          </p:nvSpPr>
          <p:spPr>
            <a:xfrm>
              <a:off x="9202462" y="3110729"/>
              <a:ext cx="1416206" cy="369332"/>
            </a:xfrm>
            <a:prstGeom prst="rect">
              <a:avLst/>
            </a:prstGeom>
            <a:noFill/>
          </p:spPr>
          <p:txBody>
            <a:bodyPr wrap="square" rtlCol="0">
              <a:spAutoFit/>
            </a:bodyPr>
            <a:lstStyle/>
            <a:p>
              <a:pPr algn="ctr"/>
              <a:r>
                <a:rPr lang="es-MX" i="1" dirty="0"/>
                <a:t>*</a:t>
              </a:r>
              <a:endParaRPr lang="es-MX" dirty="0"/>
            </a:p>
          </p:txBody>
        </p:sp>
        <p:cxnSp>
          <p:nvCxnSpPr>
            <p:cNvPr id="47" name="15 Conector recto">
              <a:extLst>
                <a:ext uri="{FF2B5EF4-FFF2-40B4-BE49-F238E27FC236}">
                  <a16:creationId xmlns:a16="http://schemas.microsoft.com/office/drawing/2014/main" id="{11DF1B40-94F2-4170-A1C2-70BB72C38691}"/>
                </a:ext>
              </a:extLst>
            </p:cNvPr>
            <p:cNvCxnSpPr>
              <a:cxnSpLocks/>
            </p:cNvCxnSpPr>
            <p:nvPr/>
          </p:nvCxnSpPr>
          <p:spPr>
            <a:xfrm>
              <a:off x="8856641" y="2923525"/>
              <a:ext cx="79075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48" name="15 Conector recto">
              <a:extLst>
                <a:ext uri="{FF2B5EF4-FFF2-40B4-BE49-F238E27FC236}">
                  <a16:creationId xmlns:a16="http://schemas.microsoft.com/office/drawing/2014/main" id="{F3813DDF-B71F-482F-90EF-6ACF1945F0E7}"/>
                </a:ext>
              </a:extLst>
            </p:cNvPr>
            <p:cNvCxnSpPr>
              <a:cxnSpLocks/>
            </p:cNvCxnSpPr>
            <p:nvPr/>
          </p:nvCxnSpPr>
          <p:spPr>
            <a:xfrm>
              <a:off x="8867274" y="2647078"/>
              <a:ext cx="1439934" cy="0"/>
            </a:xfrm>
            <a:prstGeom prst="line">
              <a:avLst/>
            </a:prstGeom>
            <a:ln w="38100"/>
          </p:spPr>
          <p:style>
            <a:lnRef idx="1">
              <a:schemeClr val="dk1"/>
            </a:lnRef>
            <a:fillRef idx="0">
              <a:schemeClr val="dk1"/>
            </a:fillRef>
            <a:effectRef idx="0">
              <a:schemeClr val="dk1"/>
            </a:effectRef>
            <a:fontRef idx="minor">
              <a:schemeClr val="tx1"/>
            </a:fontRef>
          </p:style>
        </p:cxnSp>
        <p:sp>
          <p:nvSpPr>
            <p:cNvPr id="50" name="16 CuadroTexto">
              <a:extLst>
                <a:ext uri="{FF2B5EF4-FFF2-40B4-BE49-F238E27FC236}">
                  <a16:creationId xmlns:a16="http://schemas.microsoft.com/office/drawing/2014/main" id="{44529C1A-5A50-49B5-BE7B-17D180340EFB}"/>
                </a:ext>
              </a:extLst>
            </p:cNvPr>
            <p:cNvSpPr txBox="1"/>
            <p:nvPr/>
          </p:nvSpPr>
          <p:spPr>
            <a:xfrm>
              <a:off x="8639877" y="2655180"/>
              <a:ext cx="1416206" cy="369332"/>
            </a:xfrm>
            <a:prstGeom prst="rect">
              <a:avLst/>
            </a:prstGeom>
            <a:noFill/>
          </p:spPr>
          <p:txBody>
            <a:bodyPr wrap="square" rtlCol="0">
              <a:spAutoFit/>
            </a:bodyPr>
            <a:lstStyle/>
            <a:p>
              <a:pPr algn="ctr"/>
              <a:r>
                <a:rPr lang="es-MX" i="1" dirty="0"/>
                <a:t>*</a:t>
              </a:r>
              <a:endParaRPr lang="es-MX" dirty="0"/>
            </a:p>
          </p:txBody>
        </p:sp>
        <p:sp>
          <p:nvSpPr>
            <p:cNvPr id="51" name="16 CuadroTexto">
              <a:extLst>
                <a:ext uri="{FF2B5EF4-FFF2-40B4-BE49-F238E27FC236}">
                  <a16:creationId xmlns:a16="http://schemas.microsoft.com/office/drawing/2014/main" id="{A7716394-2039-42C4-ABF5-E6D945B505FA}"/>
                </a:ext>
              </a:extLst>
            </p:cNvPr>
            <p:cNvSpPr txBox="1"/>
            <p:nvPr/>
          </p:nvSpPr>
          <p:spPr>
            <a:xfrm>
              <a:off x="8909235" y="2354878"/>
              <a:ext cx="1416206" cy="369332"/>
            </a:xfrm>
            <a:prstGeom prst="rect">
              <a:avLst/>
            </a:prstGeom>
            <a:noFill/>
          </p:spPr>
          <p:txBody>
            <a:bodyPr wrap="square" rtlCol="0">
              <a:spAutoFit/>
            </a:bodyPr>
            <a:lstStyle/>
            <a:p>
              <a:pPr algn="ctr"/>
              <a:r>
                <a:rPr lang="es-MX" i="1" dirty="0"/>
                <a:t>*</a:t>
              </a:r>
              <a:endParaRPr lang="es-MX" dirty="0"/>
            </a:p>
          </p:txBody>
        </p:sp>
        <p:sp>
          <p:nvSpPr>
            <p:cNvPr id="42" name="Rectángulo: esquinas redondeadas 41">
              <a:extLst>
                <a:ext uri="{FF2B5EF4-FFF2-40B4-BE49-F238E27FC236}">
                  <a16:creationId xmlns:a16="http://schemas.microsoft.com/office/drawing/2014/main" id="{C18BAC9A-9724-4E08-AE85-810479ACB6AB}"/>
                </a:ext>
              </a:extLst>
            </p:cNvPr>
            <p:cNvSpPr/>
            <p:nvPr/>
          </p:nvSpPr>
          <p:spPr>
            <a:xfrm>
              <a:off x="10717210" y="5072284"/>
              <a:ext cx="717932" cy="22035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upo 19">
            <a:extLst>
              <a:ext uri="{FF2B5EF4-FFF2-40B4-BE49-F238E27FC236}">
                <a16:creationId xmlns:a16="http://schemas.microsoft.com/office/drawing/2014/main" id="{45000950-8F81-45C8-92A9-3D796982A349}"/>
              </a:ext>
            </a:extLst>
          </p:cNvPr>
          <p:cNvGrpSpPr/>
          <p:nvPr/>
        </p:nvGrpSpPr>
        <p:grpSpPr>
          <a:xfrm>
            <a:off x="4072128" y="3291840"/>
            <a:ext cx="3721600" cy="3106338"/>
            <a:chOff x="484084" y="1513055"/>
            <a:chExt cx="4646674" cy="3698718"/>
          </a:xfrm>
        </p:grpSpPr>
        <p:cxnSp>
          <p:nvCxnSpPr>
            <p:cNvPr id="7" name="15 Conector recto">
              <a:extLst>
                <a:ext uri="{FF2B5EF4-FFF2-40B4-BE49-F238E27FC236}">
                  <a16:creationId xmlns:a16="http://schemas.microsoft.com/office/drawing/2014/main" id="{01173449-1639-453F-B549-C294E7BDB7B4}"/>
                </a:ext>
              </a:extLst>
            </p:cNvPr>
            <p:cNvCxnSpPr>
              <a:cxnSpLocks/>
            </p:cNvCxnSpPr>
            <p:nvPr/>
          </p:nvCxnSpPr>
          <p:spPr>
            <a:xfrm>
              <a:off x="3252991" y="2986597"/>
              <a:ext cx="790752" cy="0"/>
            </a:xfrm>
            <a:prstGeom prst="line">
              <a:avLst/>
            </a:prstGeom>
            <a:ln w="38100"/>
          </p:spPr>
          <p:style>
            <a:lnRef idx="1">
              <a:schemeClr val="dk1"/>
            </a:lnRef>
            <a:fillRef idx="0">
              <a:schemeClr val="dk1"/>
            </a:fillRef>
            <a:effectRef idx="0">
              <a:schemeClr val="dk1"/>
            </a:effectRef>
            <a:fontRef idx="minor">
              <a:schemeClr val="tx1"/>
            </a:fontRef>
          </p:style>
        </p:cxnSp>
        <p:sp>
          <p:nvSpPr>
            <p:cNvPr id="8" name="16 CuadroTexto">
              <a:extLst>
                <a:ext uri="{FF2B5EF4-FFF2-40B4-BE49-F238E27FC236}">
                  <a16:creationId xmlns:a16="http://schemas.microsoft.com/office/drawing/2014/main" id="{346B5246-B8A3-4166-AAFA-C7CBCBC38B3E}"/>
                </a:ext>
              </a:extLst>
            </p:cNvPr>
            <p:cNvSpPr txBox="1"/>
            <p:nvPr/>
          </p:nvSpPr>
          <p:spPr>
            <a:xfrm>
              <a:off x="2922957" y="2662861"/>
              <a:ext cx="1416206" cy="369332"/>
            </a:xfrm>
            <a:prstGeom prst="rect">
              <a:avLst/>
            </a:prstGeom>
            <a:noFill/>
          </p:spPr>
          <p:txBody>
            <a:bodyPr wrap="square" rtlCol="0">
              <a:spAutoFit/>
            </a:bodyPr>
            <a:lstStyle/>
            <a:p>
              <a:pPr algn="ctr"/>
              <a:r>
                <a:rPr lang="es-MX" i="1" dirty="0"/>
                <a:t>*</a:t>
              </a:r>
              <a:endParaRPr lang="es-MX" dirty="0"/>
            </a:p>
          </p:txBody>
        </p:sp>
        <p:sp>
          <p:nvSpPr>
            <p:cNvPr id="40" name="CuadroTexto 39">
              <a:extLst>
                <a:ext uri="{FF2B5EF4-FFF2-40B4-BE49-F238E27FC236}">
                  <a16:creationId xmlns:a16="http://schemas.microsoft.com/office/drawing/2014/main" id="{DA2CA9E6-5EEA-40CB-8BCA-DE648FA20E8C}"/>
                </a:ext>
              </a:extLst>
            </p:cNvPr>
            <p:cNvSpPr txBox="1"/>
            <p:nvPr/>
          </p:nvSpPr>
          <p:spPr>
            <a:xfrm>
              <a:off x="484084" y="1513055"/>
              <a:ext cx="879619" cy="438789"/>
            </a:xfrm>
            <a:prstGeom prst="rect">
              <a:avLst/>
            </a:prstGeom>
            <a:noFill/>
          </p:spPr>
          <p:txBody>
            <a:bodyPr wrap="square" rtlCol="0">
              <a:spAutoFit/>
            </a:bodyPr>
            <a:lstStyle/>
            <a:p>
              <a:r>
                <a:rPr lang="en-GB" b="1" dirty="0"/>
                <a:t>D)</a:t>
              </a:r>
            </a:p>
          </p:txBody>
        </p:sp>
        <p:sp>
          <p:nvSpPr>
            <p:cNvPr id="30" name="Rectángulo: esquinas redondeadas 29">
              <a:extLst>
                <a:ext uri="{FF2B5EF4-FFF2-40B4-BE49-F238E27FC236}">
                  <a16:creationId xmlns:a16="http://schemas.microsoft.com/office/drawing/2014/main" id="{002F2284-4F5F-4094-B8D4-CAC17736BDD2}"/>
                </a:ext>
              </a:extLst>
            </p:cNvPr>
            <p:cNvSpPr/>
            <p:nvPr/>
          </p:nvSpPr>
          <p:spPr>
            <a:xfrm>
              <a:off x="4412826" y="4991419"/>
              <a:ext cx="717932" cy="22035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aphicFrame>
        <p:nvGraphicFramePr>
          <p:cNvPr id="2" name="Objeto 1">
            <a:extLst>
              <a:ext uri="{FF2B5EF4-FFF2-40B4-BE49-F238E27FC236}">
                <a16:creationId xmlns:a16="http://schemas.microsoft.com/office/drawing/2014/main" id="{11020376-7D23-4341-88D9-F0A19C0C82BE}"/>
              </a:ext>
            </a:extLst>
          </p:cNvPr>
          <p:cNvGraphicFramePr>
            <a:graphicFrameLocks noChangeAspect="1"/>
          </p:cNvGraphicFramePr>
          <p:nvPr/>
        </p:nvGraphicFramePr>
        <p:xfrm>
          <a:off x="302207" y="1420804"/>
          <a:ext cx="3613602" cy="3704812"/>
        </p:xfrm>
        <a:graphic>
          <a:graphicData uri="http://schemas.openxmlformats.org/presentationml/2006/ole">
            <mc:AlternateContent xmlns:mc="http://schemas.openxmlformats.org/markup-compatibility/2006">
              <mc:Choice xmlns:v="urn:schemas-microsoft-com:vml" Requires="v">
                <p:oleObj spid="_x0000_s2160" name="Prism 8" r:id="rId4" imgW="3459161" imgH="3545982" progId="Prism8.Document">
                  <p:embed/>
                </p:oleObj>
              </mc:Choice>
              <mc:Fallback>
                <p:oleObj name="Prism 8" r:id="rId4" imgW="3459161" imgH="3545982" progId="Prism8.Document">
                  <p:embed/>
                  <p:pic>
                    <p:nvPicPr>
                      <p:cNvPr id="2" name="Objeto 1">
                        <a:extLst>
                          <a:ext uri="{FF2B5EF4-FFF2-40B4-BE49-F238E27FC236}">
                            <a16:creationId xmlns:a16="http://schemas.microsoft.com/office/drawing/2014/main" id="{11020376-7D23-4341-88D9-F0A19C0C82BE}"/>
                          </a:ext>
                        </a:extLst>
                      </p:cNvPr>
                      <p:cNvPicPr/>
                      <p:nvPr/>
                    </p:nvPicPr>
                    <p:blipFill>
                      <a:blip r:embed="rId5"/>
                      <a:stretch>
                        <a:fillRect/>
                      </a:stretch>
                    </p:blipFill>
                    <p:spPr>
                      <a:xfrm>
                        <a:off x="302207" y="1420804"/>
                        <a:ext cx="3613602" cy="3704812"/>
                      </a:xfrm>
                      <a:prstGeom prst="rect">
                        <a:avLst/>
                      </a:prstGeom>
                    </p:spPr>
                  </p:pic>
                </p:oleObj>
              </mc:Fallback>
            </mc:AlternateContent>
          </a:graphicData>
        </a:graphic>
      </p:graphicFrame>
      <p:cxnSp>
        <p:nvCxnSpPr>
          <p:cNvPr id="22" name="15 Conector recto">
            <a:extLst>
              <a:ext uri="{FF2B5EF4-FFF2-40B4-BE49-F238E27FC236}">
                <a16:creationId xmlns:a16="http://schemas.microsoft.com/office/drawing/2014/main" id="{7FBDA5CD-2511-4D7F-93CD-FB5F6210F99B}"/>
              </a:ext>
            </a:extLst>
          </p:cNvPr>
          <p:cNvCxnSpPr>
            <a:cxnSpLocks/>
          </p:cNvCxnSpPr>
          <p:nvPr/>
        </p:nvCxnSpPr>
        <p:spPr>
          <a:xfrm>
            <a:off x="1779605" y="2470266"/>
            <a:ext cx="1148386" cy="0"/>
          </a:xfrm>
          <a:prstGeom prst="line">
            <a:avLst/>
          </a:prstGeom>
          <a:ln w="38100"/>
        </p:spPr>
        <p:style>
          <a:lnRef idx="1">
            <a:schemeClr val="dk1"/>
          </a:lnRef>
          <a:fillRef idx="0">
            <a:schemeClr val="dk1"/>
          </a:fillRef>
          <a:effectRef idx="0">
            <a:schemeClr val="dk1"/>
          </a:effectRef>
          <a:fontRef idx="minor">
            <a:schemeClr val="tx1"/>
          </a:fontRef>
        </p:style>
      </p:cxnSp>
      <p:sp>
        <p:nvSpPr>
          <p:cNvPr id="23" name="16 CuadroTexto">
            <a:extLst>
              <a:ext uri="{FF2B5EF4-FFF2-40B4-BE49-F238E27FC236}">
                <a16:creationId xmlns:a16="http://schemas.microsoft.com/office/drawing/2014/main" id="{37526207-3513-429F-80FE-B1B8DB56797E}"/>
              </a:ext>
            </a:extLst>
          </p:cNvPr>
          <p:cNvSpPr txBox="1"/>
          <p:nvPr/>
        </p:nvSpPr>
        <p:spPr>
          <a:xfrm>
            <a:off x="1814968" y="2155823"/>
            <a:ext cx="1133406" cy="276999"/>
          </a:xfrm>
          <a:prstGeom prst="rect">
            <a:avLst/>
          </a:prstGeom>
          <a:noFill/>
        </p:spPr>
        <p:txBody>
          <a:bodyPr wrap="square" rtlCol="0">
            <a:spAutoFit/>
          </a:bodyPr>
          <a:lstStyle/>
          <a:p>
            <a:pPr algn="ctr"/>
            <a:r>
              <a:rPr lang="es-MX" sz="1200" i="1" dirty="0"/>
              <a:t>p= NS</a:t>
            </a:r>
            <a:endParaRPr lang="es-MX" sz="1200" dirty="0"/>
          </a:p>
        </p:txBody>
      </p:sp>
      <p:cxnSp>
        <p:nvCxnSpPr>
          <p:cNvPr id="24" name="15 Conector recto">
            <a:extLst>
              <a:ext uri="{FF2B5EF4-FFF2-40B4-BE49-F238E27FC236}">
                <a16:creationId xmlns:a16="http://schemas.microsoft.com/office/drawing/2014/main" id="{ABECCEEB-2CF1-4F93-8851-18CAA3AFAE50}"/>
              </a:ext>
            </a:extLst>
          </p:cNvPr>
          <p:cNvCxnSpPr>
            <a:cxnSpLocks/>
          </p:cNvCxnSpPr>
          <p:nvPr/>
        </p:nvCxnSpPr>
        <p:spPr>
          <a:xfrm>
            <a:off x="5705429" y="351019"/>
            <a:ext cx="1148386" cy="0"/>
          </a:xfrm>
          <a:prstGeom prst="line">
            <a:avLst/>
          </a:prstGeom>
          <a:ln w="38100"/>
        </p:spPr>
        <p:style>
          <a:lnRef idx="1">
            <a:schemeClr val="dk1"/>
          </a:lnRef>
          <a:fillRef idx="0">
            <a:schemeClr val="dk1"/>
          </a:fillRef>
          <a:effectRef idx="0">
            <a:schemeClr val="dk1"/>
          </a:effectRef>
          <a:fontRef idx="minor">
            <a:schemeClr val="tx1"/>
          </a:fontRef>
        </p:style>
      </p:cxnSp>
      <p:sp>
        <p:nvSpPr>
          <p:cNvPr id="25" name="16 CuadroTexto">
            <a:extLst>
              <a:ext uri="{FF2B5EF4-FFF2-40B4-BE49-F238E27FC236}">
                <a16:creationId xmlns:a16="http://schemas.microsoft.com/office/drawing/2014/main" id="{A452789E-0974-4275-97C4-98D7DB31ED45}"/>
              </a:ext>
            </a:extLst>
          </p:cNvPr>
          <p:cNvSpPr txBox="1"/>
          <p:nvPr/>
        </p:nvSpPr>
        <p:spPr>
          <a:xfrm>
            <a:off x="5716408" y="97536"/>
            <a:ext cx="1133406" cy="276999"/>
          </a:xfrm>
          <a:prstGeom prst="rect">
            <a:avLst/>
          </a:prstGeom>
          <a:noFill/>
        </p:spPr>
        <p:txBody>
          <a:bodyPr wrap="square" rtlCol="0">
            <a:spAutoFit/>
          </a:bodyPr>
          <a:lstStyle/>
          <a:p>
            <a:pPr algn="ctr"/>
            <a:r>
              <a:rPr lang="es-MX" sz="1200" i="1" dirty="0"/>
              <a:t>p= NS</a:t>
            </a:r>
            <a:endParaRPr lang="es-MX" sz="1200" dirty="0"/>
          </a:p>
        </p:txBody>
      </p:sp>
      <p:graphicFrame>
        <p:nvGraphicFramePr>
          <p:cNvPr id="4" name="Objeto 3">
            <a:extLst>
              <a:ext uri="{FF2B5EF4-FFF2-40B4-BE49-F238E27FC236}">
                <a16:creationId xmlns:a16="http://schemas.microsoft.com/office/drawing/2014/main" id="{C733C77D-FBDB-4ACE-BD21-54440D92F1C6}"/>
              </a:ext>
            </a:extLst>
          </p:cNvPr>
          <p:cNvGraphicFramePr>
            <a:graphicFrameLocks noChangeAspect="1"/>
          </p:cNvGraphicFramePr>
          <p:nvPr/>
        </p:nvGraphicFramePr>
        <p:xfrm>
          <a:off x="4299395" y="97536"/>
          <a:ext cx="3448050" cy="3546475"/>
        </p:xfrm>
        <a:graphic>
          <a:graphicData uri="http://schemas.openxmlformats.org/presentationml/2006/ole">
            <mc:AlternateContent xmlns:mc="http://schemas.openxmlformats.org/markup-compatibility/2006">
              <mc:Choice xmlns:v="urn:schemas-microsoft-com:vml" Requires="v">
                <p:oleObj spid="_x0000_s2161" name="Prism 8" r:id="rId6" imgW="3448362" imgH="3545982" progId="Prism8.Document">
                  <p:embed/>
                </p:oleObj>
              </mc:Choice>
              <mc:Fallback>
                <p:oleObj name="Prism 8" r:id="rId6" imgW="3448362" imgH="3545982" progId="Prism8.Document">
                  <p:embed/>
                  <p:pic>
                    <p:nvPicPr>
                      <p:cNvPr id="4" name="Objeto 3">
                        <a:extLst>
                          <a:ext uri="{FF2B5EF4-FFF2-40B4-BE49-F238E27FC236}">
                            <a16:creationId xmlns:a16="http://schemas.microsoft.com/office/drawing/2014/main" id="{C733C77D-FBDB-4ACE-BD21-54440D92F1C6}"/>
                          </a:ext>
                        </a:extLst>
                      </p:cNvPr>
                      <p:cNvPicPr/>
                      <p:nvPr/>
                    </p:nvPicPr>
                    <p:blipFill>
                      <a:blip r:embed="rId7"/>
                      <a:stretch>
                        <a:fillRect/>
                      </a:stretch>
                    </p:blipFill>
                    <p:spPr>
                      <a:xfrm>
                        <a:off x="4299395" y="97536"/>
                        <a:ext cx="3448050" cy="3546475"/>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B8A9FB87-3EE7-476A-B9EE-D764D8C5AD64}"/>
              </a:ext>
            </a:extLst>
          </p:cNvPr>
          <p:cNvGraphicFramePr>
            <a:graphicFrameLocks noChangeAspect="1"/>
          </p:cNvGraphicFramePr>
          <p:nvPr/>
        </p:nvGraphicFramePr>
        <p:xfrm>
          <a:off x="4188143" y="3457257"/>
          <a:ext cx="3570287" cy="3522663"/>
        </p:xfrm>
        <a:graphic>
          <a:graphicData uri="http://schemas.openxmlformats.org/presentationml/2006/ole">
            <mc:AlternateContent xmlns:mc="http://schemas.openxmlformats.org/markup-compatibility/2006">
              <mc:Choice xmlns:v="urn:schemas-microsoft-com:vml" Requires="v">
                <p:oleObj spid="_x0000_s2162" name="Prism 8" r:id="rId8" imgW="3570387" imgH="3522944" progId="Prism8.Document">
                  <p:embed/>
                </p:oleObj>
              </mc:Choice>
              <mc:Fallback>
                <p:oleObj name="Prism 8" r:id="rId8" imgW="3570387" imgH="3522944" progId="Prism8.Document">
                  <p:embed/>
                  <p:pic>
                    <p:nvPicPr>
                      <p:cNvPr id="5" name="Objeto 4">
                        <a:extLst>
                          <a:ext uri="{FF2B5EF4-FFF2-40B4-BE49-F238E27FC236}">
                            <a16:creationId xmlns:a16="http://schemas.microsoft.com/office/drawing/2014/main" id="{B8A9FB87-3EE7-476A-B9EE-D764D8C5AD64}"/>
                          </a:ext>
                        </a:extLst>
                      </p:cNvPr>
                      <p:cNvPicPr/>
                      <p:nvPr/>
                    </p:nvPicPr>
                    <p:blipFill>
                      <a:blip r:embed="rId9"/>
                      <a:stretch>
                        <a:fillRect/>
                      </a:stretch>
                    </p:blipFill>
                    <p:spPr>
                      <a:xfrm>
                        <a:off x="4188143" y="3457257"/>
                        <a:ext cx="3570287" cy="3522663"/>
                      </a:xfrm>
                      <a:prstGeom prst="rect">
                        <a:avLst/>
                      </a:prstGeom>
                    </p:spPr>
                  </p:pic>
                </p:oleObj>
              </mc:Fallback>
            </mc:AlternateContent>
          </a:graphicData>
        </a:graphic>
      </p:graphicFrame>
      <p:sp>
        <p:nvSpPr>
          <p:cNvPr id="32" name="CuadroTexto 31">
            <a:extLst>
              <a:ext uri="{FF2B5EF4-FFF2-40B4-BE49-F238E27FC236}">
                <a16:creationId xmlns:a16="http://schemas.microsoft.com/office/drawing/2014/main" id="{DC94B4E4-42C8-4F6A-BDDF-205FBA11C66D}"/>
              </a:ext>
            </a:extLst>
          </p:cNvPr>
          <p:cNvSpPr txBox="1"/>
          <p:nvPr/>
        </p:nvSpPr>
        <p:spPr>
          <a:xfrm>
            <a:off x="201168" y="1188720"/>
            <a:ext cx="704502" cy="368513"/>
          </a:xfrm>
          <a:prstGeom prst="rect">
            <a:avLst/>
          </a:prstGeom>
          <a:noFill/>
        </p:spPr>
        <p:txBody>
          <a:bodyPr wrap="square" rtlCol="0">
            <a:spAutoFit/>
          </a:bodyPr>
          <a:lstStyle/>
          <a:p>
            <a:r>
              <a:rPr lang="en-GB" b="1" dirty="0"/>
              <a:t>A)</a:t>
            </a:r>
          </a:p>
        </p:txBody>
      </p:sp>
      <p:sp>
        <p:nvSpPr>
          <p:cNvPr id="33" name="CuadroTexto 32">
            <a:extLst>
              <a:ext uri="{FF2B5EF4-FFF2-40B4-BE49-F238E27FC236}">
                <a16:creationId xmlns:a16="http://schemas.microsoft.com/office/drawing/2014/main" id="{4AA412E7-D126-48E4-8AD6-C9970E9CA079}"/>
              </a:ext>
            </a:extLst>
          </p:cNvPr>
          <p:cNvSpPr txBox="1"/>
          <p:nvPr/>
        </p:nvSpPr>
        <p:spPr>
          <a:xfrm>
            <a:off x="3992880" y="0"/>
            <a:ext cx="704502" cy="368513"/>
          </a:xfrm>
          <a:prstGeom prst="rect">
            <a:avLst/>
          </a:prstGeom>
          <a:noFill/>
        </p:spPr>
        <p:txBody>
          <a:bodyPr wrap="square" rtlCol="0">
            <a:spAutoFit/>
          </a:bodyPr>
          <a:lstStyle/>
          <a:p>
            <a:r>
              <a:rPr lang="en-GB" b="1" dirty="0"/>
              <a:t>B)</a:t>
            </a:r>
          </a:p>
        </p:txBody>
      </p:sp>
      <p:grpSp>
        <p:nvGrpSpPr>
          <p:cNvPr id="11" name="Grupo 10">
            <a:extLst>
              <a:ext uri="{FF2B5EF4-FFF2-40B4-BE49-F238E27FC236}">
                <a16:creationId xmlns:a16="http://schemas.microsoft.com/office/drawing/2014/main" id="{1FF961D8-FD29-4D3C-B2CC-294AF1E4984C}"/>
              </a:ext>
            </a:extLst>
          </p:cNvPr>
          <p:cNvGrpSpPr/>
          <p:nvPr/>
        </p:nvGrpSpPr>
        <p:grpSpPr>
          <a:xfrm>
            <a:off x="8156448" y="87630"/>
            <a:ext cx="3762502" cy="3546475"/>
            <a:chOff x="8156448" y="87630"/>
            <a:chExt cx="3762502" cy="3546475"/>
          </a:xfrm>
        </p:grpSpPr>
        <p:graphicFrame>
          <p:nvGraphicFramePr>
            <p:cNvPr id="3" name="Objeto 2">
              <a:extLst>
                <a:ext uri="{FF2B5EF4-FFF2-40B4-BE49-F238E27FC236}">
                  <a16:creationId xmlns:a16="http://schemas.microsoft.com/office/drawing/2014/main" id="{BA726E99-2696-4221-9F17-5EE5177418FB}"/>
                </a:ext>
              </a:extLst>
            </p:cNvPr>
            <p:cNvGraphicFramePr>
              <a:graphicFrameLocks noChangeAspect="1"/>
            </p:cNvGraphicFramePr>
            <p:nvPr>
              <p:extLst>
                <p:ext uri="{D42A27DB-BD31-4B8C-83A1-F6EECF244321}">
                  <p14:modId xmlns:p14="http://schemas.microsoft.com/office/powerpoint/2010/main" val="1576879003"/>
                </p:ext>
              </p:extLst>
            </p:nvPr>
          </p:nvGraphicFramePr>
          <p:xfrm>
            <a:off x="8391525" y="87630"/>
            <a:ext cx="3527425" cy="3546475"/>
          </p:xfrm>
          <a:graphic>
            <a:graphicData uri="http://schemas.openxmlformats.org/presentationml/2006/ole">
              <mc:AlternateContent xmlns:mc="http://schemas.openxmlformats.org/markup-compatibility/2006">
                <mc:Choice xmlns:v="urn:schemas-microsoft-com:vml" Requires="v">
                  <p:oleObj spid="_x0000_s2163" name="Prism 8" r:id="rId10" imgW="3527552" imgH="3545982" progId="Prism8.Document">
                    <p:embed/>
                  </p:oleObj>
                </mc:Choice>
                <mc:Fallback>
                  <p:oleObj name="Prism 8" r:id="rId10" imgW="3527552" imgH="3545982" progId="Prism8.Document">
                    <p:embed/>
                    <p:pic>
                      <p:nvPicPr>
                        <p:cNvPr id="3" name="Objeto 2">
                          <a:extLst>
                            <a:ext uri="{FF2B5EF4-FFF2-40B4-BE49-F238E27FC236}">
                              <a16:creationId xmlns:a16="http://schemas.microsoft.com/office/drawing/2014/main" id="{BA726E99-2696-4221-9F17-5EE5177418FB}"/>
                            </a:ext>
                          </a:extLst>
                        </p:cNvPr>
                        <p:cNvPicPr/>
                        <p:nvPr/>
                      </p:nvPicPr>
                      <p:blipFill>
                        <a:blip r:embed="rId11"/>
                        <a:stretch>
                          <a:fillRect/>
                        </a:stretch>
                      </p:blipFill>
                      <p:spPr>
                        <a:xfrm>
                          <a:off x="8391525" y="87630"/>
                          <a:ext cx="3527425" cy="3546475"/>
                        </a:xfrm>
                        <a:prstGeom prst="rect">
                          <a:avLst/>
                        </a:prstGeom>
                      </p:spPr>
                    </p:pic>
                  </p:oleObj>
                </mc:Fallback>
              </mc:AlternateContent>
            </a:graphicData>
          </a:graphic>
        </p:graphicFrame>
        <p:cxnSp>
          <p:nvCxnSpPr>
            <p:cNvPr id="28" name="15 Conector recto">
              <a:extLst>
                <a:ext uri="{FF2B5EF4-FFF2-40B4-BE49-F238E27FC236}">
                  <a16:creationId xmlns:a16="http://schemas.microsoft.com/office/drawing/2014/main" id="{E4C89B7D-B9F4-4D5B-9640-50FF3762BF72}"/>
                </a:ext>
              </a:extLst>
            </p:cNvPr>
            <p:cNvCxnSpPr>
              <a:cxnSpLocks/>
            </p:cNvCxnSpPr>
            <p:nvPr/>
          </p:nvCxnSpPr>
          <p:spPr>
            <a:xfrm>
              <a:off x="9881189" y="671946"/>
              <a:ext cx="1148386" cy="0"/>
            </a:xfrm>
            <a:prstGeom prst="line">
              <a:avLst/>
            </a:prstGeom>
            <a:ln w="38100"/>
          </p:spPr>
          <p:style>
            <a:lnRef idx="1">
              <a:schemeClr val="dk1"/>
            </a:lnRef>
            <a:fillRef idx="0">
              <a:schemeClr val="dk1"/>
            </a:fillRef>
            <a:effectRef idx="0">
              <a:schemeClr val="dk1"/>
            </a:effectRef>
            <a:fontRef idx="minor">
              <a:schemeClr val="tx1"/>
            </a:fontRef>
          </p:style>
        </p:cxnSp>
        <p:sp>
          <p:nvSpPr>
            <p:cNvPr id="29" name="16 CuadroTexto">
              <a:extLst>
                <a:ext uri="{FF2B5EF4-FFF2-40B4-BE49-F238E27FC236}">
                  <a16:creationId xmlns:a16="http://schemas.microsoft.com/office/drawing/2014/main" id="{213CC6A7-10C4-45C6-B5A1-DEE1CA7FF2AC}"/>
                </a:ext>
              </a:extLst>
            </p:cNvPr>
            <p:cNvSpPr txBox="1"/>
            <p:nvPr/>
          </p:nvSpPr>
          <p:spPr>
            <a:xfrm>
              <a:off x="9892168" y="418463"/>
              <a:ext cx="1133406" cy="276999"/>
            </a:xfrm>
            <a:prstGeom prst="rect">
              <a:avLst/>
            </a:prstGeom>
            <a:noFill/>
          </p:spPr>
          <p:txBody>
            <a:bodyPr wrap="square" rtlCol="0">
              <a:spAutoFit/>
            </a:bodyPr>
            <a:lstStyle/>
            <a:p>
              <a:pPr algn="ctr"/>
              <a:r>
                <a:rPr lang="es-MX" sz="1200" i="1" dirty="0"/>
                <a:t>p= NS</a:t>
              </a:r>
              <a:endParaRPr lang="es-MX" sz="1200" dirty="0"/>
            </a:p>
          </p:txBody>
        </p:sp>
        <p:sp>
          <p:nvSpPr>
            <p:cNvPr id="34" name="CuadroTexto 33">
              <a:extLst>
                <a:ext uri="{FF2B5EF4-FFF2-40B4-BE49-F238E27FC236}">
                  <a16:creationId xmlns:a16="http://schemas.microsoft.com/office/drawing/2014/main" id="{3435A9D2-974D-49D7-82B5-661D546514EB}"/>
                </a:ext>
              </a:extLst>
            </p:cNvPr>
            <p:cNvSpPr txBox="1"/>
            <p:nvPr/>
          </p:nvSpPr>
          <p:spPr>
            <a:xfrm>
              <a:off x="8156448" y="97536"/>
              <a:ext cx="704502" cy="368513"/>
            </a:xfrm>
            <a:prstGeom prst="rect">
              <a:avLst/>
            </a:prstGeom>
            <a:noFill/>
          </p:spPr>
          <p:txBody>
            <a:bodyPr wrap="square" rtlCol="0">
              <a:spAutoFit/>
            </a:bodyPr>
            <a:lstStyle/>
            <a:p>
              <a:r>
                <a:rPr lang="en-GB" b="1" dirty="0"/>
                <a:t>C)</a:t>
              </a:r>
            </a:p>
          </p:txBody>
        </p:sp>
      </p:grpSp>
      <p:graphicFrame>
        <p:nvGraphicFramePr>
          <p:cNvPr id="6" name="Objeto 5">
            <a:extLst>
              <a:ext uri="{FF2B5EF4-FFF2-40B4-BE49-F238E27FC236}">
                <a16:creationId xmlns:a16="http://schemas.microsoft.com/office/drawing/2014/main" id="{861E7F70-C042-4421-A377-8985273038B8}"/>
              </a:ext>
            </a:extLst>
          </p:cNvPr>
          <p:cNvGraphicFramePr>
            <a:graphicFrameLocks noChangeAspect="1"/>
          </p:cNvGraphicFramePr>
          <p:nvPr/>
        </p:nvGraphicFramePr>
        <p:xfrm>
          <a:off x="8321167" y="3471291"/>
          <a:ext cx="3497263" cy="3522663"/>
        </p:xfrm>
        <a:graphic>
          <a:graphicData uri="http://schemas.openxmlformats.org/presentationml/2006/ole">
            <mc:AlternateContent xmlns:mc="http://schemas.openxmlformats.org/markup-compatibility/2006">
              <mc:Choice xmlns:v="urn:schemas-microsoft-com:vml" Requires="v">
                <p:oleObj spid="_x0000_s2164" name="Prism 8" r:id="rId12" imgW="3497316" imgH="3522944" progId="Prism8.Document">
                  <p:embed/>
                </p:oleObj>
              </mc:Choice>
              <mc:Fallback>
                <p:oleObj name="Prism 8" r:id="rId12" imgW="3497316" imgH="3522944" progId="Prism8.Document">
                  <p:embed/>
                  <p:pic>
                    <p:nvPicPr>
                      <p:cNvPr id="6" name="Objeto 5">
                        <a:extLst>
                          <a:ext uri="{FF2B5EF4-FFF2-40B4-BE49-F238E27FC236}">
                            <a16:creationId xmlns:a16="http://schemas.microsoft.com/office/drawing/2014/main" id="{861E7F70-C042-4421-A377-8985273038B8}"/>
                          </a:ext>
                        </a:extLst>
                      </p:cNvPr>
                      <p:cNvPicPr/>
                      <p:nvPr/>
                    </p:nvPicPr>
                    <p:blipFill>
                      <a:blip r:embed="rId13"/>
                      <a:stretch>
                        <a:fillRect/>
                      </a:stretch>
                    </p:blipFill>
                    <p:spPr>
                      <a:xfrm>
                        <a:off x="8321167" y="3471291"/>
                        <a:ext cx="3497263" cy="3522663"/>
                      </a:xfrm>
                      <a:prstGeom prst="rect">
                        <a:avLst/>
                      </a:prstGeom>
                    </p:spPr>
                  </p:pic>
                </p:oleObj>
              </mc:Fallback>
            </mc:AlternateContent>
          </a:graphicData>
        </a:graphic>
      </p:graphicFrame>
      <p:sp>
        <p:nvSpPr>
          <p:cNvPr id="36" name="CuadroTexto 35">
            <a:extLst>
              <a:ext uri="{FF2B5EF4-FFF2-40B4-BE49-F238E27FC236}">
                <a16:creationId xmlns:a16="http://schemas.microsoft.com/office/drawing/2014/main" id="{88827348-B9DA-469B-922D-B8C589EBC600}"/>
              </a:ext>
            </a:extLst>
          </p:cNvPr>
          <p:cNvSpPr txBox="1"/>
          <p:nvPr/>
        </p:nvSpPr>
        <p:spPr>
          <a:xfrm>
            <a:off x="8241792" y="3383280"/>
            <a:ext cx="704502" cy="368513"/>
          </a:xfrm>
          <a:prstGeom prst="rect">
            <a:avLst/>
          </a:prstGeom>
          <a:noFill/>
        </p:spPr>
        <p:txBody>
          <a:bodyPr wrap="square" rtlCol="0">
            <a:spAutoFit/>
          </a:bodyPr>
          <a:lstStyle/>
          <a:p>
            <a:r>
              <a:rPr lang="en-GB" b="1" dirty="0"/>
              <a:t>E)</a:t>
            </a:r>
          </a:p>
        </p:txBody>
      </p:sp>
    </p:spTree>
    <p:extLst>
      <p:ext uri="{BB962C8B-B14F-4D97-AF65-F5344CB8AC3E}">
        <p14:creationId xmlns:p14="http://schemas.microsoft.com/office/powerpoint/2010/main" val="361813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o 11">
            <a:extLst>
              <a:ext uri="{FF2B5EF4-FFF2-40B4-BE49-F238E27FC236}">
                <a16:creationId xmlns:a16="http://schemas.microsoft.com/office/drawing/2014/main" id="{5116BA96-5B7F-4C17-B6CC-FFE785F10CFE}"/>
              </a:ext>
            </a:extLst>
          </p:cNvPr>
          <p:cNvGrpSpPr/>
          <p:nvPr/>
        </p:nvGrpSpPr>
        <p:grpSpPr>
          <a:xfrm>
            <a:off x="2618826" y="98324"/>
            <a:ext cx="5925405" cy="5506064"/>
            <a:chOff x="3139440" y="156336"/>
            <a:chExt cx="5925405" cy="5506064"/>
          </a:xfrm>
        </p:grpSpPr>
        <p:pic>
          <p:nvPicPr>
            <p:cNvPr id="7" name="Imagen 6" descr="Fig1.png">
              <a:extLst>
                <a:ext uri="{FF2B5EF4-FFF2-40B4-BE49-F238E27FC236}">
                  <a16:creationId xmlns:a16="http://schemas.microsoft.com/office/drawing/2014/main" id="{512F5A64-0C3A-44A9-913D-C869928761A9}"/>
                </a:ext>
              </a:extLst>
            </p:cNvPr>
            <p:cNvPicPr>
              <a:picLocks noChangeAspect="1"/>
            </p:cNvPicPr>
            <p:nvPr/>
          </p:nvPicPr>
          <p:blipFill rotWithShape="1">
            <a:blip r:embed="rId3">
              <a:extLst>
                <a:ext uri="{28A0092B-C50C-407E-A947-70E740481C1C}">
                  <a14:useLocalDpi xmlns:a14="http://schemas.microsoft.com/office/drawing/2010/main" val="0"/>
                </a:ext>
              </a:extLst>
            </a:blip>
            <a:srcRect l="3199" t="2699" r="1991" b="2224"/>
            <a:stretch/>
          </p:blipFill>
          <p:spPr>
            <a:xfrm>
              <a:off x="3293310" y="156336"/>
              <a:ext cx="5771535" cy="5506064"/>
            </a:xfrm>
            <a:prstGeom prst="rect">
              <a:avLst/>
            </a:prstGeom>
          </p:spPr>
        </p:pic>
        <p:sp>
          <p:nvSpPr>
            <p:cNvPr id="11" name="Rectángulo: esquinas redondeadas 10">
              <a:extLst>
                <a:ext uri="{FF2B5EF4-FFF2-40B4-BE49-F238E27FC236}">
                  <a16:creationId xmlns:a16="http://schemas.microsoft.com/office/drawing/2014/main" id="{97CB69B5-D8C4-4925-BE3F-F8F426433F46}"/>
                </a:ext>
              </a:extLst>
            </p:cNvPr>
            <p:cNvSpPr/>
            <p:nvPr/>
          </p:nvSpPr>
          <p:spPr>
            <a:xfrm>
              <a:off x="3139440" y="4465320"/>
              <a:ext cx="2346960" cy="2590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CuadroTexto 3">
            <a:extLst>
              <a:ext uri="{FF2B5EF4-FFF2-40B4-BE49-F238E27FC236}">
                <a16:creationId xmlns:a16="http://schemas.microsoft.com/office/drawing/2014/main" id="{2623D0A5-6DF8-44C7-8001-9DC90D8720E2}"/>
              </a:ext>
            </a:extLst>
          </p:cNvPr>
          <p:cNvSpPr txBox="1"/>
          <p:nvPr/>
        </p:nvSpPr>
        <p:spPr>
          <a:xfrm>
            <a:off x="0" y="0"/>
            <a:ext cx="2009554" cy="369332"/>
          </a:xfrm>
          <a:prstGeom prst="rect">
            <a:avLst/>
          </a:prstGeom>
          <a:noFill/>
        </p:spPr>
        <p:txBody>
          <a:bodyPr wrap="square" rtlCol="0">
            <a:spAutoFit/>
          </a:bodyPr>
          <a:lstStyle/>
          <a:p>
            <a:r>
              <a:rPr lang="en-GB" dirty="0"/>
              <a:t>Supplementary 4</a:t>
            </a:r>
          </a:p>
        </p:txBody>
      </p:sp>
      <p:sp>
        <p:nvSpPr>
          <p:cNvPr id="5" name="CuadroTexto 4">
            <a:extLst>
              <a:ext uri="{FF2B5EF4-FFF2-40B4-BE49-F238E27FC236}">
                <a16:creationId xmlns:a16="http://schemas.microsoft.com/office/drawing/2014/main" id="{E1E2ECE3-333C-4790-B8FB-80E80880D39B}"/>
              </a:ext>
            </a:extLst>
          </p:cNvPr>
          <p:cNvSpPr txBox="1"/>
          <p:nvPr/>
        </p:nvSpPr>
        <p:spPr>
          <a:xfrm>
            <a:off x="15240" y="482867"/>
            <a:ext cx="536664" cy="369332"/>
          </a:xfrm>
          <a:prstGeom prst="rect">
            <a:avLst/>
          </a:prstGeom>
          <a:noFill/>
        </p:spPr>
        <p:txBody>
          <a:bodyPr wrap="square" rtlCol="0">
            <a:spAutoFit/>
          </a:bodyPr>
          <a:lstStyle/>
          <a:p>
            <a:pPr algn="ctr"/>
            <a:r>
              <a:rPr lang="en-GB" b="1" dirty="0"/>
              <a:t>A)</a:t>
            </a:r>
          </a:p>
        </p:txBody>
      </p:sp>
      <p:sp>
        <p:nvSpPr>
          <p:cNvPr id="6" name="CuadroTexto 5">
            <a:extLst>
              <a:ext uri="{FF2B5EF4-FFF2-40B4-BE49-F238E27FC236}">
                <a16:creationId xmlns:a16="http://schemas.microsoft.com/office/drawing/2014/main" id="{38025BCA-EC69-4A41-B1AA-900ED674A49A}"/>
              </a:ext>
            </a:extLst>
          </p:cNvPr>
          <p:cNvSpPr txBox="1"/>
          <p:nvPr/>
        </p:nvSpPr>
        <p:spPr>
          <a:xfrm>
            <a:off x="2404971" y="489284"/>
            <a:ext cx="536664" cy="369332"/>
          </a:xfrm>
          <a:prstGeom prst="rect">
            <a:avLst/>
          </a:prstGeom>
          <a:noFill/>
        </p:spPr>
        <p:txBody>
          <a:bodyPr wrap="square" rtlCol="0">
            <a:spAutoFit/>
          </a:bodyPr>
          <a:lstStyle/>
          <a:p>
            <a:pPr algn="ctr"/>
            <a:r>
              <a:rPr lang="en-GB" b="1" dirty="0"/>
              <a:t>B)</a:t>
            </a:r>
          </a:p>
        </p:txBody>
      </p:sp>
      <p:pic>
        <p:nvPicPr>
          <p:cNvPr id="8" name="Imagen 7" descr="heme.png">
            <a:extLst>
              <a:ext uri="{FF2B5EF4-FFF2-40B4-BE49-F238E27FC236}">
                <a16:creationId xmlns:a16="http://schemas.microsoft.com/office/drawing/2014/main" id="{515F4FEC-1E6C-4AC2-A5FE-19E76E74740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758" b="87830" l="8146" r="95217">
                        <a14:foregroundMark x1="79372" y1="50899" x2="79372" y2="50899"/>
                        <a14:foregroundMark x1="79372" y1="52398" x2="79372" y2="52398"/>
                        <a14:foregroundMark x1="69133" y1="68046" x2="69133" y2="68046"/>
                        <a14:foregroundMark x1="69133" y1="63969" x2="69133" y2="63969"/>
                        <a14:foregroundMark x1="55680" y1="71043" x2="55680" y2="71043"/>
                        <a14:foregroundMark x1="61286" y1="71043" x2="61286" y2="71043"/>
                        <a14:foregroundMark x1="63602" y1="71043" x2="63602" y2="71043"/>
                        <a14:foregroundMark x1="48206" y1="67686" x2="48206" y2="67686"/>
                        <a14:foregroundMark x1="18909" y1="57194" x2="18909" y2="57194"/>
                        <a14:foregroundMark x1="42676" y1="76619" x2="42676" y2="76619"/>
                        <a14:foregroundMark x1="44544" y1="77758" x2="44544" y2="77758"/>
                        <a14:foregroundMark x1="65919" y1="77398" x2="65919" y2="77398"/>
                        <a14:foregroundMark x1="62182" y1="77398" x2="62182" y2="77398"/>
                        <a14:foregroundMark x1="64948" y1="26978" x2="64948" y2="26978"/>
                        <a14:foregroundMark x1="64948" y1="26978" x2="64948" y2="26978"/>
                        <a14:foregroundMark x1="79895" y1="62470" x2="91928" y2="63189"/>
                        <a14:foregroundMark x1="91928" y1="63189" x2="91928" y2="53477"/>
                        <a14:foregroundMark x1="91928" y1="53477" x2="79895" y2="53477"/>
                        <a14:foregroundMark x1="66816" y1="82974" x2="91031" y2="83693"/>
                        <a14:foregroundMark x1="91031" y1="83693" x2="84081" y2="66547"/>
                        <a14:foregroundMark x1="14723" y1="77758" x2="16143" y2="71403"/>
                        <a14:foregroundMark x1="10987" y1="74760" x2="22646" y2="74760"/>
                        <a14:foregroundMark x1="17040" y1="24760" x2="17040" y2="10971"/>
                        <a14:foregroundMark x1="10538" y1="19904" x2="27803" y2="19904"/>
                        <a14:foregroundMark x1="10987" y1="13189" x2="20777" y2="25480"/>
                        <a14:foregroundMark x1="11510" y1="26259" x2="21226" y2="13189"/>
                        <a14:foregroundMark x1="52915" y1="13909" x2="78924" y2="12470"/>
                        <a14:foregroundMark x1="56577" y1="9832" x2="69133" y2="9832"/>
                        <a14:foregroundMark x1="73393" y1="10192" x2="63154" y2="9832"/>
                      </a14:backgroundRemoval>
                    </a14:imgEffect>
                  </a14:imgLayer>
                </a14:imgProps>
              </a:ext>
              <a:ext uri="{28A0092B-C50C-407E-A947-70E740481C1C}">
                <a14:useLocalDpi xmlns:a14="http://schemas.microsoft.com/office/drawing/2010/main" val="0"/>
              </a:ext>
            </a:extLst>
          </a:blip>
          <a:srcRect l="7356" t="1986" r="4059" b="10038"/>
          <a:stretch/>
        </p:blipFill>
        <p:spPr>
          <a:xfrm>
            <a:off x="148958" y="655320"/>
            <a:ext cx="2499360" cy="3094332"/>
          </a:xfrm>
          <a:prstGeom prst="rect">
            <a:avLst/>
          </a:prstGeom>
        </p:spPr>
      </p:pic>
      <p:pic>
        <p:nvPicPr>
          <p:cNvPr id="10" name="Picture 4">
            <a:extLst>
              <a:ext uri="{FF2B5EF4-FFF2-40B4-BE49-F238E27FC236}">
                <a16:creationId xmlns:a16="http://schemas.microsoft.com/office/drawing/2014/main" id="{7DFAF8EE-8B81-4CE7-BA15-EA9B921E53B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58" l="0" r="99647">
                        <a14:foregroundMark x1="0" y1="98157" x2="275" y2="759"/>
                        <a14:foregroundMark x1="275" y1="759" x2="314" y2="921"/>
                        <a14:foregroundMark x1="314" y1="921" x2="314" y2="921"/>
                        <a14:foregroundMark x1="314" y1="0" x2="32876" y2="2764"/>
                        <a14:foregroundMark x1="32876" y1="2764" x2="54296" y2="921"/>
                        <a14:foregroundMark x1="54296" y1="921" x2="59200" y2="921"/>
                        <a14:foregroundMark x1="59200" y1="921" x2="99686" y2="31382"/>
                        <a14:foregroundMark x1="64457" y1="5041" x2="75049" y2="10407"/>
                        <a14:foregroundMark x1="75049" y1="10407" x2="99686" y2="33659"/>
                        <a14:foregroundMark x1="99333" y1="35935" x2="99686" y2="99566"/>
                        <a14:foregroundMark x1="99686" y1="98645" x2="1138" y2="98808"/>
                        <a14:foregroundMark x1="1138" y1="98808" x2="1334" y2="98157"/>
                        <a14:foregroundMark x1="1334" y1="98157" x2="83209" y2="21843"/>
                        <a14:foregroundMark x1="97058" y1="97724" x2="42370" y2="50461"/>
                        <a14:foregroundMark x1="42370" y1="50461" x2="20204" y2="35664"/>
                        <a14:foregroundMark x1="20204" y1="35664" x2="11181" y2="25203"/>
                        <a14:foregroundMark x1="11181" y1="25203" x2="1962" y2="4119"/>
                        <a14:foregroundMark x1="51000" y1="99079" x2="46371" y2="8726"/>
                        <a14:foregroundMark x1="46371" y1="8726" x2="46724" y2="5908"/>
                        <a14:foregroundMark x1="0" y1="61843" x2="75010" y2="66829"/>
                        <a14:foregroundMark x1="75010" y1="66829" x2="96116" y2="65908"/>
                        <a14:foregroundMark x1="96116" y1="65908" x2="98038" y2="65908"/>
                        <a14:foregroundMark x1="99019" y1="89539" x2="78619" y2="70081"/>
                        <a14:foregroundMark x1="78619" y1="70081" x2="62887" y2="45745"/>
                        <a14:foregroundMark x1="62887" y1="45745" x2="40408" y2="24661"/>
                        <a14:foregroundMark x1="40408" y1="24661" x2="29855" y2="20542"/>
                        <a14:foregroundMark x1="29855" y1="20542" x2="22519" y2="36206"/>
                        <a14:foregroundMark x1="22519" y1="36206" x2="18674" y2="53550"/>
                        <a14:foregroundMark x1="18674" y1="53550" x2="18360" y2="69485"/>
                        <a14:foregroundMark x1="18360" y1="69485" x2="25932" y2="83740"/>
                        <a14:foregroundMark x1="25932" y1="83740" x2="39192" y2="92195"/>
                        <a14:foregroundMark x1="39192" y1="92195" x2="65908" y2="96369"/>
                        <a14:foregroundMark x1="65908" y1="96369" x2="91330" y2="91707"/>
                        <a14:foregroundMark x1="91330" y1="91707" x2="98745" y2="74905"/>
                        <a14:foregroundMark x1="98745" y1="74905" x2="91644" y2="55718"/>
                        <a14:foregroundMark x1="91644" y1="55718" x2="72303" y2="36640"/>
                        <a14:foregroundMark x1="72303" y1="36640" x2="57434" y2="28401"/>
                        <a14:foregroundMark x1="57434" y1="28401" x2="39427" y2="28672"/>
                        <a14:foregroundMark x1="39427" y1="28672" x2="25579" y2="53008"/>
                        <a14:foregroundMark x1="25579" y1="53008" x2="20871" y2="70894"/>
                        <a14:foregroundMark x1="20871" y1="70894" x2="33150" y2="89648"/>
                        <a14:foregroundMark x1="33150" y1="89648" x2="52687" y2="91816"/>
                        <a14:foregroundMark x1="52687" y1="91816" x2="67321" y2="87805"/>
                        <a14:foregroundMark x1="67321" y1="87805" x2="77050" y2="72629"/>
                        <a14:foregroundMark x1="77050" y1="72629" x2="80777" y2="55014"/>
                        <a14:foregroundMark x1="80777" y1="55014" x2="44135" y2="28022"/>
                        <a14:foregroundMark x1="44135" y1="28022" x2="30012" y2="31220"/>
                        <a14:foregroundMark x1="30012" y1="31220" x2="22754" y2="59892"/>
                        <a14:foregroundMark x1="22754" y1="59892" x2="28599" y2="78537"/>
                        <a14:foregroundMark x1="28599" y1="78537" x2="38760" y2="93442"/>
                        <a14:foregroundMark x1="38760" y1="93442" x2="74147" y2="93171"/>
                        <a14:foregroundMark x1="74147" y1="93171" x2="95528" y2="75393"/>
                        <a14:foregroundMark x1="95528" y1="75393" x2="93174" y2="37398"/>
                        <a14:foregroundMark x1="93174" y1="37398" x2="83288" y2="30298"/>
                        <a14:foregroundMark x1="83288" y1="30298" x2="55002" y2="26829"/>
                        <a14:foregroundMark x1="55002" y1="26829" x2="42958" y2="30732"/>
                        <a14:foregroundMark x1="42958" y1="30732" x2="32954" y2="38482"/>
                        <a14:foregroundMark x1="32954" y1="38482" x2="27305" y2="52358"/>
                        <a14:foregroundMark x1="27305" y1="52358" x2="33817" y2="85908"/>
                        <a14:foregroundMark x1="33817" y1="85908" x2="54884" y2="95176"/>
                        <a14:foregroundMark x1="54884" y1="95176" x2="68105" y2="95176"/>
                        <a14:foregroundMark x1="68105" y1="95176" x2="82581" y2="88455"/>
                        <a14:foregroundMark x1="82581" y1="88455" x2="80267" y2="58645"/>
                        <a14:foregroundMark x1="80267" y1="58645" x2="73676" y2="42547"/>
                        <a14:foregroundMark x1="73676" y1="42547" x2="60926" y2="27480"/>
                        <a14:foregroundMark x1="60926" y1="27480" x2="42487" y2="24390"/>
                        <a14:foregroundMark x1="42487" y1="24390" x2="27423" y2="32466"/>
                        <a14:foregroundMark x1="27423" y1="32466" x2="18007" y2="44282"/>
                        <a14:foregroundMark x1="18007" y1="44282" x2="16006" y2="80650"/>
                        <a14:foregroundMark x1="16006" y1="80650" x2="21067" y2="95447"/>
                        <a14:foregroundMark x1="21067" y1="95447" x2="22362" y2="97290"/>
                        <a14:foregroundMark x1="15771" y1="94092" x2="42644" y2="81897"/>
                        <a14:foregroundMark x1="42644" y1="81897" x2="62181" y2="68618"/>
                        <a14:foregroundMark x1="77285" y1="80434" x2="5610" y2="84173"/>
                        <a14:foregroundMark x1="5610" y1="84173" x2="5610" y2="83631"/>
                        <a14:foregroundMark x1="5610" y1="83631" x2="9886" y2="26396"/>
                        <a14:foregroundMark x1="2315" y1="77290" x2="3609" y2="18645"/>
                        <a14:foregroundMark x1="7572" y1="66396" x2="17772" y2="67751"/>
                        <a14:foregroundMark x1="73362" y1="89106" x2="53629" y2="80434"/>
                        <a14:foregroundMark x1="91448" y1="93171" x2="97058" y2="93171"/>
                        <a14:foregroundMark x1="11181" y1="62710" x2="15536" y2="27913"/>
                        <a14:foregroundMark x1="15536" y1="27913" x2="19459" y2="14634"/>
                        <a14:foregroundMark x1="19459" y1="14634" x2="41114" y2="5908"/>
                        <a14:foregroundMark x1="46621" y1="8551" x2="73754" y2="21572"/>
                        <a14:foregroundMark x1="41114" y1="5908" x2="43349" y2="6981"/>
                        <a14:foregroundMark x1="73754" y1="21572" x2="82111" y2="31491"/>
                        <a14:foregroundMark x1="82111" y1="31491" x2="85838" y2="40921"/>
                        <a14:foregroundMark x1="51314" y1="25908" x2="73872" y2="15718"/>
                        <a14:foregroundMark x1="73872" y1="15718" x2="64339" y2="24119"/>
                        <a14:foregroundMark x1="64339" y1="24119" x2="62181" y2="24119"/>
                        <a14:foregroundMark x1="30914" y1="42276" x2="41781" y2="42276"/>
                        <a14:foregroundMark x1="41781" y1="42276" x2="31581" y2="40271"/>
                        <a14:foregroundMark x1="31581" y1="40271" x2="43076" y2="40921"/>
                        <a14:foregroundMark x1="43076" y1="40921" x2="32640" y2="38103"/>
                        <a14:foregroundMark x1="32640" y1="38103" x2="49353" y2="40921"/>
                        <a14:backgroundMark x1="70067" y1="1843" x2="98235" y2="25203"/>
                        <a14:backgroundMark x1="98235" y1="25203" x2="99137" y2="10027"/>
                        <a14:backgroundMark x1="99137" y1="10027" x2="90467" y2="921"/>
                        <a14:backgroundMark x1="90467" y1="921" x2="70067" y2="0"/>
                        <a14:backgroundMark x1="43429" y1="6829" x2="47038" y2="7751"/>
                        <a14:backgroundMark x1="46371" y1="4119" x2="46371" y2="4119"/>
                        <a14:backgroundMark x1="46371" y1="4119" x2="46371" y2="3631"/>
                        <a14:backgroundMark x1="48019" y1="50461" x2="45704" y2="47751"/>
                        <a14:backgroundMark x1="98038" y1="50894" x2="97685" y2="50894"/>
                      </a14:backgroundRemoval>
                    </a14:imgEffect>
                  </a14:imgLayer>
                </a14:imgProps>
              </a:ext>
              <a:ext uri="{28A0092B-C50C-407E-A947-70E740481C1C}">
                <a14:useLocalDpi xmlns:a14="http://schemas.microsoft.com/office/drawing/2010/main" val="0"/>
              </a:ext>
            </a:extLst>
          </a:blip>
          <a:stretch>
            <a:fillRect/>
          </a:stretch>
        </p:blipFill>
        <p:spPr>
          <a:xfrm>
            <a:off x="198119" y="3599683"/>
            <a:ext cx="4354215" cy="3151638"/>
          </a:xfrm>
          <a:prstGeom prst="rect">
            <a:avLst/>
          </a:prstGeom>
        </p:spPr>
      </p:pic>
      <p:pic>
        <p:nvPicPr>
          <p:cNvPr id="3" name="Imagen 38" descr="HistContacts.png">
            <a:extLst>
              <a:ext uri="{FF2B5EF4-FFF2-40B4-BE49-F238E27FC236}">
                <a16:creationId xmlns:a16="http://schemas.microsoft.com/office/drawing/2014/main" id="{78B1740F-05DE-4312-839C-65031B3DAD5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6544" l="324" r="99838">
                        <a14:foregroundMark x1="18764" y1="1441" x2="75041" y2="5300"/>
                        <a14:foregroundMark x1="75041" y1="5300" x2="97893" y2="1382"/>
                        <a14:foregroundMark x1="97893" y1="1382" x2="99838" y2="97465"/>
                        <a14:foregroundMark x1="99838" y1="97465" x2="14263" y2="97696"/>
                        <a14:foregroundMark x1="14263" y1="97696" x2="5186" y2="86636"/>
                        <a14:foregroundMark x1="5186" y1="86636" x2="162" y2="70968"/>
                        <a14:foregroundMark x1="162" y1="70968" x2="3034" y2="20046"/>
                        <a14:foregroundMark x1="14263" y1="88940" x2="85575" y2="10138"/>
                        <a14:foregroundMark x1="85575" y1="10138" x2="93679" y2="6682"/>
                        <a14:foregroundMark x1="1459" y1="97926" x2="86386" y2="87788"/>
                        <a14:foregroundMark x1="86386" y1="87788" x2="95624" y2="88940"/>
                        <a14:foregroundMark x1="71637" y1="96544" x2="56564" y2="45853"/>
                        <a14:foregroundMark x1="56564" y1="45853" x2="48460" y2="30184"/>
                        <a14:foregroundMark x1="48460" y1="30184" x2="38574" y2="21198"/>
                        <a14:foregroundMark x1="38574" y1="21198" x2="38574" y2="21198"/>
                        <a14:foregroundMark x1="4376" y1="41935" x2="41977" y2="36175"/>
                        <a14:foregroundMark x1="41977" y1="36175" x2="80875" y2="41705"/>
                        <a14:foregroundMark x1="10859" y1="57834" x2="99838" y2="64055"/>
                        <a14:foregroundMark x1="16694" y1="13134" x2="98379" y2="52535"/>
                        <a14:foregroundMark x1="85737" y1="69816" x2="25608" y2="25346"/>
                        <a14:foregroundMark x1="25608" y1="25346" x2="17180" y2="23733"/>
                        <a14:foregroundMark x1="11831" y1="41705" x2="64182" y2="73733"/>
                        <a14:foregroundMark x1="4862" y1="27650" x2="45057" y2="41014"/>
                        <a14:foregroundMark x1="45057" y1="41014" x2="80227" y2="68203"/>
                        <a14:foregroundMark x1="6321" y1="52995" x2="65154" y2="73041"/>
                        <a14:foregroundMark x1="6483" y1="73272" x2="49109" y2="88249"/>
                        <a14:foregroundMark x1="49109" y1="88249" x2="87034" y2="85253"/>
                        <a14:foregroundMark x1="87034" y1="85253" x2="92545" y2="82949"/>
                        <a14:foregroundMark x1="92545" y1="82949" x2="79254" y2="27189"/>
                        <a14:foregroundMark x1="79254" y1="27189" x2="78606" y2="11982"/>
                        <a14:foregroundMark x1="57374" y1="12442" x2="94003" y2="80876"/>
                        <a14:foregroundMark x1="63047" y1="79032" x2="98217" y2="18203"/>
                        <a14:foregroundMark x1="50243" y1="13825" x2="73258" y2="36636"/>
                        <a14:foregroundMark x1="73258" y1="36636" x2="90438" y2="64055"/>
                        <a14:foregroundMark x1="90438" y1="64055" x2="92869" y2="73041"/>
                        <a14:foregroundMark x1="89141" y1="82258" x2="83793" y2="24194"/>
                        <a14:foregroundMark x1="64019" y1="78341" x2="66288" y2="0"/>
                        <a14:foregroundMark x1="31118" y1="9677" x2="59643" y2="22120"/>
                        <a14:foregroundMark x1="59643" y1="22120" x2="73096" y2="20276"/>
                        <a14:foregroundMark x1="73096" y1="20276" x2="91572" y2="21889"/>
                        <a14:foregroundMark x1="94003" y1="38018" x2="89303" y2="10138"/>
                        <a14:foregroundMark x1="72609" y1="49539" x2="72609" y2="49539"/>
                        <a14:foregroundMark x1="71151" y1="75806" x2="70502" y2="48618"/>
                        <a14:foregroundMark x1="96434" y1="75806" x2="88331" y2="31797"/>
                        <a14:foregroundMark x1="82496" y1="11290" x2="88979" y2="24885"/>
                        <a14:foregroundMark x1="88979" y1="24885" x2="93679" y2="47005"/>
                        <a14:foregroundMark x1="87844" y1="79954" x2="4700" y2="80415"/>
                        <a14:foregroundMark x1="18801" y1="89631" x2="34522" y2="90553"/>
                        <a14:foregroundMark x1="34522" y1="90553" x2="58833" y2="84101"/>
                        <a14:foregroundMark x1="58833" y1="84101" x2="58833" y2="83871"/>
                        <a14:foregroundMark x1="23501" y1="86636" x2="89465" y2="44240"/>
                        <a14:foregroundMark x1="80065" y1="76728" x2="79579" y2="66359"/>
                        <a14:foregroundMark x1="48784" y1="76267" x2="60130" y2="74654"/>
                        <a14:foregroundMark x1="60130" y1="74654" x2="6645" y2="64286"/>
                        <a14:foregroundMark x1="6645" y1="64286" x2="1135" y2="49770"/>
                        <a14:foregroundMark x1="1135" y1="49770" x2="324" y2="33641"/>
                        <a14:foregroundMark x1="324" y1="33641" x2="29173" y2="10369"/>
                        <a14:foregroundMark x1="29173" y1="10369" x2="40519" y2="10829"/>
                        <a14:foregroundMark x1="18801" y1="19124" x2="26742" y2="21198"/>
                        <a14:foregroundMark x1="20908" y1="18433" x2="33549" y2="18894"/>
                        <a14:foregroundMark x1="33549" y1="18894" x2="43274" y2="18433"/>
                        <a14:foregroundMark x1="7455" y1="14286" x2="7925" y2="9945"/>
                        <a14:foregroundMark x1="7942" y1="23041" x2="8428" y2="20046"/>
                        <a14:foregroundMark x1="9076" y1="23502" x2="8914" y2="20507"/>
                        <a14:foregroundMark x1="8914" y1="21429" x2="12966" y2="22811"/>
                        <a14:foregroundMark x1="10211" y1="11982" x2="12480" y2="13134"/>
                        <a14:foregroundMark x1="12318" y1="11290" x2="12318" y2="11290"/>
                        <a14:foregroundMark x1="12318" y1="11290" x2="9238" y2="11982"/>
                        <a14:foregroundMark x1="6321" y1="12212" x2="8914" y2="14977"/>
                        <a14:foregroundMark x1="7131" y1="10138" x2="9562" y2="14977"/>
                        <a14:foregroundMark x1="6969" y1="8525" x2="8590" y2="12212"/>
                        <a14:foregroundMark x1="8104" y1="8295" x2="7455" y2="10829"/>
                        <a14:foregroundMark x1="9562" y1="9908" x2="7131" y2="12442"/>
                        <a14:foregroundMark x1="8104" y1="9217" x2="10049" y2="9908"/>
                        <a14:foregroundMark x1="7455" y1="8986" x2="11183" y2="9217"/>
                        <a14:foregroundMark x1="12804" y1="8986" x2="6483" y2="7834"/>
                        <a14:backgroundMark x1="4634" y1="10379" x2="5047" y2="9635"/>
                        <a14:backgroundMark x1="162" y1="18433" x2="4127" y2="11292"/>
                        <a14:backgroundMark x1="3961" y1="10915" x2="0" y2="17281"/>
                        <a14:backgroundMark x1="4826" y1="9526" x2="3963" y2="10913"/>
                        <a14:backgroundMark x1="0" y1="17281" x2="0" y2="20046"/>
                        <a14:backgroundMark x1="5997" y1="6660" x2="5997" y2="7373"/>
                        <a14:backgroundMark x1="5997" y1="1382" x2="5997" y2="3843"/>
                        <a14:backgroundMark x1="6969" y1="691" x2="18314" y2="691"/>
                        <a14:backgroundMark x1="18314" y1="691" x2="11132" y2="4998"/>
                        <a14:backgroundMark x1="9806" y1="3883" x2="11345" y2="1382"/>
                      </a14:backgroundRemoval>
                    </a14:imgEffect>
                  </a14:imgLayer>
                </a14:imgProps>
              </a:ext>
              <a:ext uri="{28A0092B-C50C-407E-A947-70E740481C1C}">
                <a14:useLocalDpi xmlns:a14="http://schemas.microsoft.com/office/drawing/2010/main" val="0"/>
              </a:ext>
            </a:extLst>
          </a:blip>
          <a:stretch>
            <a:fillRect/>
          </a:stretch>
        </p:blipFill>
        <p:spPr>
          <a:xfrm>
            <a:off x="7935663" y="3864077"/>
            <a:ext cx="4256338" cy="2993924"/>
          </a:xfrm>
          <a:prstGeom prst="rect">
            <a:avLst/>
          </a:prstGeom>
        </p:spPr>
      </p:pic>
      <p:pic>
        <p:nvPicPr>
          <p:cNvPr id="2" name="Imagen 41" descr="heme-pocket.png">
            <a:extLst>
              <a:ext uri="{FF2B5EF4-FFF2-40B4-BE49-F238E27FC236}">
                <a16:creationId xmlns:a16="http://schemas.microsoft.com/office/drawing/2014/main" id="{1ABBEC87-EC9A-4228-86AD-20563B75E1F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0039"/>
          <a:stretch/>
        </p:blipFill>
        <p:spPr>
          <a:xfrm>
            <a:off x="8786867" y="0"/>
            <a:ext cx="3060022" cy="3431774"/>
          </a:xfrm>
          <a:prstGeom prst="rect">
            <a:avLst/>
          </a:prstGeom>
        </p:spPr>
      </p:pic>
      <p:sp>
        <p:nvSpPr>
          <p:cNvPr id="13" name="CuadroTexto 12">
            <a:extLst>
              <a:ext uri="{FF2B5EF4-FFF2-40B4-BE49-F238E27FC236}">
                <a16:creationId xmlns:a16="http://schemas.microsoft.com/office/drawing/2014/main" id="{85257783-3644-43B5-999C-B53B1264BBD4}"/>
              </a:ext>
            </a:extLst>
          </p:cNvPr>
          <p:cNvSpPr txBox="1"/>
          <p:nvPr/>
        </p:nvSpPr>
        <p:spPr>
          <a:xfrm>
            <a:off x="8464101" y="498107"/>
            <a:ext cx="536664" cy="369332"/>
          </a:xfrm>
          <a:prstGeom prst="rect">
            <a:avLst/>
          </a:prstGeom>
          <a:noFill/>
        </p:spPr>
        <p:txBody>
          <a:bodyPr wrap="square" rtlCol="0">
            <a:spAutoFit/>
          </a:bodyPr>
          <a:lstStyle/>
          <a:p>
            <a:pPr algn="ctr"/>
            <a:r>
              <a:rPr lang="en-GB" b="1" dirty="0"/>
              <a:t>C)</a:t>
            </a:r>
          </a:p>
        </p:txBody>
      </p:sp>
      <p:sp>
        <p:nvSpPr>
          <p:cNvPr id="14" name="CuadroTexto 13">
            <a:extLst>
              <a:ext uri="{FF2B5EF4-FFF2-40B4-BE49-F238E27FC236}">
                <a16:creationId xmlns:a16="http://schemas.microsoft.com/office/drawing/2014/main" id="{4B2407AD-5A88-4CC8-A0AA-8CB08AA6E5D0}"/>
              </a:ext>
            </a:extLst>
          </p:cNvPr>
          <p:cNvSpPr txBox="1"/>
          <p:nvPr/>
        </p:nvSpPr>
        <p:spPr>
          <a:xfrm>
            <a:off x="8263521" y="3879279"/>
            <a:ext cx="536664" cy="369332"/>
          </a:xfrm>
          <a:prstGeom prst="rect">
            <a:avLst/>
          </a:prstGeom>
          <a:noFill/>
        </p:spPr>
        <p:txBody>
          <a:bodyPr wrap="square" rtlCol="0">
            <a:spAutoFit/>
          </a:bodyPr>
          <a:lstStyle/>
          <a:p>
            <a:pPr algn="ctr"/>
            <a:r>
              <a:rPr lang="en-GB" b="1" dirty="0"/>
              <a:t>D)</a:t>
            </a:r>
          </a:p>
        </p:txBody>
      </p:sp>
      <p:sp>
        <p:nvSpPr>
          <p:cNvPr id="15" name="CuadroTexto 14">
            <a:extLst>
              <a:ext uri="{FF2B5EF4-FFF2-40B4-BE49-F238E27FC236}">
                <a16:creationId xmlns:a16="http://schemas.microsoft.com/office/drawing/2014/main" id="{A158C034-348C-4715-A5D2-05D408B75301}"/>
              </a:ext>
            </a:extLst>
          </p:cNvPr>
          <p:cNvSpPr txBox="1"/>
          <p:nvPr/>
        </p:nvSpPr>
        <p:spPr>
          <a:xfrm>
            <a:off x="503907" y="3382891"/>
            <a:ext cx="536664" cy="369332"/>
          </a:xfrm>
          <a:prstGeom prst="rect">
            <a:avLst/>
          </a:prstGeom>
          <a:noFill/>
        </p:spPr>
        <p:txBody>
          <a:bodyPr wrap="square" rtlCol="0">
            <a:spAutoFit/>
          </a:bodyPr>
          <a:lstStyle/>
          <a:p>
            <a:pPr algn="ctr"/>
            <a:r>
              <a:rPr lang="en-GB" b="1" dirty="0"/>
              <a:t>E)</a:t>
            </a:r>
          </a:p>
        </p:txBody>
      </p:sp>
      <p:sp>
        <p:nvSpPr>
          <p:cNvPr id="16" name="CuadroTexto 15">
            <a:extLst>
              <a:ext uri="{FF2B5EF4-FFF2-40B4-BE49-F238E27FC236}">
                <a16:creationId xmlns:a16="http://schemas.microsoft.com/office/drawing/2014/main" id="{E61925D5-D58D-4005-8AB4-C290D5CBD42C}"/>
              </a:ext>
            </a:extLst>
          </p:cNvPr>
          <p:cNvSpPr txBox="1"/>
          <p:nvPr/>
        </p:nvSpPr>
        <p:spPr>
          <a:xfrm>
            <a:off x="2669461" y="3382891"/>
            <a:ext cx="536664" cy="369332"/>
          </a:xfrm>
          <a:prstGeom prst="rect">
            <a:avLst/>
          </a:prstGeom>
          <a:noFill/>
        </p:spPr>
        <p:txBody>
          <a:bodyPr wrap="square" rtlCol="0">
            <a:spAutoFit/>
          </a:bodyPr>
          <a:lstStyle/>
          <a:p>
            <a:pPr algn="ctr"/>
            <a:r>
              <a:rPr lang="en-GB" b="1" dirty="0"/>
              <a:t>F)</a:t>
            </a:r>
          </a:p>
        </p:txBody>
      </p:sp>
      <p:sp>
        <p:nvSpPr>
          <p:cNvPr id="17" name="CuadroTexto 16">
            <a:extLst>
              <a:ext uri="{FF2B5EF4-FFF2-40B4-BE49-F238E27FC236}">
                <a16:creationId xmlns:a16="http://schemas.microsoft.com/office/drawing/2014/main" id="{CBB29D4C-13FF-46CB-B4B9-CE355735BE72}"/>
              </a:ext>
            </a:extLst>
          </p:cNvPr>
          <p:cNvSpPr txBox="1"/>
          <p:nvPr/>
        </p:nvSpPr>
        <p:spPr>
          <a:xfrm>
            <a:off x="534387" y="4901693"/>
            <a:ext cx="536664" cy="369332"/>
          </a:xfrm>
          <a:prstGeom prst="rect">
            <a:avLst/>
          </a:prstGeom>
          <a:noFill/>
        </p:spPr>
        <p:txBody>
          <a:bodyPr wrap="square" rtlCol="0">
            <a:spAutoFit/>
          </a:bodyPr>
          <a:lstStyle/>
          <a:p>
            <a:pPr algn="ctr"/>
            <a:r>
              <a:rPr lang="en-GB" b="1" dirty="0"/>
              <a:t>G)</a:t>
            </a:r>
          </a:p>
        </p:txBody>
      </p:sp>
      <p:sp>
        <p:nvSpPr>
          <p:cNvPr id="18" name="CuadroTexto 17">
            <a:extLst>
              <a:ext uri="{FF2B5EF4-FFF2-40B4-BE49-F238E27FC236}">
                <a16:creationId xmlns:a16="http://schemas.microsoft.com/office/drawing/2014/main" id="{44F9A401-4908-460A-9141-6D09855F2A6C}"/>
              </a:ext>
            </a:extLst>
          </p:cNvPr>
          <p:cNvSpPr txBox="1"/>
          <p:nvPr/>
        </p:nvSpPr>
        <p:spPr>
          <a:xfrm>
            <a:off x="2689126" y="4914755"/>
            <a:ext cx="536664" cy="369332"/>
          </a:xfrm>
          <a:prstGeom prst="rect">
            <a:avLst/>
          </a:prstGeom>
          <a:noFill/>
        </p:spPr>
        <p:txBody>
          <a:bodyPr wrap="square" rtlCol="0">
            <a:spAutoFit/>
          </a:bodyPr>
          <a:lstStyle/>
          <a:p>
            <a:pPr algn="ctr"/>
            <a:r>
              <a:rPr lang="en-GB" b="1" dirty="0"/>
              <a:t>H)</a:t>
            </a:r>
          </a:p>
        </p:txBody>
      </p:sp>
    </p:spTree>
    <p:extLst>
      <p:ext uri="{BB962C8B-B14F-4D97-AF65-F5344CB8AC3E}">
        <p14:creationId xmlns:p14="http://schemas.microsoft.com/office/powerpoint/2010/main" val="1976255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CA42B2B-5920-8A47-93E8-482E71AABA53}"/>
              </a:ext>
            </a:extLst>
          </p:cNvPr>
          <p:cNvPicPr>
            <a:picLocks/>
          </p:cNvPicPr>
          <p:nvPr/>
        </p:nvPicPr>
        <p:blipFill>
          <a:blip r:embed="rId3"/>
          <a:stretch>
            <a:fillRect/>
          </a:stretch>
        </p:blipFill>
        <p:spPr>
          <a:xfrm>
            <a:off x="11113" y="648923"/>
            <a:ext cx="3480619" cy="3080786"/>
          </a:xfrm>
          <a:prstGeom prst="rect">
            <a:avLst/>
          </a:prstGeom>
        </p:spPr>
      </p:pic>
      <p:pic>
        <p:nvPicPr>
          <p:cNvPr id="3" name="Imagen 2">
            <a:extLst>
              <a:ext uri="{FF2B5EF4-FFF2-40B4-BE49-F238E27FC236}">
                <a16:creationId xmlns:a16="http://schemas.microsoft.com/office/drawing/2014/main" id="{251940D9-7E87-3C44-8541-4A139161144D}"/>
              </a:ext>
            </a:extLst>
          </p:cNvPr>
          <p:cNvPicPr>
            <a:picLocks/>
          </p:cNvPicPr>
          <p:nvPr/>
        </p:nvPicPr>
        <p:blipFill>
          <a:blip r:embed="rId4"/>
          <a:stretch>
            <a:fillRect/>
          </a:stretch>
        </p:blipFill>
        <p:spPr>
          <a:xfrm>
            <a:off x="3539613" y="648923"/>
            <a:ext cx="3480619" cy="3080786"/>
          </a:xfrm>
          <a:prstGeom prst="rect">
            <a:avLst/>
          </a:prstGeom>
        </p:spPr>
      </p:pic>
      <p:pic>
        <p:nvPicPr>
          <p:cNvPr id="4" name="Imagen 3">
            <a:extLst>
              <a:ext uri="{FF2B5EF4-FFF2-40B4-BE49-F238E27FC236}">
                <a16:creationId xmlns:a16="http://schemas.microsoft.com/office/drawing/2014/main" id="{177A2C28-02AD-7942-98C9-0350387B5CA1}"/>
              </a:ext>
            </a:extLst>
          </p:cNvPr>
          <p:cNvPicPr>
            <a:picLocks/>
          </p:cNvPicPr>
          <p:nvPr/>
        </p:nvPicPr>
        <p:blipFill>
          <a:blip r:embed="rId5"/>
          <a:stretch>
            <a:fillRect/>
          </a:stretch>
        </p:blipFill>
        <p:spPr>
          <a:xfrm>
            <a:off x="0" y="3772292"/>
            <a:ext cx="3480619" cy="3080786"/>
          </a:xfrm>
          <a:prstGeom prst="rect">
            <a:avLst/>
          </a:prstGeom>
        </p:spPr>
      </p:pic>
      <p:pic>
        <p:nvPicPr>
          <p:cNvPr id="5" name="Imagen 4">
            <a:extLst>
              <a:ext uri="{FF2B5EF4-FFF2-40B4-BE49-F238E27FC236}">
                <a16:creationId xmlns:a16="http://schemas.microsoft.com/office/drawing/2014/main" id="{D0587E9B-D955-9943-A7A9-23CCB1F4B7BD}"/>
              </a:ext>
            </a:extLst>
          </p:cNvPr>
          <p:cNvPicPr>
            <a:picLocks/>
          </p:cNvPicPr>
          <p:nvPr/>
        </p:nvPicPr>
        <p:blipFill>
          <a:blip r:embed="rId6"/>
          <a:stretch>
            <a:fillRect/>
          </a:stretch>
        </p:blipFill>
        <p:spPr>
          <a:xfrm>
            <a:off x="3519948" y="3772292"/>
            <a:ext cx="3480619" cy="3080786"/>
          </a:xfrm>
          <a:prstGeom prst="rect">
            <a:avLst/>
          </a:prstGeom>
        </p:spPr>
      </p:pic>
      <p:sp>
        <p:nvSpPr>
          <p:cNvPr id="10" name="CuadroTexto 9">
            <a:extLst>
              <a:ext uri="{FF2B5EF4-FFF2-40B4-BE49-F238E27FC236}">
                <a16:creationId xmlns:a16="http://schemas.microsoft.com/office/drawing/2014/main" id="{A9A64A48-FF5C-5F4B-B630-3C20696F8B43}"/>
              </a:ext>
            </a:extLst>
          </p:cNvPr>
          <p:cNvSpPr txBox="1"/>
          <p:nvPr/>
        </p:nvSpPr>
        <p:spPr>
          <a:xfrm>
            <a:off x="1406012" y="639092"/>
            <a:ext cx="2084439" cy="307777"/>
          </a:xfrm>
          <a:prstGeom prst="rect">
            <a:avLst/>
          </a:prstGeom>
          <a:noFill/>
        </p:spPr>
        <p:txBody>
          <a:bodyPr wrap="square" rtlCol="0">
            <a:spAutoFit/>
          </a:bodyPr>
          <a:lstStyle/>
          <a:p>
            <a:pPr algn="r"/>
            <a:r>
              <a:rPr lang="es-MX" sz="1400" dirty="0">
                <a:solidFill>
                  <a:schemeClr val="bg1"/>
                </a:solidFill>
              </a:rPr>
              <a:t>SLE5 S</a:t>
            </a:r>
          </a:p>
        </p:txBody>
      </p:sp>
      <p:sp>
        <p:nvSpPr>
          <p:cNvPr id="11" name="CuadroTexto 10">
            <a:extLst>
              <a:ext uri="{FF2B5EF4-FFF2-40B4-BE49-F238E27FC236}">
                <a16:creationId xmlns:a16="http://schemas.microsoft.com/office/drawing/2014/main" id="{C8A159CA-E2F5-364A-85BC-CC5402E8B11F}"/>
              </a:ext>
            </a:extLst>
          </p:cNvPr>
          <p:cNvSpPr txBox="1"/>
          <p:nvPr/>
        </p:nvSpPr>
        <p:spPr>
          <a:xfrm>
            <a:off x="88490" y="3314764"/>
            <a:ext cx="570272" cy="338554"/>
          </a:xfrm>
          <a:prstGeom prst="rect">
            <a:avLst/>
          </a:prstGeom>
          <a:solidFill>
            <a:schemeClr val="tx1"/>
          </a:solidFill>
        </p:spPr>
        <p:txBody>
          <a:bodyPr wrap="square" rtlCol="0">
            <a:spAutoFit/>
          </a:bodyPr>
          <a:lstStyle/>
          <a:p>
            <a:r>
              <a:rPr lang="es-MX" sz="1600" b="1" dirty="0">
                <a:solidFill>
                  <a:srgbClr val="1B00FF"/>
                </a:solidFill>
              </a:rPr>
              <a:t>DNA</a:t>
            </a:r>
          </a:p>
        </p:txBody>
      </p:sp>
      <p:sp>
        <p:nvSpPr>
          <p:cNvPr id="12" name="CuadroTexto 11">
            <a:extLst>
              <a:ext uri="{FF2B5EF4-FFF2-40B4-BE49-F238E27FC236}">
                <a16:creationId xmlns:a16="http://schemas.microsoft.com/office/drawing/2014/main" id="{4972C9CF-7D9E-9E4C-BAF2-8F09B0B306BE}"/>
              </a:ext>
            </a:extLst>
          </p:cNvPr>
          <p:cNvSpPr txBox="1"/>
          <p:nvPr/>
        </p:nvSpPr>
        <p:spPr>
          <a:xfrm>
            <a:off x="3578944" y="3354091"/>
            <a:ext cx="703960" cy="338554"/>
          </a:xfrm>
          <a:prstGeom prst="rect">
            <a:avLst/>
          </a:prstGeom>
          <a:solidFill>
            <a:schemeClr val="tx1"/>
          </a:solidFill>
        </p:spPr>
        <p:txBody>
          <a:bodyPr wrap="square" rtlCol="0">
            <a:spAutoFit/>
          </a:bodyPr>
          <a:lstStyle/>
          <a:p>
            <a:r>
              <a:rPr lang="es-MX" sz="1600" b="1" dirty="0">
                <a:solidFill>
                  <a:srgbClr val="FF0000"/>
                </a:solidFill>
              </a:rPr>
              <a:t>ISG15</a:t>
            </a:r>
          </a:p>
        </p:txBody>
      </p:sp>
      <p:sp>
        <p:nvSpPr>
          <p:cNvPr id="13" name="CuadroTexto 12">
            <a:extLst>
              <a:ext uri="{FF2B5EF4-FFF2-40B4-BE49-F238E27FC236}">
                <a16:creationId xmlns:a16="http://schemas.microsoft.com/office/drawing/2014/main" id="{C6AE566C-A42F-6440-A30E-25BC30236082}"/>
              </a:ext>
            </a:extLst>
          </p:cNvPr>
          <p:cNvSpPr txBox="1"/>
          <p:nvPr/>
        </p:nvSpPr>
        <p:spPr>
          <a:xfrm>
            <a:off x="0" y="6449626"/>
            <a:ext cx="589300" cy="338554"/>
          </a:xfrm>
          <a:prstGeom prst="rect">
            <a:avLst/>
          </a:prstGeom>
          <a:solidFill>
            <a:schemeClr val="tx1"/>
          </a:solidFill>
        </p:spPr>
        <p:txBody>
          <a:bodyPr wrap="square" rtlCol="0">
            <a:spAutoFit/>
          </a:bodyPr>
          <a:lstStyle/>
          <a:p>
            <a:r>
              <a:rPr lang="es-MX" sz="1600" b="1" dirty="0">
                <a:solidFill>
                  <a:srgbClr val="92D050"/>
                </a:solidFill>
              </a:rPr>
              <a:t>LL37</a:t>
            </a:r>
          </a:p>
        </p:txBody>
      </p:sp>
      <p:sp>
        <p:nvSpPr>
          <p:cNvPr id="14" name="CuadroTexto 13">
            <a:extLst>
              <a:ext uri="{FF2B5EF4-FFF2-40B4-BE49-F238E27FC236}">
                <a16:creationId xmlns:a16="http://schemas.microsoft.com/office/drawing/2014/main" id="{B5DC836A-5613-CD4F-94A3-B743D4D4DDED}"/>
              </a:ext>
            </a:extLst>
          </p:cNvPr>
          <p:cNvSpPr txBox="1"/>
          <p:nvPr/>
        </p:nvSpPr>
        <p:spPr>
          <a:xfrm>
            <a:off x="3539613" y="6027003"/>
            <a:ext cx="747555" cy="830997"/>
          </a:xfrm>
          <a:prstGeom prst="rect">
            <a:avLst/>
          </a:prstGeom>
          <a:solidFill>
            <a:schemeClr val="tx1"/>
          </a:solidFill>
        </p:spPr>
        <p:txBody>
          <a:bodyPr wrap="square" rtlCol="0">
            <a:spAutoFit/>
          </a:bodyPr>
          <a:lstStyle/>
          <a:p>
            <a:pPr algn="ctr"/>
            <a:r>
              <a:rPr lang="es-MX" sz="1600" b="1" dirty="0">
                <a:solidFill>
                  <a:srgbClr val="1B00FF"/>
                </a:solidFill>
              </a:rPr>
              <a:t>DNA</a:t>
            </a:r>
          </a:p>
          <a:p>
            <a:pPr algn="ctr"/>
            <a:r>
              <a:rPr lang="es-MX" sz="1600" b="1" dirty="0">
                <a:solidFill>
                  <a:srgbClr val="FF0000"/>
                </a:solidFill>
              </a:rPr>
              <a:t>ISG-15</a:t>
            </a:r>
          </a:p>
          <a:p>
            <a:pPr algn="ctr"/>
            <a:r>
              <a:rPr lang="es-MX" sz="1600" b="1" dirty="0">
                <a:solidFill>
                  <a:srgbClr val="92D050"/>
                </a:solidFill>
              </a:rPr>
              <a:t>LL37</a:t>
            </a:r>
            <a:endParaRPr lang="es-MX" sz="1600" b="1" dirty="0">
              <a:solidFill>
                <a:srgbClr val="FF0000"/>
              </a:solidFill>
            </a:endParaRPr>
          </a:p>
        </p:txBody>
      </p:sp>
      <p:cxnSp>
        <p:nvCxnSpPr>
          <p:cNvPr id="15" name="Conector recto 14">
            <a:extLst>
              <a:ext uri="{FF2B5EF4-FFF2-40B4-BE49-F238E27FC236}">
                <a16:creationId xmlns:a16="http://schemas.microsoft.com/office/drawing/2014/main" id="{FE60C4F3-C3CD-224F-88AA-CAA104DBA061}"/>
              </a:ext>
            </a:extLst>
          </p:cNvPr>
          <p:cNvCxnSpPr>
            <a:cxnSpLocks/>
          </p:cNvCxnSpPr>
          <p:nvPr/>
        </p:nvCxnSpPr>
        <p:spPr>
          <a:xfrm>
            <a:off x="3524589" y="648923"/>
            <a:ext cx="0" cy="62090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CuadroTexto 9">
            <a:extLst>
              <a:ext uri="{FF2B5EF4-FFF2-40B4-BE49-F238E27FC236}">
                <a16:creationId xmlns:a16="http://schemas.microsoft.com/office/drawing/2014/main" id="{4C502BF7-9A0B-CF4F-8740-FD520BF6A50C}"/>
              </a:ext>
            </a:extLst>
          </p:cNvPr>
          <p:cNvSpPr txBox="1"/>
          <p:nvPr/>
        </p:nvSpPr>
        <p:spPr>
          <a:xfrm>
            <a:off x="0" y="664152"/>
            <a:ext cx="952450" cy="307777"/>
          </a:xfrm>
          <a:prstGeom prst="rect">
            <a:avLst/>
          </a:prstGeom>
          <a:noFill/>
        </p:spPr>
        <p:txBody>
          <a:bodyPr wrap="square" rtlCol="0">
            <a:spAutoFit/>
          </a:bodyPr>
          <a:lstStyle/>
          <a:p>
            <a:r>
              <a:rPr lang="es-MX" sz="1400" dirty="0">
                <a:solidFill>
                  <a:schemeClr val="bg1"/>
                </a:solidFill>
              </a:rPr>
              <a:t>40x</a:t>
            </a:r>
          </a:p>
        </p:txBody>
      </p:sp>
      <p:sp>
        <p:nvSpPr>
          <p:cNvPr id="17" name="CuadroTexto 9">
            <a:extLst>
              <a:ext uri="{FF2B5EF4-FFF2-40B4-BE49-F238E27FC236}">
                <a16:creationId xmlns:a16="http://schemas.microsoft.com/office/drawing/2014/main" id="{4C502BF7-9A0B-CF4F-8740-FD520BF6A50C}"/>
              </a:ext>
            </a:extLst>
          </p:cNvPr>
          <p:cNvSpPr txBox="1"/>
          <p:nvPr/>
        </p:nvSpPr>
        <p:spPr>
          <a:xfrm>
            <a:off x="0" y="3789433"/>
            <a:ext cx="637816" cy="307777"/>
          </a:xfrm>
          <a:prstGeom prst="rect">
            <a:avLst/>
          </a:prstGeom>
          <a:noFill/>
        </p:spPr>
        <p:txBody>
          <a:bodyPr wrap="square" rtlCol="0">
            <a:spAutoFit/>
          </a:bodyPr>
          <a:lstStyle/>
          <a:p>
            <a:r>
              <a:rPr lang="es-MX" sz="1400" dirty="0">
                <a:solidFill>
                  <a:schemeClr val="bg1"/>
                </a:solidFill>
              </a:rPr>
              <a:t>40x</a:t>
            </a:r>
          </a:p>
        </p:txBody>
      </p:sp>
      <p:sp>
        <p:nvSpPr>
          <p:cNvPr id="18" name="CuadroTexto 9">
            <a:extLst>
              <a:ext uri="{FF2B5EF4-FFF2-40B4-BE49-F238E27FC236}">
                <a16:creationId xmlns:a16="http://schemas.microsoft.com/office/drawing/2014/main" id="{4C502BF7-9A0B-CF4F-8740-FD520BF6A50C}"/>
              </a:ext>
            </a:extLst>
          </p:cNvPr>
          <p:cNvSpPr txBox="1"/>
          <p:nvPr/>
        </p:nvSpPr>
        <p:spPr>
          <a:xfrm>
            <a:off x="3558991" y="644487"/>
            <a:ext cx="826196" cy="307777"/>
          </a:xfrm>
          <a:prstGeom prst="rect">
            <a:avLst/>
          </a:prstGeom>
          <a:noFill/>
        </p:spPr>
        <p:txBody>
          <a:bodyPr wrap="square" rtlCol="0">
            <a:spAutoFit/>
          </a:bodyPr>
          <a:lstStyle/>
          <a:p>
            <a:r>
              <a:rPr lang="es-MX" sz="1400" dirty="0">
                <a:solidFill>
                  <a:schemeClr val="bg1"/>
                </a:solidFill>
              </a:rPr>
              <a:t>40x</a:t>
            </a:r>
          </a:p>
        </p:txBody>
      </p:sp>
      <p:sp>
        <p:nvSpPr>
          <p:cNvPr id="19" name="CuadroTexto 9">
            <a:extLst>
              <a:ext uri="{FF2B5EF4-FFF2-40B4-BE49-F238E27FC236}">
                <a16:creationId xmlns:a16="http://schemas.microsoft.com/office/drawing/2014/main" id="{4C502BF7-9A0B-CF4F-8740-FD520BF6A50C}"/>
              </a:ext>
            </a:extLst>
          </p:cNvPr>
          <p:cNvSpPr txBox="1"/>
          <p:nvPr/>
        </p:nvSpPr>
        <p:spPr>
          <a:xfrm>
            <a:off x="3569111" y="3769769"/>
            <a:ext cx="638262" cy="307777"/>
          </a:xfrm>
          <a:prstGeom prst="rect">
            <a:avLst/>
          </a:prstGeom>
          <a:noFill/>
        </p:spPr>
        <p:txBody>
          <a:bodyPr wrap="square" rtlCol="0">
            <a:spAutoFit/>
          </a:bodyPr>
          <a:lstStyle/>
          <a:p>
            <a:r>
              <a:rPr lang="es-MX" sz="1400" dirty="0">
                <a:solidFill>
                  <a:schemeClr val="bg1"/>
                </a:solidFill>
              </a:rPr>
              <a:t>40x</a:t>
            </a:r>
          </a:p>
        </p:txBody>
      </p:sp>
      <p:sp>
        <p:nvSpPr>
          <p:cNvPr id="20" name="15 CuadroTexto">
            <a:extLst>
              <a:ext uri="{FF2B5EF4-FFF2-40B4-BE49-F238E27FC236}">
                <a16:creationId xmlns:a16="http://schemas.microsoft.com/office/drawing/2014/main" id="{6E05644A-B3EC-4104-B8B6-6A92FA6EE337}"/>
              </a:ext>
            </a:extLst>
          </p:cNvPr>
          <p:cNvSpPr txBox="1"/>
          <p:nvPr/>
        </p:nvSpPr>
        <p:spPr>
          <a:xfrm>
            <a:off x="7278041" y="3153789"/>
            <a:ext cx="1152128" cy="369332"/>
          </a:xfrm>
          <a:prstGeom prst="rect">
            <a:avLst/>
          </a:prstGeom>
          <a:noFill/>
        </p:spPr>
        <p:txBody>
          <a:bodyPr wrap="square" rtlCol="0">
            <a:spAutoFit/>
          </a:bodyPr>
          <a:lstStyle/>
          <a:p>
            <a:pPr algn="ctr"/>
            <a:r>
              <a:rPr lang="es-ES" dirty="0"/>
              <a:t>ISG15</a:t>
            </a:r>
            <a:endParaRPr lang="es-MX" dirty="0"/>
          </a:p>
        </p:txBody>
      </p:sp>
      <p:sp>
        <p:nvSpPr>
          <p:cNvPr id="21" name="16 CuadroTexto">
            <a:extLst>
              <a:ext uri="{FF2B5EF4-FFF2-40B4-BE49-F238E27FC236}">
                <a16:creationId xmlns:a16="http://schemas.microsoft.com/office/drawing/2014/main" id="{1FD5D11D-4A9F-4867-B78E-F29D357FCBE1}"/>
              </a:ext>
            </a:extLst>
          </p:cNvPr>
          <p:cNvSpPr txBox="1"/>
          <p:nvPr/>
        </p:nvSpPr>
        <p:spPr>
          <a:xfrm>
            <a:off x="9073746" y="4711543"/>
            <a:ext cx="1152128" cy="369332"/>
          </a:xfrm>
          <a:prstGeom prst="rect">
            <a:avLst/>
          </a:prstGeom>
          <a:noFill/>
        </p:spPr>
        <p:txBody>
          <a:bodyPr wrap="square" rtlCol="0">
            <a:spAutoFit/>
          </a:bodyPr>
          <a:lstStyle/>
          <a:p>
            <a:pPr algn="ctr"/>
            <a:r>
              <a:rPr lang="es-ES" dirty="0"/>
              <a:t>LL37</a:t>
            </a:r>
            <a:endParaRPr lang="es-MX" dirty="0"/>
          </a:p>
        </p:txBody>
      </p:sp>
      <p:cxnSp>
        <p:nvCxnSpPr>
          <p:cNvPr id="22" name="17 Conector recto">
            <a:extLst>
              <a:ext uri="{FF2B5EF4-FFF2-40B4-BE49-F238E27FC236}">
                <a16:creationId xmlns:a16="http://schemas.microsoft.com/office/drawing/2014/main" id="{71C754DF-16B2-4A40-B349-2416FDA0EEDF}"/>
              </a:ext>
            </a:extLst>
          </p:cNvPr>
          <p:cNvCxnSpPr/>
          <p:nvPr/>
        </p:nvCxnSpPr>
        <p:spPr>
          <a:xfrm flipV="1">
            <a:off x="8286594" y="2085654"/>
            <a:ext cx="0" cy="23762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18 Conector recto">
            <a:extLst>
              <a:ext uri="{FF2B5EF4-FFF2-40B4-BE49-F238E27FC236}">
                <a16:creationId xmlns:a16="http://schemas.microsoft.com/office/drawing/2014/main" id="{6BB3B926-8B38-4F94-8F0B-86470ED376FF}"/>
              </a:ext>
            </a:extLst>
          </p:cNvPr>
          <p:cNvCxnSpPr/>
          <p:nvPr/>
        </p:nvCxnSpPr>
        <p:spPr>
          <a:xfrm flipH="1" flipV="1">
            <a:off x="8422286" y="4677942"/>
            <a:ext cx="245659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19 CuadroTexto">
            <a:extLst>
              <a:ext uri="{FF2B5EF4-FFF2-40B4-BE49-F238E27FC236}">
                <a16:creationId xmlns:a16="http://schemas.microsoft.com/office/drawing/2014/main" id="{7A7024F4-CAAF-406F-B6D4-1124CF4891AB}"/>
              </a:ext>
            </a:extLst>
          </p:cNvPr>
          <p:cNvSpPr txBox="1"/>
          <p:nvPr/>
        </p:nvSpPr>
        <p:spPr>
          <a:xfrm>
            <a:off x="9073744" y="1437582"/>
            <a:ext cx="1152128" cy="369332"/>
          </a:xfrm>
          <a:prstGeom prst="rect">
            <a:avLst/>
          </a:prstGeom>
          <a:noFill/>
        </p:spPr>
        <p:txBody>
          <a:bodyPr wrap="square" rtlCol="0">
            <a:spAutoFit/>
          </a:bodyPr>
          <a:lstStyle/>
          <a:p>
            <a:pPr algn="ctr"/>
            <a:r>
              <a:rPr lang="es-ES" dirty="0"/>
              <a:t>SLE5 S</a:t>
            </a:r>
            <a:endParaRPr lang="es-MX" dirty="0"/>
          </a:p>
        </p:txBody>
      </p:sp>
      <p:sp>
        <p:nvSpPr>
          <p:cNvPr id="25" name="21 Rectángulo">
            <a:extLst>
              <a:ext uri="{FF2B5EF4-FFF2-40B4-BE49-F238E27FC236}">
                <a16:creationId xmlns:a16="http://schemas.microsoft.com/office/drawing/2014/main" id="{83BECC58-BEB7-48A0-8D3D-CECC7EA5EEDA}"/>
              </a:ext>
            </a:extLst>
          </p:cNvPr>
          <p:cNvSpPr/>
          <p:nvPr/>
        </p:nvSpPr>
        <p:spPr>
          <a:xfrm>
            <a:off x="7805038" y="5019398"/>
            <a:ext cx="3721916" cy="369332"/>
          </a:xfrm>
          <a:prstGeom prst="rect">
            <a:avLst/>
          </a:prstGeom>
        </p:spPr>
        <p:txBody>
          <a:bodyPr wrap="none">
            <a:spAutoFit/>
          </a:bodyPr>
          <a:lstStyle/>
          <a:p>
            <a:r>
              <a:rPr lang="en-US" dirty="0"/>
              <a:t>Pearson's R value (no threshold): </a:t>
            </a:r>
            <a:r>
              <a:rPr lang="en-US" b="1" dirty="0"/>
              <a:t>0.40</a:t>
            </a:r>
            <a:endParaRPr lang="es-MX" b="1" dirty="0"/>
          </a:p>
        </p:txBody>
      </p:sp>
      <p:sp>
        <p:nvSpPr>
          <p:cNvPr id="26" name="22 Rectángulo">
            <a:extLst>
              <a:ext uri="{FF2B5EF4-FFF2-40B4-BE49-F238E27FC236}">
                <a16:creationId xmlns:a16="http://schemas.microsoft.com/office/drawing/2014/main" id="{200314DB-B984-4AEC-B12F-D13AF826300E}"/>
              </a:ext>
            </a:extLst>
          </p:cNvPr>
          <p:cNvSpPr/>
          <p:nvPr/>
        </p:nvSpPr>
        <p:spPr>
          <a:xfrm>
            <a:off x="8624814" y="5388730"/>
            <a:ext cx="2082365" cy="369332"/>
          </a:xfrm>
          <a:prstGeom prst="rect">
            <a:avLst/>
          </a:prstGeom>
        </p:spPr>
        <p:txBody>
          <a:bodyPr wrap="none">
            <a:spAutoFit/>
          </a:bodyPr>
          <a:lstStyle/>
          <a:p>
            <a:r>
              <a:rPr lang="es-MX" dirty="0"/>
              <a:t>Costes P-</a:t>
            </a:r>
            <a:r>
              <a:rPr lang="es-MX" dirty="0" err="1"/>
              <a:t>Value</a:t>
            </a:r>
            <a:r>
              <a:rPr lang="es-MX" dirty="0"/>
              <a:t>: 1.00</a:t>
            </a:r>
          </a:p>
        </p:txBody>
      </p:sp>
      <p:pic>
        <p:nvPicPr>
          <p:cNvPr id="27" name="Picture 5">
            <a:extLst>
              <a:ext uri="{FF2B5EF4-FFF2-40B4-BE49-F238E27FC236}">
                <a16:creationId xmlns:a16="http://schemas.microsoft.com/office/drawing/2014/main" id="{6F1D7FBD-374E-4097-864B-53736E5B6E9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195" t="8582" r="61609" b="58582"/>
          <a:stretch/>
        </p:blipFill>
        <p:spPr bwMode="auto">
          <a:xfrm>
            <a:off x="8432711" y="2072783"/>
            <a:ext cx="2497541" cy="2402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uadroTexto 8">
            <a:extLst>
              <a:ext uri="{FF2B5EF4-FFF2-40B4-BE49-F238E27FC236}">
                <a16:creationId xmlns:a16="http://schemas.microsoft.com/office/drawing/2014/main" id="{5C5F7D93-1C39-4CF6-B7C3-E24297D90271}"/>
              </a:ext>
            </a:extLst>
          </p:cNvPr>
          <p:cNvSpPr txBox="1"/>
          <p:nvPr/>
        </p:nvSpPr>
        <p:spPr>
          <a:xfrm>
            <a:off x="0" y="88490"/>
            <a:ext cx="3864077" cy="369332"/>
          </a:xfrm>
          <a:prstGeom prst="rect">
            <a:avLst/>
          </a:prstGeom>
          <a:noFill/>
        </p:spPr>
        <p:txBody>
          <a:bodyPr wrap="square" rtlCol="0">
            <a:spAutoFit/>
          </a:bodyPr>
          <a:lstStyle/>
          <a:p>
            <a:r>
              <a:rPr lang="en-GB" dirty="0"/>
              <a:t>Supplementary 5</a:t>
            </a:r>
          </a:p>
        </p:txBody>
      </p:sp>
      <p:sp>
        <p:nvSpPr>
          <p:cNvPr id="31" name="CuadroTexto 9">
            <a:extLst>
              <a:ext uri="{FF2B5EF4-FFF2-40B4-BE49-F238E27FC236}">
                <a16:creationId xmlns:a16="http://schemas.microsoft.com/office/drawing/2014/main" id="{D12F4D13-8E8D-4659-A6A2-815C2013C492}"/>
              </a:ext>
            </a:extLst>
          </p:cNvPr>
          <p:cNvSpPr txBox="1"/>
          <p:nvPr/>
        </p:nvSpPr>
        <p:spPr>
          <a:xfrm>
            <a:off x="5800844" y="6544098"/>
            <a:ext cx="819578" cy="307777"/>
          </a:xfrm>
          <a:prstGeom prst="rect">
            <a:avLst/>
          </a:prstGeom>
          <a:noFill/>
        </p:spPr>
        <p:txBody>
          <a:bodyPr wrap="square" rtlCol="0">
            <a:spAutoFit/>
          </a:bodyPr>
          <a:lstStyle/>
          <a:p>
            <a:pPr algn="ctr">
              <a:defRPr/>
            </a:pPr>
            <a:r>
              <a:rPr lang="es-MX" sz="1400" dirty="0">
                <a:solidFill>
                  <a:prstClr val="white"/>
                </a:solidFill>
                <a:latin typeface="Calibri"/>
              </a:rPr>
              <a:t>50 </a:t>
            </a:r>
            <a:r>
              <a:rPr lang="es-MX" sz="1400" dirty="0" err="1">
                <a:solidFill>
                  <a:prstClr val="white"/>
                </a:solidFill>
                <a:latin typeface="Calibri"/>
              </a:rPr>
              <a:t>μm</a:t>
            </a:r>
            <a:endParaRPr lang="es-MX" sz="1400" dirty="0">
              <a:solidFill>
                <a:prstClr val="white"/>
              </a:solidFill>
              <a:latin typeface="Calibri"/>
            </a:endParaRPr>
          </a:p>
        </p:txBody>
      </p:sp>
      <p:cxnSp>
        <p:nvCxnSpPr>
          <p:cNvPr id="30" name="Conector recto 29">
            <a:extLst>
              <a:ext uri="{FF2B5EF4-FFF2-40B4-BE49-F238E27FC236}">
                <a16:creationId xmlns:a16="http://schemas.microsoft.com/office/drawing/2014/main" id="{8FD61B10-0758-4191-8D97-CD41EF47E0FA}"/>
              </a:ext>
            </a:extLst>
          </p:cNvPr>
          <p:cNvCxnSpPr>
            <a:cxnSpLocks/>
          </p:cNvCxnSpPr>
          <p:nvPr/>
        </p:nvCxnSpPr>
        <p:spPr>
          <a:xfrm>
            <a:off x="5498757" y="6520151"/>
            <a:ext cx="1396313"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2946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435C489-D255-544B-BBC4-8C319340BEBF}"/>
              </a:ext>
            </a:extLst>
          </p:cNvPr>
          <p:cNvPicPr>
            <a:picLocks/>
          </p:cNvPicPr>
          <p:nvPr/>
        </p:nvPicPr>
        <p:blipFill>
          <a:blip r:embed="rId3"/>
          <a:stretch>
            <a:fillRect/>
          </a:stretch>
        </p:blipFill>
        <p:spPr>
          <a:xfrm>
            <a:off x="11113" y="717754"/>
            <a:ext cx="3490452" cy="3041458"/>
          </a:xfrm>
          <a:prstGeom prst="rect">
            <a:avLst/>
          </a:prstGeom>
        </p:spPr>
      </p:pic>
      <p:pic>
        <p:nvPicPr>
          <p:cNvPr id="3" name="Imagen 2">
            <a:extLst>
              <a:ext uri="{FF2B5EF4-FFF2-40B4-BE49-F238E27FC236}">
                <a16:creationId xmlns:a16="http://schemas.microsoft.com/office/drawing/2014/main" id="{3465A577-A979-0141-9BB2-8D7926BC4C9B}"/>
              </a:ext>
            </a:extLst>
          </p:cNvPr>
          <p:cNvPicPr>
            <a:picLocks/>
          </p:cNvPicPr>
          <p:nvPr/>
        </p:nvPicPr>
        <p:blipFill>
          <a:blip r:embed="rId4"/>
          <a:stretch>
            <a:fillRect/>
          </a:stretch>
        </p:blipFill>
        <p:spPr>
          <a:xfrm>
            <a:off x="0" y="3801793"/>
            <a:ext cx="3490452" cy="3041458"/>
          </a:xfrm>
          <a:prstGeom prst="rect">
            <a:avLst/>
          </a:prstGeom>
        </p:spPr>
      </p:pic>
      <p:pic>
        <p:nvPicPr>
          <p:cNvPr id="4" name="Imagen 3">
            <a:extLst>
              <a:ext uri="{FF2B5EF4-FFF2-40B4-BE49-F238E27FC236}">
                <a16:creationId xmlns:a16="http://schemas.microsoft.com/office/drawing/2014/main" id="{62CBAA0E-ACF6-6B42-8618-ED249549EEB6}"/>
              </a:ext>
            </a:extLst>
          </p:cNvPr>
          <p:cNvPicPr>
            <a:picLocks/>
          </p:cNvPicPr>
          <p:nvPr/>
        </p:nvPicPr>
        <p:blipFill>
          <a:blip r:embed="rId5"/>
          <a:stretch>
            <a:fillRect/>
          </a:stretch>
        </p:blipFill>
        <p:spPr>
          <a:xfrm>
            <a:off x="3549445" y="717754"/>
            <a:ext cx="3490452" cy="3041458"/>
          </a:xfrm>
          <a:prstGeom prst="rect">
            <a:avLst/>
          </a:prstGeom>
        </p:spPr>
      </p:pic>
      <p:pic>
        <p:nvPicPr>
          <p:cNvPr id="5" name="Imagen 4">
            <a:extLst>
              <a:ext uri="{FF2B5EF4-FFF2-40B4-BE49-F238E27FC236}">
                <a16:creationId xmlns:a16="http://schemas.microsoft.com/office/drawing/2014/main" id="{300C4848-7ED1-B447-BB1D-9D0F0BB3070B}"/>
              </a:ext>
            </a:extLst>
          </p:cNvPr>
          <p:cNvPicPr>
            <a:picLocks/>
          </p:cNvPicPr>
          <p:nvPr/>
        </p:nvPicPr>
        <p:blipFill>
          <a:blip r:embed="rId6"/>
          <a:stretch>
            <a:fillRect/>
          </a:stretch>
        </p:blipFill>
        <p:spPr>
          <a:xfrm>
            <a:off x="3539613" y="3801793"/>
            <a:ext cx="3490452" cy="3041458"/>
          </a:xfrm>
          <a:prstGeom prst="rect">
            <a:avLst/>
          </a:prstGeom>
        </p:spPr>
      </p:pic>
      <p:sp>
        <p:nvSpPr>
          <p:cNvPr id="10" name="CuadroTexto 9">
            <a:extLst>
              <a:ext uri="{FF2B5EF4-FFF2-40B4-BE49-F238E27FC236}">
                <a16:creationId xmlns:a16="http://schemas.microsoft.com/office/drawing/2014/main" id="{BA32F429-D1DB-0C49-AAE1-0DE2976BD97C}"/>
              </a:ext>
            </a:extLst>
          </p:cNvPr>
          <p:cNvSpPr txBox="1"/>
          <p:nvPr/>
        </p:nvSpPr>
        <p:spPr>
          <a:xfrm>
            <a:off x="1455174" y="717754"/>
            <a:ext cx="2045109" cy="307777"/>
          </a:xfrm>
          <a:prstGeom prst="rect">
            <a:avLst/>
          </a:prstGeom>
          <a:noFill/>
        </p:spPr>
        <p:txBody>
          <a:bodyPr wrap="square" rtlCol="0">
            <a:spAutoFit/>
          </a:bodyPr>
          <a:lstStyle/>
          <a:p>
            <a:pPr algn="r"/>
            <a:r>
              <a:rPr lang="es-MX" sz="1400" dirty="0">
                <a:solidFill>
                  <a:schemeClr val="bg1"/>
                </a:solidFill>
              </a:rPr>
              <a:t>SLE5 S</a:t>
            </a:r>
          </a:p>
        </p:txBody>
      </p:sp>
      <p:sp>
        <p:nvSpPr>
          <p:cNvPr id="11" name="CuadroTexto 10">
            <a:extLst>
              <a:ext uri="{FF2B5EF4-FFF2-40B4-BE49-F238E27FC236}">
                <a16:creationId xmlns:a16="http://schemas.microsoft.com/office/drawing/2014/main" id="{46842EC3-DE84-4A4E-A39C-62B701797D01}"/>
              </a:ext>
            </a:extLst>
          </p:cNvPr>
          <p:cNvSpPr txBox="1"/>
          <p:nvPr/>
        </p:nvSpPr>
        <p:spPr>
          <a:xfrm>
            <a:off x="94963" y="3304935"/>
            <a:ext cx="594232" cy="338554"/>
          </a:xfrm>
          <a:prstGeom prst="rect">
            <a:avLst/>
          </a:prstGeom>
          <a:solidFill>
            <a:schemeClr val="tx1"/>
          </a:solidFill>
        </p:spPr>
        <p:txBody>
          <a:bodyPr wrap="square" rtlCol="0">
            <a:spAutoFit/>
          </a:bodyPr>
          <a:lstStyle/>
          <a:p>
            <a:r>
              <a:rPr lang="es-MX" sz="1600" b="1" dirty="0">
                <a:solidFill>
                  <a:srgbClr val="1B00FF"/>
                </a:solidFill>
              </a:rPr>
              <a:t>DNA</a:t>
            </a:r>
          </a:p>
        </p:txBody>
      </p:sp>
      <p:sp>
        <p:nvSpPr>
          <p:cNvPr id="12" name="CuadroTexto 11">
            <a:extLst>
              <a:ext uri="{FF2B5EF4-FFF2-40B4-BE49-F238E27FC236}">
                <a16:creationId xmlns:a16="http://schemas.microsoft.com/office/drawing/2014/main" id="{76D10BBF-397D-454A-BE2D-0940F64208F4}"/>
              </a:ext>
            </a:extLst>
          </p:cNvPr>
          <p:cNvSpPr txBox="1"/>
          <p:nvPr/>
        </p:nvSpPr>
        <p:spPr>
          <a:xfrm>
            <a:off x="3609359" y="3334430"/>
            <a:ext cx="764434" cy="338554"/>
          </a:xfrm>
          <a:prstGeom prst="rect">
            <a:avLst/>
          </a:prstGeom>
          <a:solidFill>
            <a:schemeClr val="tx1"/>
          </a:solidFill>
        </p:spPr>
        <p:txBody>
          <a:bodyPr wrap="square" rtlCol="0">
            <a:spAutoFit/>
          </a:bodyPr>
          <a:lstStyle/>
          <a:p>
            <a:r>
              <a:rPr lang="es-MX" sz="1600" b="1" dirty="0">
                <a:solidFill>
                  <a:srgbClr val="FF0000"/>
                </a:solidFill>
              </a:rPr>
              <a:t>ISG15</a:t>
            </a:r>
          </a:p>
        </p:txBody>
      </p:sp>
      <p:sp>
        <p:nvSpPr>
          <p:cNvPr id="13" name="CuadroTexto 12">
            <a:extLst>
              <a:ext uri="{FF2B5EF4-FFF2-40B4-BE49-F238E27FC236}">
                <a16:creationId xmlns:a16="http://schemas.microsoft.com/office/drawing/2014/main" id="{62D40845-4135-794F-A496-0D708C75F673}"/>
              </a:ext>
            </a:extLst>
          </p:cNvPr>
          <p:cNvSpPr txBox="1"/>
          <p:nvPr/>
        </p:nvSpPr>
        <p:spPr>
          <a:xfrm>
            <a:off x="0" y="6438938"/>
            <a:ext cx="869886" cy="338554"/>
          </a:xfrm>
          <a:prstGeom prst="rect">
            <a:avLst/>
          </a:prstGeom>
          <a:solidFill>
            <a:schemeClr val="tx1"/>
          </a:solidFill>
        </p:spPr>
        <p:txBody>
          <a:bodyPr wrap="square" rtlCol="0">
            <a:spAutoFit/>
          </a:bodyPr>
          <a:lstStyle/>
          <a:p>
            <a:r>
              <a:rPr lang="es-MX" sz="1600" b="1" dirty="0">
                <a:solidFill>
                  <a:srgbClr val="92D050"/>
                </a:solidFill>
              </a:rPr>
              <a:t>HMGB1</a:t>
            </a:r>
          </a:p>
        </p:txBody>
      </p:sp>
      <p:sp>
        <p:nvSpPr>
          <p:cNvPr id="14" name="CuadroTexto 13">
            <a:extLst>
              <a:ext uri="{FF2B5EF4-FFF2-40B4-BE49-F238E27FC236}">
                <a16:creationId xmlns:a16="http://schemas.microsoft.com/office/drawing/2014/main" id="{B2A781CA-A6AE-7842-AE0A-4EC744EE5676}"/>
              </a:ext>
            </a:extLst>
          </p:cNvPr>
          <p:cNvSpPr txBox="1"/>
          <p:nvPr/>
        </p:nvSpPr>
        <p:spPr>
          <a:xfrm>
            <a:off x="3578940" y="5967919"/>
            <a:ext cx="845575" cy="830997"/>
          </a:xfrm>
          <a:prstGeom prst="rect">
            <a:avLst/>
          </a:prstGeom>
          <a:solidFill>
            <a:schemeClr val="tx1"/>
          </a:solidFill>
        </p:spPr>
        <p:txBody>
          <a:bodyPr wrap="square" rtlCol="0">
            <a:spAutoFit/>
          </a:bodyPr>
          <a:lstStyle/>
          <a:p>
            <a:pPr algn="ctr"/>
            <a:r>
              <a:rPr lang="es-MX" sz="1600" b="1" dirty="0">
                <a:solidFill>
                  <a:srgbClr val="1B00FF"/>
                </a:solidFill>
              </a:rPr>
              <a:t>DNA</a:t>
            </a:r>
          </a:p>
          <a:p>
            <a:pPr algn="ctr"/>
            <a:r>
              <a:rPr lang="es-MX" sz="1600" b="1" dirty="0">
                <a:solidFill>
                  <a:srgbClr val="FF0000"/>
                </a:solidFill>
              </a:rPr>
              <a:t>ISG15</a:t>
            </a:r>
          </a:p>
          <a:p>
            <a:pPr algn="ctr"/>
            <a:r>
              <a:rPr lang="es-MX" sz="1600" b="1" dirty="0">
                <a:solidFill>
                  <a:srgbClr val="92D050"/>
                </a:solidFill>
              </a:rPr>
              <a:t>HMGB1</a:t>
            </a:r>
            <a:endParaRPr lang="es-MX" sz="1600" b="1" dirty="0">
              <a:solidFill>
                <a:srgbClr val="FF0000"/>
              </a:solidFill>
            </a:endParaRPr>
          </a:p>
        </p:txBody>
      </p:sp>
      <p:cxnSp>
        <p:nvCxnSpPr>
          <p:cNvPr id="15" name="Conector recto 14">
            <a:extLst>
              <a:ext uri="{FF2B5EF4-FFF2-40B4-BE49-F238E27FC236}">
                <a16:creationId xmlns:a16="http://schemas.microsoft.com/office/drawing/2014/main" id="{48753C33-1358-3545-A2A3-3294AA8EC0BC}"/>
              </a:ext>
            </a:extLst>
          </p:cNvPr>
          <p:cNvCxnSpPr>
            <a:cxnSpLocks/>
          </p:cNvCxnSpPr>
          <p:nvPr/>
        </p:nvCxnSpPr>
        <p:spPr>
          <a:xfrm>
            <a:off x="3524588" y="700088"/>
            <a:ext cx="0" cy="616774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CuadroTexto 9">
            <a:extLst>
              <a:ext uri="{FF2B5EF4-FFF2-40B4-BE49-F238E27FC236}">
                <a16:creationId xmlns:a16="http://schemas.microsoft.com/office/drawing/2014/main" id="{4C502BF7-9A0B-CF4F-8740-FD520BF6A50C}"/>
              </a:ext>
            </a:extLst>
          </p:cNvPr>
          <p:cNvSpPr txBox="1"/>
          <p:nvPr/>
        </p:nvSpPr>
        <p:spPr>
          <a:xfrm>
            <a:off x="0" y="717754"/>
            <a:ext cx="726307" cy="307777"/>
          </a:xfrm>
          <a:prstGeom prst="rect">
            <a:avLst/>
          </a:prstGeom>
          <a:noFill/>
        </p:spPr>
        <p:txBody>
          <a:bodyPr wrap="square" rtlCol="0">
            <a:spAutoFit/>
          </a:bodyPr>
          <a:lstStyle/>
          <a:p>
            <a:r>
              <a:rPr lang="es-MX" sz="1400" dirty="0">
                <a:solidFill>
                  <a:schemeClr val="bg1"/>
                </a:solidFill>
              </a:rPr>
              <a:t>40x</a:t>
            </a:r>
          </a:p>
        </p:txBody>
      </p:sp>
      <p:sp>
        <p:nvSpPr>
          <p:cNvPr id="17" name="CuadroTexto 9">
            <a:extLst>
              <a:ext uri="{FF2B5EF4-FFF2-40B4-BE49-F238E27FC236}">
                <a16:creationId xmlns:a16="http://schemas.microsoft.com/office/drawing/2014/main" id="{4C502BF7-9A0B-CF4F-8740-FD520BF6A50C}"/>
              </a:ext>
            </a:extLst>
          </p:cNvPr>
          <p:cNvSpPr txBox="1"/>
          <p:nvPr/>
        </p:nvSpPr>
        <p:spPr>
          <a:xfrm>
            <a:off x="11113" y="3769774"/>
            <a:ext cx="559157" cy="307777"/>
          </a:xfrm>
          <a:prstGeom prst="rect">
            <a:avLst/>
          </a:prstGeom>
          <a:noFill/>
        </p:spPr>
        <p:txBody>
          <a:bodyPr wrap="square" rtlCol="0">
            <a:spAutoFit/>
          </a:bodyPr>
          <a:lstStyle/>
          <a:p>
            <a:r>
              <a:rPr lang="es-MX" sz="1400" dirty="0">
                <a:solidFill>
                  <a:schemeClr val="bg1"/>
                </a:solidFill>
              </a:rPr>
              <a:t>40x</a:t>
            </a:r>
          </a:p>
        </p:txBody>
      </p:sp>
      <p:sp>
        <p:nvSpPr>
          <p:cNvPr id="18" name="CuadroTexto 9">
            <a:extLst>
              <a:ext uri="{FF2B5EF4-FFF2-40B4-BE49-F238E27FC236}">
                <a16:creationId xmlns:a16="http://schemas.microsoft.com/office/drawing/2014/main" id="{4C502BF7-9A0B-CF4F-8740-FD520BF6A50C}"/>
              </a:ext>
            </a:extLst>
          </p:cNvPr>
          <p:cNvSpPr txBox="1"/>
          <p:nvPr/>
        </p:nvSpPr>
        <p:spPr>
          <a:xfrm>
            <a:off x="3585306" y="717754"/>
            <a:ext cx="681894" cy="307777"/>
          </a:xfrm>
          <a:prstGeom prst="rect">
            <a:avLst/>
          </a:prstGeom>
          <a:noFill/>
        </p:spPr>
        <p:txBody>
          <a:bodyPr wrap="square" rtlCol="0">
            <a:spAutoFit/>
          </a:bodyPr>
          <a:lstStyle/>
          <a:p>
            <a:r>
              <a:rPr lang="es-MX" sz="1400" dirty="0">
                <a:solidFill>
                  <a:schemeClr val="bg1"/>
                </a:solidFill>
              </a:rPr>
              <a:t>40x</a:t>
            </a:r>
          </a:p>
        </p:txBody>
      </p:sp>
      <p:sp>
        <p:nvSpPr>
          <p:cNvPr id="19" name="CuadroTexto 9">
            <a:extLst>
              <a:ext uri="{FF2B5EF4-FFF2-40B4-BE49-F238E27FC236}">
                <a16:creationId xmlns:a16="http://schemas.microsoft.com/office/drawing/2014/main" id="{4C502BF7-9A0B-CF4F-8740-FD520BF6A50C}"/>
              </a:ext>
            </a:extLst>
          </p:cNvPr>
          <p:cNvSpPr txBox="1"/>
          <p:nvPr/>
        </p:nvSpPr>
        <p:spPr>
          <a:xfrm>
            <a:off x="3575474" y="3808708"/>
            <a:ext cx="780216" cy="307777"/>
          </a:xfrm>
          <a:prstGeom prst="rect">
            <a:avLst/>
          </a:prstGeom>
          <a:noFill/>
        </p:spPr>
        <p:txBody>
          <a:bodyPr wrap="square" rtlCol="0">
            <a:spAutoFit/>
          </a:bodyPr>
          <a:lstStyle/>
          <a:p>
            <a:r>
              <a:rPr lang="es-MX" sz="1400" dirty="0">
                <a:solidFill>
                  <a:schemeClr val="bg1"/>
                </a:solidFill>
              </a:rPr>
              <a:t>40x</a:t>
            </a:r>
          </a:p>
        </p:txBody>
      </p:sp>
      <p:sp>
        <p:nvSpPr>
          <p:cNvPr id="20" name="CuadroTexto 19">
            <a:extLst>
              <a:ext uri="{FF2B5EF4-FFF2-40B4-BE49-F238E27FC236}">
                <a16:creationId xmlns:a16="http://schemas.microsoft.com/office/drawing/2014/main" id="{A4D2E97E-7EAB-4528-A3AC-AC9EC928B832}"/>
              </a:ext>
            </a:extLst>
          </p:cNvPr>
          <p:cNvSpPr txBox="1"/>
          <p:nvPr/>
        </p:nvSpPr>
        <p:spPr>
          <a:xfrm>
            <a:off x="0" y="88490"/>
            <a:ext cx="3864077" cy="369332"/>
          </a:xfrm>
          <a:prstGeom prst="rect">
            <a:avLst/>
          </a:prstGeom>
          <a:noFill/>
        </p:spPr>
        <p:txBody>
          <a:bodyPr wrap="square" rtlCol="0">
            <a:spAutoFit/>
          </a:bodyPr>
          <a:lstStyle/>
          <a:p>
            <a:r>
              <a:rPr lang="en-GB" dirty="0"/>
              <a:t>Supplementary 6</a:t>
            </a:r>
          </a:p>
        </p:txBody>
      </p:sp>
      <p:sp>
        <p:nvSpPr>
          <p:cNvPr id="21" name="3 CuadroTexto">
            <a:extLst>
              <a:ext uri="{FF2B5EF4-FFF2-40B4-BE49-F238E27FC236}">
                <a16:creationId xmlns:a16="http://schemas.microsoft.com/office/drawing/2014/main" id="{0CF1F67E-29C8-4E46-94E3-6B3BF2FC9A09}"/>
              </a:ext>
            </a:extLst>
          </p:cNvPr>
          <p:cNvSpPr txBox="1"/>
          <p:nvPr/>
        </p:nvSpPr>
        <p:spPr>
          <a:xfrm>
            <a:off x="7453475" y="3275900"/>
            <a:ext cx="1152128" cy="369332"/>
          </a:xfrm>
          <a:prstGeom prst="rect">
            <a:avLst/>
          </a:prstGeom>
          <a:noFill/>
        </p:spPr>
        <p:txBody>
          <a:bodyPr wrap="square" rtlCol="0">
            <a:spAutoFit/>
          </a:bodyPr>
          <a:lstStyle/>
          <a:p>
            <a:pPr algn="ctr"/>
            <a:r>
              <a:rPr lang="es-ES" dirty="0"/>
              <a:t>ISG15</a:t>
            </a:r>
            <a:endParaRPr lang="es-MX" dirty="0"/>
          </a:p>
        </p:txBody>
      </p:sp>
      <p:sp>
        <p:nvSpPr>
          <p:cNvPr id="22" name="5 CuadroTexto">
            <a:extLst>
              <a:ext uri="{FF2B5EF4-FFF2-40B4-BE49-F238E27FC236}">
                <a16:creationId xmlns:a16="http://schemas.microsoft.com/office/drawing/2014/main" id="{C24CB5D7-8411-4EC5-9D36-0B919EE3254D}"/>
              </a:ext>
            </a:extLst>
          </p:cNvPr>
          <p:cNvSpPr txBox="1"/>
          <p:nvPr/>
        </p:nvSpPr>
        <p:spPr>
          <a:xfrm>
            <a:off x="9249180" y="4833654"/>
            <a:ext cx="1152128" cy="369332"/>
          </a:xfrm>
          <a:prstGeom prst="rect">
            <a:avLst/>
          </a:prstGeom>
          <a:noFill/>
        </p:spPr>
        <p:txBody>
          <a:bodyPr wrap="square" rtlCol="0">
            <a:spAutoFit/>
          </a:bodyPr>
          <a:lstStyle/>
          <a:p>
            <a:pPr algn="ctr"/>
            <a:r>
              <a:rPr lang="es-ES" dirty="0"/>
              <a:t>HMGB1</a:t>
            </a:r>
            <a:endParaRPr lang="es-MX" dirty="0"/>
          </a:p>
        </p:txBody>
      </p:sp>
      <p:sp>
        <p:nvSpPr>
          <p:cNvPr id="23" name="4 Rectángulo">
            <a:extLst>
              <a:ext uri="{FF2B5EF4-FFF2-40B4-BE49-F238E27FC236}">
                <a16:creationId xmlns:a16="http://schemas.microsoft.com/office/drawing/2014/main" id="{23402033-E2B6-41DB-8DC3-247115D30264}"/>
              </a:ext>
            </a:extLst>
          </p:cNvPr>
          <p:cNvSpPr/>
          <p:nvPr/>
        </p:nvSpPr>
        <p:spPr>
          <a:xfrm>
            <a:off x="7964285" y="5150801"/>
            <a:ext cx="3721916" cy="369332"/>
          </a:xfrm>
          <a:prstGeom prst="rect">
            <a:avLst/>
          </a:prstGeom>
        </p:spPr>
        <p:txBody>
          <a:bodyPr wrap="none">
            <a:spAutoFit/>
          </a:bodyPr>
          <a:lstStyle/>
          <a:p>
            <a:r>
              <a:rPr lang="en-US" dirty="0"/>
              <a:t>Pearson's R value (no threshold): </a:t>
            </a:r>
            <a:r>
              <a:rPr lang="en-US" b="1" dirty="0"/>
              <a:t>0.57</a:t>
            </a:r>
            <a:endParaRPr lang="es-MX" b="1" dirty="0"/>
          </a:p>
        </p:txBody>
      </p:sp>
      <p:sp>
        <p:nvSpPr>
          <p:cNvPr id="24" name="6 Rectángulo">
            <a:extLst>
              <a:ext uri="{FF2B5EF4-FFF2-40B4-BE49-F238E27FC236}">
                <a16:creationId xmlns:a16="http://schemas.microsoft.com/office/drawing/2014/main" id="{9AF036F0-BCB0-42F2-BB2C-B61257698972}"/>
              </a:ext>
            </a:extLst>
          </p:cNvPr>
          <p:cNvSpPr/>
          <p:nvPr/>
        </p:nvSpPr>
        <p:spPr>
          <a:xfrm>
            <a:off x="8784061" y="5520133"/>
            <a:ext cx="2082365" cy="369332"/>
          </a:xfrm>
          <a:prstGeom prst="rect">
            <a:avLst/>
          </a:prstGeom>
        </p:spPr>
        <p:txBody>
          <a:bodyPr wrap="none">
            <a:spAutoFit/>
          </a:bodyPr>
          <a:lstStyle/>
          <a:p>
            <a:r>
              <a:rPr lang="es-MX" dirty="0"/>
              <a:t>Costes P-</a:t>
            </a:r>
            <a:r>
              <a:rPr lang="es-MX" dirty="0" err="1"/>
              <a:t>Value</a:t>
            </a:r>
            <a:r>
              <a:rPr lang="es-MX" dirty="0"/>
              <a:t>: 1.00</a:t>
            </a:r>
          </a:p>
        </p:txBody>
      </p:sp>
      <p:cxnSp>
        <p:nvCxnSpPr>
          <p:cNvPr id="25" name="8 Conector recto">
            <a:extLst>
              <a:ext uri="{FF2B5EF4-FFF2-40B4-BE49-F238E27FC236}">
                <a16:creationId xmlns:a16="http://schemas.microsoft.com/office/drawing/2014/main" id="{B98FD94F-FC1B-4846-9647-46F7DE57B50F}"/>
              </a:ext>
            </a:extLst>
          </p:cNvPr>
          <p:cNvCxnSpPr/>
          <p:nvPr/>
        </p:nvCxnSpPr>
        <p:spPr>
          <a:xfrm flipV="1">
            <a:off x="8462028" y="2207765"/>
            <a:ext cx="0" cy="23762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11 Conector recto">
            <a:extLst>
              <a:ext uri="{FF2B5EF4-FFF2-40B4-BE49-F238E27FC236}">
                <a16:creationId xmlns:a16="http://schemas.microsoft.com/office/drawing/2014/main" id="{5EB7587B-91CB-489D-AFE1-CBFB71812EB2}"/>
              </a:ext>
            </a:extLst>
          </p:cNvPr>
          <p:cNvCxnSpPr/>
          <p:nvPr/>
        </p:nvCxnSpPr>
        <p:spPr>
          <a:xfrm flipH="1" flipV="1">
            <a:off x="8597720" y="4800053"/>
            <a:ext cx="245659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14 CuadroTexto">
            <a:extLst>
              <a:ext uri="{FF2B5EF4-FFF2-40B4-BE49-F238E27FC236}">
                <a16:creationId xmlns:a16="http://schemas.microsoft.com/office/drawing/2014/main" id="{C1366C1A-920E-4C12-AA6B-082FEE633EF0}"/>
              </a:ext>
            </a:extLst>
          </p:cNvPr>
          <p:cNvSpPr txBox="1"/>
          <p:nvPr/>
        </p:nvSpPr>
        <p:spPr>
          <a:xfrm>
            <a:off x="9249178" y="1559693"/>
            <a:ext cx="1152128" cy="369332"/>
          </a:xfrm>
          <a:prstGeom prst="rect">
            <a:avLst/>
          </a:prstGeom>
          <a:noFill/>
        </p:spPr>
        <p:txBody>
          <a:bodyPr wrap="square" rtlCol="0">
            <a:spAutoFit/>
          </a:bodyPr>
          <a:lstStyle/>
          <a:p>
            <a:pPr algn="ctr"/>
            <a:r>
              <a:rPr lang="es-ES" dirty="0"/>
              <a:t>SLE5 S</a:t>
            </a:r>
            <a:endParaRPr lang="es-MX" dirty="0"/>
          </a:p>
        </p:txBody>
      </p:sp>
      <p:pic>
        <p:nvPicPr>
          <p:cNvPr id="28" name="Picture 2">
            <a:extLst>
              <a:ext uri="{FF2B5EF4-FFF2-40B4-BE49-F238E27FC236}">
                <a16:creationId xmlns:a16="http://schemas.microsoft.com/office/drawing/2014/main" id="{8DE9637E-3F28-4E09-A31D-19945EB8DFF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248" t="8395" r="61504" b="57836"/>
          <a:stretch/>
        </p:blipFill>
        <p:spPr bwMode="auto">
          <a:xfrm>
            <a:off x="8549952" y="2225443"/>
            <a:ext cx="2504364" cy="2470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CuadroTexto 9">
            <a:extLst>
              <a:ext uri="{FF2B5EF4-FFF2-40B4-BE49-F238E27FC236}">
                <a16:creationId xmlns:a16="http://schemas.microsoft.com/office/drawing/2014/main" id="{3E67E04A-9763-4698-8897-57C0EF78E547}"/>
              </a:ext>
            </a:extLst>
          </p:cNvPr>
          <p:cNvSpPr txBox="1"/>
          <p:nvPr/>
        </p:nvSpPr>
        <p:spPr>
          <a:xfrm>
            <a:off x="5800844" y="6544098"/>
            <a:ext cx="819578" cy="307777"/>
          </a:xfrm>
          <a:prstGeom prst="rect">
            <a:avLst/>
          </a:prstGeom>
          <a:noFill/>
        </p:spPr>
        <p:txBody>
          <a:bodyPr wrap="square" rtlCol="0">
            <a:spAutoFit/>
          </a:bodyPr>
          <a:lstStyle/>
          <a:p>
            <a:pPr algn="ctr">
              <a:defRPr/>
            </a:pPr>
            <a:r>
              <a:rPr lang="es-MX" sz="1400" dirty="0">
                <a:solidFill>
                  <a:prstClr val="white"/>
                </a:solidFill>
                <a:latin typeface="Calibri"/>
              </a:rPr>
              <a:t>50 </a:t>
            </a:r>
            <a:r>
              <a:rPr lang="es-MX" sz="1400" dirty="0" err="1">
                <a:solidFill>
                  <a:prstClr val="white"/>
                </a:solidFill>
                <a:latin typeface="Calibri"/>
              </a:rPr>
              <a:t>μm</a:t>
            </a:r>
            <a:endParaRPr lang="es-MX" sz="1400" dirty="0">
              <a:solidFill>
                <a:prstClr val="white"/>
              </a:solidFill>
              <a:latin typeface="Calibri"/>
            </a:endParaRPr>
          </a:p>
        </p:txBody>
      </p:sp>
      <p:cxnSp>
        <p:nvCxnSpPr>
          <p:cNvPr id="30" name="Conector recto 29">
            <a:extLst>
              <a:ext uri="{FF2B5EF4-FFF2-40B4-BE49-F238E27FC236}">
                <a16:creationId xmlns:a16="http://schemas.microsoft.com/office/drawing/2014/main" id="{3E67CD32-DF0C-4EFB-A629-55AE3096220A}"/>
              </a:ext>
            </a:extLst>
          </p:cNvPr>
          <p:cNvCxnSpPr>
            <a:cxnSpLocks/>
          </p:cNvCxnSpPr>
          <p:nvPr/>
        </p:nvCxnSpPr>
        <p:spPr>
          <a:xfrm>
            <a:off x="5498757" y="6520151"/>
            <a:ext cx="1396313"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9440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36BA5299-9E76-4BD5-9B34-E66433DA922C}"/>
              </a:ext>
            </a:extLst>
          </p:cNvPr>
          <p:cNvGraphicFramePr>
            <a:graphicFrameLocks noGrp="1"/>
          </p:cNvGraphicFramePr>
          <p:nvPr>
            <p:extLst>
              <p:ext uri="{D42A27DB-BD31-4B8C-83A1-F6EECF244321}">
                <p14:modId xmlns:p14="http://schemas.microsoft.com/office/powerpoint/2010/main" val="4111521596"/>
              </p:ext>
            </p:extLst>
          </p:nvPr>
        </p:nvGraphicFramePr>
        <p:xfrm>
          <a:off x="2042687" y="119862"/>
          <a:ext cx="8246825" cy="3120125"/>
        </p:xfrm>
        <a:graphic>
          <a:graphicData uri="http://schemas.openxmlformats.org/drawingml/2006/table">
            <a:tbl>
              <a:tblPr firstRow="1" bandRow="1">
                <a:tableStyleId>{F5AB1C69-6EDB-4FF4-983F-18BD219EF322}</a:tableStyleId>
              </a:tblPr>
              <a:tblGrid>
                <a:gridCol w="1534231">
                  <a:extLst>
                    <a:ext uri="{9D8B030D-6E8A-4147-A177-3AD203B41FA5}">
                      <a16:colId xmlns:a16="http://schemas.microsoft.com/office/drawing/2014/main" val="3397447373"/>
                    </a:ext>
                  </a:extLst>
                </a:gridCol>
                <a:gridCol w="1246291">
                  <a:extLst>
                    <a:ext uri="{9D8B030D-6E8A-4147-A177-3AD203B41FA5}">
                      <a16:colId xmlns:a16="http://schemas.microsoft.com/office/drawing/2014/main" val="2597133131"/>
                    </a:ext>
                  </a:extLst>
                </a:gridCol>
                <a:gridCol w="1135464">
                  <a:extLst>
                    <a:ext uri="{9D8B030D-6E8A-4147-A177-3AD203B41FA5}">
                      <a16:colId xmlns:a16="http://schemas.microsoft.com/office/drawing/2014/main" val="48643488"/>
                    </a:ext>
                  </a:extLst>
                </a:gridCol>
                <a:gridCol w="1024932">
                  <a:extLst>
                    <a:ext uri="{9D8B030D-6E8A-4147-A177-3AD203B41FA5}">
                      <a16:colId xmlns:a16="http://schemas.microsoft.com/office/drawing/2014/main" val="1026458649"/>
                    </a:ext>
                  </a:extLst>
                </a:gridCol>
                <a:gridCol w="1195754">
                  <a:extLst>
                    <a:ext uri="{9D8B030D-6E8A-4147-A177-3AD203B41FA5}">
                      <a16:colId xmlns:a16="http://schemas.microsoft.com/office/drawing/2014/main" val="3712480853"/>
                    </a:ext>
                  </a:extLst>
                </a:gridCol>
                <a:gridCol w="1356527">
                  <a:extLst>
                    <a:ext uri="{9D8B030D-6E8A-4147-A177-3AD203B41FA5}">
                      <a16:colId xmlns:a16="http://schemas.microsoft.com/office/drawing/2014/main" val="781625348"/>
                    </a:ext>
                  </a:extLst>
                </a:gridCol>
                <a:gridCol w="753626">
                  <a:extLst>
                    <a:ext uri="{9D8B030D-6E8A-4147-A177-3AD203B41FA5}">
                      <a16:colId xmlns:a16="http://schemas.microsoft.com/office/drawing/2014/main" val="2313441975"/>
                    </a:ext>
                  </a:extLst>
                </a:gridCol>
              </a:tblGrid>
              <a:tr h="275915">
                <a:tc>
                  <a:txBody>
                    <a:bodyPr/>
                    <a:lstStyle/>
                    <a:p>
                      <a:endParaRPr lang="en-GB" sz="1200" dirty="0">
                        <a:latin typeface="Trebuchet MS" panose="020B0603020202020204" pitchFamily="34" charset="0"/>
                      </a:endParaRPr>
                    </a:p>
                  </a:txBody>
                  <a:tcPr/>
                </a:tc>
                <a:tc gridSpan="5">
                  <a:txBody>
                    <a:bodyPr/>
                    <a:lstStyle/>
                    <a:p>
                      <a:r>
                        <a:rPr lang="en-GB" sz="1200" dirty="0"/>
                        <a:t>SLE (n=5)</a:t>
                      </a:r>
                      <a:endParaRPr lang="en-GB"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2001917626"/>
                  </a:ext>
                </a:extLst>
              </a:tr>
              <a:tr h="129180">
                <a:tc>
                  <a:txBody>
                    <a:bodyPr/>
                    <a:lstStyle/>
                    <a:p>
                      <a:endParaRPr lang="en-GB" sz="700" b="1" dirty="0">
                        <a:latin typeface="Trebuchet MS" panose="020B0603020202020204" pitchFamily="34" charset="0"/>
                      </a:endParaRPr>
                    </a:p>
                  </a:txBody>
                  <a:tcPr/>
                </a:tc>
                <a:tc>
                  <a:txBody>
                    <a:bodyPr/>
                    <a:lstStyle/>
                    <a:p>
                      <a:r>
                        <a:rPr lang="en-GB" sz="1000" b="1" dirty="0">
                          <a:latin typeface="Trebuchet MS" panose="020B0603020202020204" pitchFamily="34" charset="0"/>
                        </a:rPr>
                        <a:t>CD4</a:t>
                      </a:r>
                    </a:p>
                  </a:txBody>
                  <a:tcPr/>
                </a:tc>
                <a:tc>
                  <a:txBody>
                    <a:bodyPr/>
                    <a:lstStyle/>
                    <a:p>
                      <a:r>
                        <a:rPr lang="en-GB" sz="1000" b="1" dirty="0">
                          <a:latin typeface="Trebuchet MS" panose="020B0603020202020204" pitchFamily="34" charset="0"/>
                        </a:rPr>
                        <a:t>CD4/DCs </a:t>
                      </a:r>
                    </a:p>
                    <a:p>
                      <a:r>
                        <a:rPr lang="en-GB" sz="1000" b="1" dirty="0">
                          <a:latin typeface="Trebuchet MS" panose="020B0603020202020204" pitchFamily="34" charset="0"/>
                        </a:rPr>
                        <a:t>(LPS)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rhMPO</a:t>
                      </a:r>
                      <a:r>
                        <a:rPr lang="en-GB" sz="1000" b="1" dirty="0">
                          <a:latin typeface="Trebuchet MS" panose="020B0603020202020204" pitchFamily="34" charset="0"/>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UbMPO</a:t>
                      </a:r>
                      <a:r>
                        <a:rPr lang="en-GB" sz="1000" b="1" dirty="0">
                          <a:latin typeface="Trebuchet MS" panose="020B0603020202020204" pitchFamily="34" charset="0"/>
                        </a:rPr>
                        <a:t>)</a:t>
                      </a:r>
                    </a:p>
                    <a:p>
                      <a:endParaRPr lang="en-GB" sz="1000" b="1" dirty="0">
                        <a:latin typeface="Trebuchet MS" panose="020B0603020202020204" pitchFamily="34" charset="0"/>
                      </a:endParaRPr>
                    </a:p>
                  </a:txBody>
                  <a:tcPr/>
                </a:tc>
                <a:tc>
                  <a:txBody>
                    <a:bodyPr/>
                    <a:lstStyle/>
                    <a:p>
                      <a:r>
                        <a:rPr lang="en-GB" sz="1000" b="1" dirty="0">
                          <a:latin typeface="Trebuchet MS" panose="020B0603020202020204" pitchFamily="34" charset="0"/>
                        </a:rPr>
                        <a:t>CD4 + </a:t>
                      </a:r>
                      <a:r>
                        <a:rPr lang="el-GR" sz="1000" b="1" dirty="0">
                          <a:latin typeface="Trebuchet MS" panose="020B0603020202020204" pitchFamily="34" charset="0"/>
                        </a:rPr>
                        <a:t>α</a:t>
                      </a:r>
                      <a:r>
                        <a:rPr lang="es-MX" sz="1000" b="1" dirty="0">
                          <a:latin typeface="Trebuchet MS" panose="020B0603020202020204" pitchFamily="34" charset="0"/>
                        </a:rPr>
                        <a:t>CD3/</a:t>
                      </a:r>
                      <a:r>
                        <a:rPr lang="el-GR" sz="1000" b="1" dirty="0">
                          <a:latin typeface="Trebuchet MS" panose="020B0603020202020204" pitchFamily="34" charset="0"/>
                        </a:rPr>
                        <a:t>α</a:t>
                      </a:r>
                      <a:r>
                        <a:rPr lang="es-MX" sz="1000" b="1" dirty="0">
                          <a:latin typeface="Trebuchet MS" panose="020B0603020202020204" pitchFamily="34" charset="0"/>
                        </a:rPr>
                        <a:t>CD28</a:t>
                      </a:r>
                      <a:endParaRPr lang="en-GB" sz="1000" b="1" dirty="0">
                        <a:latin typeface="Trebuchet MS" panose="020B0603020202020204" pitchFamily="34" charset="0"/>
                      </a:endParaRPr>
                    </a:p>
                  </a:txBody>
                  <a:tcPr/>
                </a:tc>
                <a:tc>
                  <a:txBody>
                    <a:bodyPr/>
                    <a:lstStyle/>
                    <a:p>
                      <a:r>
                        <a:rPr lang="en-GB" sz="1000" b="1" i="1" dirty="0">
                          <a:latin typeface="Trebuchet MS" panose="020B0603020202020204" pitchFamily="34" charset="0"/>
                        </a:rPr>
                        <a:t>p value</a:t>
                      </a:r>
                    </a:p>
                  </a:txBody>
                  <a:tcPr/>
                </a:tc>
                <a:extLst>
                  <a:ext uri="{0D108BD9-81ED-4DB2-BD59-A6C34878D82A}">
                    <a16:rowId xmlns:a16="http://schemas.microsoft.com/office/drawing/2014/main" val="1820142792"/>
                  </a:ext>
                </a:extLst>
              </a:tr>
              <a:tr h="212030">
                <a:tc>
                  <a:txBody>
                    <a:bodyPr/>
                    <a:lstStyle/>
                    <a:p>
                      <a:r>
                        <a:rPr lang="en-GB" sz="1000" b="1" dirty="0">
                          <a:latin typeface="Trebuchet MS" panose="020B0603020202020204" pitchFamily="34" charset="0"/>
                        </a:rPr>
                        <a:t>CD25+ MFI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371.5 (358-586)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658 (405.5-1065)</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656.0 (436-927)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750 (468-1077)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1342 (906.8-1669)</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0.6857</a:t>
                      </a:r>
                    </a:p>
                  </a:txBody>
                  <a:tcPr marL="7620" marR="7620" marT="7620" marB="0" anchor="b"/>
                </a:tc>
                <a:extLst>
                  <a:ext uri="{0D108BD9-81ED-4DB2-BD59-A6C34878D82A}">
                    <a16:rowId xmlns:a16="http://schemas.microsoft.com/office/drawing/2014/main" val="2363242676"/>
                  </a:ext>
                </a:extLst>
              </a:tr>
              <a:tr h="369418">
                <a:tc>
                  <a:txBody>
                    <a:bodyPr/>
                    <a:lstStyle/>
                    <a:p>
                      <a:r>
                        <a:rPr lang="en-GB" sz="1000" b="1" dirty="0">
                          <a:latin typeface="Trebuchet MS" panose="020B0603020202020204" pitchFamily="34" charset="0"/>
                        </a:rPr>
                        <a:t>CD4/CD25/FoxP3+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5.7 (4.39-6.36)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3.9 (2.55-4.83)</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4.5 (2.57-10.33)</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4.26 (2.6-10.33)</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4.06 (1.56-7.31)</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0.8857</a:t>
                      </a:r>
                    </a:p>
                  </a:txBody>
                  <a:tcPr marL="7620" marR="7620" marT="7620" marB="0" anchor="b"/>
                </a:tc>
                <a:extLst>
                  <a:ext uri="{0D108BD9-81ED-4DB2-BD59-A6C34878D82A}">
                    <a16:rowId xmlns:a16="http://schemas.microsoft.com/office/drawing/2014/main" val="1551728147"/>
                  </a:ext>
                </a:extLst>
              </a:tr>
              <a:tr h="275915">
                <a:tc>
                  <a:txBody>
                    <a:bodyPr/>
                    <a:lstStyle/>
                    <a:p>
                      <a:r>
                        <a:rPr lang="en-GB" sz="1000" b="1" dirty="0">
                          <a:latin typeface="Trebuchet MS" panose="020B0603020202020204" pitchFamily="34" charset="0"/>
                        </a:rPr>
                        <a:t>CD83+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4.4 (1.73-8.6)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1.5 (1.1-12.8)</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2.8 (0.58-15.28)</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1.7 (0.9-3.2)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17.82 (6.1-38.6)</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0.8857</a:t>
                      </a:r>
                    </a:p>
                  </a:txBody>
                  <a:tcPr marL="7620" marR="7620" marT="7620" marB="0" anchor="b"/>
                </a:tc>
                <a:extLst>
                  <a:ext uri="{0D108BD9-81ED-4DB2-BD59-A6C34878D82A}">
                    <a16:rowId xmlns:a16="http://schemas.microsoft.com/office/drawing/2014/main" val="3911154019"/>
                  </a:ext>
                </a:extLst>
              </a:tr>
              <a:tr h="275915">
                <a:tc>
                  <a:txBody>
                    <a:bodyPr/>
                    <a:lstStyle/>
                    <a:p>
                      <a:r>
                        <a:rPr lang="en-GB" sz="1000" b="1" dirty="0">
                          <a:latin typeface="Trebuchet MS" panose="020B0603020202020204" pitchFamily="34" charset="0"/>
                        </a:rPr>
                        <a:t>HLA-DR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9.1 (4.5-15.6)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9.92 (7.5-20.4)</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9.32 (6.75-20)</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 (6.7-13.2)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9.9 (9.4-18.28)</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&gt;0.9999</a:t>
                      </a:r>
                    </a:p>
                  </a:txBody>
                  <a:tcPr marL="7620" marR="7620" marT="7620" marB="0" anchor="b"/>
                </a:tc>
                <a:extLst>
                  <a:ext uri="{0D108BD9-81ED-4DB2-BD59-A6C34878D82A}">
                    <a16:rowId xmlns:a16="http://schemas.microsoft.com/office/drawing/2014/main" val="1251614218"/>
                  </a:ext>
                </a:extLst>
              </a:tr>
              <a:tr h="275915">
                <a:tc>
                  <a:txBody>
                    <a:bodyPr/>
                    <a:lstStyle/>
                    <a:p>
                      <a:r>
                        <a:rPr lang="en-GB" sz="1000" b="1" dirty="0">
                          <a:latin typeface="Trebuchet MS" panose="020B0603020202020204" pitchFamily="34" charset="0"/>
                        </a:rPr>
                        <a:t>Ki67 %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2.1(1.65-2.70)</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3.8 (2.9-7.09)</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3.2(1.4-8.1)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8 (5.3-12.1)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61.5 (50.28-75.5)</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0.1143</a:t>
                      </a:r>
                    </a:p>
                  </a:txBody>
                  <a:tcPr marL="7620" marR="7620" marT="7620" marB="0" anchor="b"/>
                </a:tc>
                <a:extLst>
                  <a:ext uri="{0D108BD9-81ED-4DB2-BD59-A6C34878D82A}">
                    <a16:rowId xmlns:a16="http://schemas.microsoft.com/office/drawing/2014/main" val="1496281869"/>
                  </a:ext>
                </a:extLst>
              </a:tr>
              <a:tr h="275915">
                <a:tc>
                  <a:txBody>
                    <a:bodyPr/>
                    <a:lstStyle/>
                    <a:p>
                      <a:r>
                        <a:rPr lang="en-GB" sz="1000" b="1" dirty="0">
                          <a:latin typeface="Trebuchet MS" panose="020B0603020202020204" pitchFamily="34" charset="0"/>
                        </a:rPr>
                        <a:t>IFN</a:t>
                      </a:r>
                      <a:r>
                        <a:rPr lang="el-GR" sz="1000" b="1" dirty="0">
                          <a:latin typeface="Trebuchet MS" panose="020B0603020202020204" pitchFamily="34" charset="0"/>
                        </a:rPr>
                        <a:t>γ</a:t>
                      </a:r>
                      <a:r>
                        <a:rPr lang="es-MX" sz="1000" b="1" dirty="0">
                          <a:latin typeface="Trebuchet MS" panose="020B0603020202020204" pitchFamily="34" charset="0"/>
                        </a:rPr>
                        <a:t> % </a:t>
                      </a:r>
                      <a:r>
                        <a:rPr lang="en-GB" sz="1000" b="1" dirty="0">
                          <a:latin typeface="Trebuchet MS" panose="020B0603020202020204" pitchFamily="34" charset="0"/>
                        </a:rPr>
                        <a:t>(IQR)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3.17(1.8-5.6)</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3.6(3-4.5)</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10.5(7-12.13)</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6.820(5.8-8.42)</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23.75(11-24.98)</a:t>
                      </a:r>
                    </a:p>
                  </a:txBody>
                  <a:tcPr marL="7620" marR="7620" marT="7620" marB="0" anchor="b"/>
                </a:tc>
                <a:tc>
                  <a:txBody>
                    <a:bodyPr/>
                    <a:lstStyle/>
                    <a:p>
                      <a:pPr algn="r"/>
                      <a:r>
                        <a:rPr lang="en-GB" sz="1000" b="1" dirty="0">
                          <a:solidFill>
                            <a:srgbClr val="FF0000"/>
                          </a:solidFill>
                          <a:latin typeface="Arial" panose="020B0604020202020204" pitchFamily="34" charset="0"/>
                          <a:cs typeface="Arial" panose="020B0604020202020204" pitchFamily="34" charset="0"/>
                        </a:rPr>
                        <a:t>0.0286</a:t>
                      </a:r>
                    </a:p>
                  </a:txBody>
                  <a:tcPr/>
                </a:tc>
                <a:extLst>
                  <a:ext uri="{0D108BD9-81ED-4DB2-BD59-A6C34878D82A}">
                    <a16:rowId xmlns:a16="http://schemas.microsoft.com/office/drawing/2014/main" val="126850056"/>
                  </a:ext>
                </a:extLst>
              </a:tr>
              <a:tr h="275915">
                <a:tc>
                  <a:txBody>
                    <a:bodyPr/>
                    <a:lstStyle/>
                    <a:p>
                      <a:r>
                        <a:rPr lang="en-GB" sz="1000" b="1" dirty="0">
                          <a:latin typeface="Trebuchet MS" panose="020B0603020202020204" pitchFamily="34" charset="0"/>
                        </a:rPr>
                        <a:t>IL17A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2.650(2.2-3.2)</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2.7(2.3-2.76)</a:t>
                      </a:r>
                    </a:p>
                  </a:txBody>
                  <a:tcPr marL="7620" marR="7620" marT="7620" marB="0" anchor="b"/>
                </a:tc>
                <a:tc>
                  <a:txBody>
                    <a:bodyPr/>
                    <a:lstStyle/>
                    <a:p>
                      <a:pPr algn="l" fontAlgn="b"/>
                      <a:r>
                        <a:rPr lang="es-MX" sz="1000" b="0" i="0" u="none" strike="noStrike" dirty="0">
                          <a:solidFill>
                            <a:schemeClr val="tx1"/>
                          </a:solidFill>
                          <a:effectLst/>
                          <a:latin typeface="Arial" panose="020B0604020202020204" pitchFamily="34" charset="0"/>
                          <a:cs typeface="Arial" panose="020B0604020202020204" pitchFamily="34" charset="0"/>
                        </a:rPr>
                        <a:t>4.9(4-6.1)</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4.6(3.3-6.5)</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2.68(1.8-3.6)</a:t>
                      </a:r>
                    </a:p>
                  </a:txBody>
                  <a:tcPr marL="7620" marR="7620" marT="7620" marB="0" anchor="b"/>
                </a:tc>
                <a:tc>
                  <a:txBody>
                    <a:bodyPr/>
                    <a:lstStyle/>
                    <a:p>
                      <a:pPr algn="r" fontAlgn="b"/>
                      <a:r>
                        <a:rPr lang="es-MX" sz="1000" b="1" i="0" u="none" strike="noStrike" dirty="0">
                          <a:solidFill>
                            <a:srgbClr val="FF0000"/>
                          </a:solidFill>
                          <a:effectLst/>
                          <a:latin typeface="Arial" panose="020B0604020202020204" pitchFamily="34" charset="0"/>
                          <a:cs typeface="Arial" panose="020B0604020202020204" pitchFamily="34" charset="0"/>
                        </a:rPr>
                        <a:t>0.0286</a:t>
                      </a:r>
                    </a:p>
                  </a:txBody>
                  <a:tcPr marL="7620" marR="7620" marT="7620" marB="0" anchor="b"/>
                </a:tc>
                <a:extLst>
                  <a:ext uri="{0D108BD9-81ED-4DB2-BD59-A6C34878D82A}">
                    <a16:rowId xmlns:a16="http://schemas.microsoft.com/office/drawing/2014/main" val="3667056814"/>
                  </a:ext>
                </a:extLst>
              </a:tr>
              <a:tr h="275915">
                <a:tc>
                  <a:txBody>
                    <a:bodyPr/>
                    <a:lstStyle/>
                    <a:p>
                      <a:r>
                        <a:rPr lang="en-GB" sz="1000" b="1" dirty="0">
                          <a:latin typeface="Trebuchet MS" panose="020B0603020202020204" pitchFamily="34" charset="0"/>
                        </a:rPr>
                        <a:t>IL4 % (IQR)</a:t>
                      </a:r>
                    </a:p>
                  </a:txBody>
                  <a:tcPr/>
                </a:tc>
                <a:tc>
                  <a:txBody>
                    <a:bodyPr/>
                    <a:lstStyle/>
                    <a:p>
                      <a:pPr algn="l" fontAlgn="b"/>
                      <a:r>
                        <a:rPr lang="es-MX" sz="1000" b="0" i="0" u="none" strike="noStrike" dirty="0">
                          <a:effectLst/>
                          <a:latin typeface="Arial" panose="020B0604020202020204" pitchFamily="34" charset="0"/>
                        </a:rPr>
                        <a:t>27.15 (13.88-38)</a:t>
                      </a:r>
                    </a:p>
                  </a:txBody>
                  <a:tcPr marL="7620" marR="7620" marT="7620" marB="0" anchor="b"/>
                </a:tc>
                <a:tc>
                  <a:txBody>
                    <a:bodyPr/>
                    <a:lstStyle/>
                    <a:p>
                      <a:pPr algn="l" fontAlgn="b"/>
                      <a:r>
                        <a:rPr lang="es-MX" sz="1000" b="0" i="0" u="none" strike="noStrike" dirty="0">
                          <a:effectLst/>
                          <a:latin typeface="Arial" panose="020B0604020202020204" pitchFamily="34" charset="0"/>
                        </a:rPr>
                        <a:t>30.5(15.25-41.2)</a:t>
                      </a:r>
                    </a:p>
                  </a:txBody>
                  <a:tcPr marL="7620" marR="7620" marT="7620" marB="0" anchor="b"/>
                </a:tc>
                <a:tc>
                  <a:txBody>
                    <a:bodyPr/>
                    <a:lstStyle/>
                    <a:p>
                      <a:pPr algn="l" fontAlgn="b"/>
                      <a:r>
                        <a:rPr lang="es-MX" sz="1000" b="0" i="0" u="none" strike="noStrike" dirty="0">
                          <a:effectLst/>
                          <a:latin typeface="Arial" panose="020B0604020202020204" pitchFamily="34" charset="0"/>
                        </a:rPr>
                        <a:t>32.8(20.4-33.8)</a:t>
                      </a:r>
                    </a:p>
                  </a:txBody>
                  <a:tcPr marL="7620" marR="7620" marT="7620" marB="0" anchor="b"/>
                </a:tc>
                <a:tc>
                  <a:txBody>
                    <a:bodyPr/>
                    <a:lstStyle/>
                    <a:p>
                      <a:pPr algn="l" fontAlgn="b"/>
                      <a:r>
                        <a:rPr lang="es-MX" sz="1000" b="0" i="0" u="none" strike="noStrike" dirty="0">
                          <a:effectLst/>
                          <a:latin typeface="Arial" panose="020B0604020202020204" pitchFamily="34" charset="0"/>
                        </a:rPr>
                        <a:t>28.6(23.4-38)</a:t>
                      </a:r>
                    </a:p>
                  </a:txBody>
                  <a:tcPr marL="7620" marR="7620" marT="7620" marB="0" anchor="b"/>
                </a:tc>
                <a:tc>
                  <a:txBody>
                    <a:bodyPr/>
                    <a:lstStyle/>
                    <a:p>
                      <a:pPr algn="l" fontAlgn="b"/>
                      <a:r>
                        <a:rPr lang="es-MX" sz="1000" b="0" i="0" u="none" strike="noStrike" dirty="0">
                          <a:effectLst/>
                          <a:latin typeface="Arial" panose="020B0604020202020204" pitchFamily="34" charset="0"/>
                        </a:rPr>
                        <a:t>49.75(37.4-69.2)</a:t>
                      </a:r>
                    </a:p>
                  </a:txBody>
                  <a:tcPr marL="7620" marR="7620" marT="7620" marB="0" anchor="b"/>
                </a:tc>
                <a:tc>
                  <a:txBody>
                    <a:bodyPr/>
                    <a:lstStyle/>
                    <a:p>
                      <a:pPr algn="r" fontAlgn="b"/>
                      <a:r>
                        <a:rPr lang="es-MX" sz="1000" b="0" i="0" u="none" strike="noStrike" dirty="0">
                          <a:effectLst/>
                          <a:latin typeface="Arial" panose="020B0604020202020204" pitchFamily="34" charset="0"/>
                        </a:rPr>
                        <a:t>0.8857</a:t>
                      </a:r>
                    </a:p>
                  </a:txBody>
                  <a:tcPr marL="7620" marR="7620" marT="7620" marB="0" anchor="b"/>
                </a:tc>
                <a:extLst>
                  <a:ext uri="{0D108BD9-81ED-4DB2-BD59-A6C34878D82A}">
                    <a16:rowId xmlns:a16="http://schemas.microsoft.com/office/drawing/2014/main" val="2260798408"/>
                  </a:ext>
                </a:extLst>
              </a:tr>
            </a:tbl>
          </a:graphicData>
        </a:graphic>
      </p:graphicFrame>
      <p:graphicFrame>
        <p:nvGraphicFramePr>
          <p:cNvPr id="3" name="Tabla 2">
            <a:extLst>
              <a:ext uri="{FF2B5EF4-FFF2-40B4-BE49-F238E27FC236}">
                <a16:creationId xmlns:a16="http://schemas.microsoft.com/office/drawing/2014/main" id="{E2D04189-33A3-4521-B42F-DF928A14392D}"/>
              </a:ext>
            </a:extLst>
          </p:cNvPr>
          <p:cNvGraphicFramePr>
            <a:graphicFrameLocks noGrp="1"/>
          </p:cNvGraphicFramePr>
          <p:nvPr>
            <p:extLst>
              <p:ext uri="{D42A27DB-BD31-4B8C-83A1-F6EECF244321}">
                <p14:modId xmlns:p14="http://schemas.microsoft.com/office/powerpoint/2010/main" val="90685790"/>
              </p:ext>
            </p:extLst>
          </p:nvPr>
        </p:nvGraphicFramePr>
        <p:xfrm>
          <a:off x="2044367" y="3558084"/>
          <a:ext cx="8246825" cy="3132881"/>
        </p:xfrm>
        <a:graphic>
          <a:graphicData uri="http://schemas.openxmlformats.org/drawingml/2006/table">
            <a:tbl>
              <a:tblPr firstRow="1" bandRow="1">
                <a:tableStyleId>{F5AB1C69-6EDB-4FF4-983F-18BD219EF322}</a:tableStyleId>
              </a:tblPr>
              <a:tblGrid>
                <a:gridCol w="1559445">
                  <a:extLst>
                    <a:ext uri="{9D8B030D-6E8A-4147-A177-3AD203B41FA5}">
                      <a16:colId xmlns:a16="http://schemas.microsoft.com/office/drawing/2014/main" val="3397447373"/>
                    </a:ext>
                  </a:extLst>
                </a:gridCol>
                <a:gridCol w="1221077">
                  <a:extLst>
                    <a:ext uri="{9D8B030D-6E8A-4147-A177-3AD203B41FA5}">
                      <a16:colId xmlns:a16="http://schemas.microsoft.com/office/drawing/2014/main" val="2597133131"/>
                    </a:ext>
                  </a:extLst>
                </a:gridCol>
                <a:gridCol w="1135464">
                  <a:extLst>
                    <a:ext uri="{9D8B030D-6E8A-4147-A177-3AD203B41FA5}">
                      <a16:colId xmlns:a16="http://schemas.microsoft.com/office/drawing/2014/main" val="48643488"/>
                    </a:ext>
                  </a:extLst>
                </a:gridCol>
                <a:gridCol w="1274165">
                  <a:extLst>
                    <a:ext uri="{9D8B030D-6E8A-4147-A177-3AD203B41FA5}">
                      <a16:colId xmlns:a16="http://schemas.microsoft.com/office/drawing/2014/main" val="1026458649"/>
                    </a:ext>
                  </a:extLst>
                </a:gridCol>
                <a:gridCol w="1169894">
                  <a:extLst>
                    <a:ext uri="{9D8B030D-6E8A-4147-A177-3AD203B41FA5}">
                      <a16:colId xmlns:a16="http://schemas.microsoft.com/office/drawing/2014/main" val="3712480853"/>
                    </a:ext>
                  </a:extLst>
                </a:gridCol>
                <a:gridCol w="1133154">
                  <a:extLst>
                    <a:ext uri="{9D8B030D-6E8A-4147-A177-3AD203B41FA5}">
                      <a16:colId xmlns:a16="http://schemas.microsoft.com/office/drawing/2014/main" val="781625348"/>
                    </a:ext>
                  </a:extLst>
                </a:gridCol>
                <a:gridCol w="753626">
                  <a:extLst>
                    <a:ext uri="{9D8B030D-6E8A-4147-A177-3AD203B41FA5}">
                      <a16:colId xmlns:a16="http://schemas.microsoft.com/office/drawing/2014/main" val="2313441975"/>
                    </a:ext>
                  </a:extLst>
                </a:gridCol>
              </a:tblGrid>
              <a:tr h="275915">
                <a:tc>
                  <a:txBody>
                    <a:bodyPr/>
                    <a:lstStyle/>
                    <a:p>
                      <a:endParaRPr lang="en-GB" sz="1200" dirty="0">
                        <a:latin typeface="Trebuchet MS" panose="020B0603020202020204" pitchFamily="34" charset="0"/>
                      </a:endParaRPr>
                    </a:p>
                  </a:txBody>
                  <a:tcPr/>
                </a:tc>
                <a:tc gridSpan="5">
                  <a:txBody>
                    <a:bodyPr/>
                    <a:lstStyle/>
                    <a:p>
                      <a:r>
                        <a:rPr lang="en-GB" sz="1200" dirty="0"/>
                        <a:t>Healthy controls (n=5)</a:t>
                      </a:r>
                      <a:endParaRPr lang="en-GB"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2001917626"/>
                  </a:ext>
                </a:extLst>
              </a:tr>
              <a:tr h="0">
                <a:tc>
                  <a:txBody>
                    <a:bodyPr/>
                    <a:lstStyle/>
                    <a:p>
                      <a:endParaRPr lang="en-GB" sz="700" b="1" dirty="0">
                        <a:latin typeface="Trebuchet MS" panose="020B0603020202020204" pitchFamily="34" charset="0"/>
                      </a:endParaRPr>
                    </a:p>
                  </a:txBody>
                  <a:tcPr/>
                </a:tc>
                <a:tc>
                  <a:txBody>
                    <a:bodyPr/>
                    <a:lstStyle/>
                    <a:p>
                      <a:r>
                        <a:rPr lang="en-GB" sz="1000" b="1" dirty="0">
                          <a:latin typeface="Trebuchet MS" panose="020B0603020202020204" pitchFamily="34" charset="0"/>
                        </a:rPr>
                        <a:t>CD4</a:t>
                      </a:r>
                    </a:p>
                  </a:txBody>
                  <a:tcPr/>
                </a:tc>
                <a:tc>
                  <a:txBody>
                    <a:bodyPr/>
                    <a:lstStyle/>
                    <a:p>
                      <a:r>
                        <a:rPr lang="en-GB" sz="1000" b="1" dirty="0">
                          <a:latin typeface="Trebuchet MS" panose="020B0603020202020204" pitchFamily="34" charset="0"/>
                        </a:rPr>
                        <a:t>CD4/DCs </a:t>
                      </a:r>
                    </a:p>
                    <a:p>
                      <a:r>
                        <a:rPr lang="en-GB" sz="1000" b="1" dirty="0">
                          <a:latin typeface="Trebuchet MS" panose="020B0603020202020204" pitchFamily="34" charset="0"/>
                        </a:rPr>
                        <a:t>(LPS)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rhMPO</a:t>
                      </a:r>
                      <a:r>
                        <a:rPr lang="en-GB" sz="1000" b="1" dirty="0">
                          <a:latin typeface="Trebuchet MS" panose="020B0603020202020204" pitchFamily="34" charset="0"/>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CD4/DCs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latin typeface="Trebuchet MS" panose="020B0603020202020204" pitchFamily="34" charset="0"/>
                        </a:rPr>
                        <a:t>(LPS + </a:t>
                      </a:r>
                      <a:r>
                        <a:rPr lang="en-GB" sz="1000" b="1" dirty="0" err="1">
                          <a:latin typeface="Trebuchet MS" panose="020B0603020202020204" pitchFamily="34" charset="0"/>
                        </a:rPr>
                        <a:t>UbMPO</a:t>
                      </a:r>
                      <a:r>
                        <a:rPr lang="en-GB" sz="1000" b="1" dirty="0">
                          <a:latin typeface="Trebuchet MS" panose="020B0603020202020204" pitchFamily="34" charset="0"/>
                        </a:rPr>
                        <a:t>)</a:t>
                      </a:r>
                    </a:p>
                    <a:p>
                      <a:endParaRPr lang="en-GB" sz="1000" b="1" dirty="0">
                        <a:latin typeface="Trebuchet MS" panose="020B0603020202020204" pitchFamily="34" charset="0"/>
                      </a:endParaRPr>
                    </a:p>
                  </a:txBody>
                  <a:tcPr/>
                </a:tc>
                <a:tc>
                  <a:txBody>
                    <a:bodyPr/>
                    <a:lstStyle/>
                    <a:p>
                      <a:r>
                        <a:rPr lang="en-GB" sz="1000" b="1" dirty="0">
                          <a:latin typeface="Trebuchet MS" panose="020B0603020202020204" pitchFamily="34" charset="0"/>
                        </a:rPr>
                        <a:t>CD4 + </a:t>
                      </a:r>
                      <a:r>
                        <a:rPr lang="el-GR" sz="1000" b="1" dirty="0">
                          <a:latin typeface="Trebuchet MS" panose="020B0603020202020204" pitchFamily="34" charset="0"/>
                        </a:rPr>
                        <a:t>α</a:t>
                      </a:r>
                      <a:r>
                        <a:rPr lang="es-MX" sz="1000" b="1" dirty="0">
                          <a:latin typeface="Trebuchet MS" panose="020B0603020202020204" pitchFamily="34" charset="0"/>
                        </a:rPr>
                        <a:t>CD3/</a:t>
                      </a:r>
                      <a:r>
                        <a:rPr lang="el-GR" sz="1000" b="1" dirty="0">
                          <a:latin typeface="Trebuchet MS" panose="020B0603020202020204" pitchFamily="34" charset="0"/>
                        </a:rPr>
                        <a:t>α</a:t>
                      </a:r>
                      <a:r>
                        <a:rPr lang="es-MX" sz="1000" b="1" dirty="0">
                          <a:latin typeface="Trebuchet MS" panose="020B0603020202020204" pitchFamily="34" charset="0"/>
                        </a:rPr>
                        <a:t>CD28</a:t>
                      </a:r>
                      <a:endParaRPr lang="en-GB" sz="1000" b="1" dirty="0">
                        <a:latin typeface="Trebuchet MS" panose="020B0603020202020204" pitchFamily="34" charset="0"/>
                      </a:endParaRPr>
                    </a:p>
                  </a:txBody>
                  <a:tcPr/>
                </a:tc>
                <a:tc>
                  <a:txBody>
                    <a:bodyPr/>
                    <a:lstStyle/>
                    <a:p>
                      <a:r>
                        <a:rPr lang="en-GB" sz="1000" b="1" i="1" dirty="0">
                          <a:latin typeface="Trebuchet MS" panose="020B0603020202020204" pitchFamily="34" charset="0"/>
                        </a:rPr>
                        <a:t>p value</a:t>
                      </a:r>
                    </a:p>
                  </a:txBody>
                  <a:tcPr/>
                </a:tc>
                <a:extLst>
                  <a:ext uri="{0D108BD9-81ED-4DB2-BD59-A6C34878D82A}">
                    <a16:rowId xmlns:a16="http://schemas.microsoft.com/office/drawing/2014/main" val="1820142792"/>
                  </a:ext>
                </a:extLst>
              </a:tr>
              <a:tr h="256596">
                <a:tc>
                  <a:txBody>
                    <a:bodyPr/>
                    <a:lstStyle/>
                    <a:p>
                      <a:r>
                        <a:rPr lang="en-GB" sz="1000" b="1" dirty="0">
                          <a:latin typeface="Trebuchet MS" panose="020B0603020202020204" pitchFamily="34" charset="0"/>
                        </a:rPr>
                        <a:t>CD25+ MFI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979.5  (913.5-1331)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2091(1743-2160)</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2127(2042-2501)</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1751(1308-1889)</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4045(2840-5162)</a:t>
                      </a:r>
                    </a:p>
                  </a:txBody>
                  <a:tcPr marL="7620" marR="7620" marT="7620" marB="0" anchor="b"/>
                </a:tc>
                <a:tc>
                  <a:txBody>
                    <a:bodyPr/>
                    <a:lstStyle/>
                    <a:p>
                      <a:pPr algn="r" fontAlgn="b"/>
                      <a:r>
                        <a:rPr lang="es-MX" sz="1000" b="1" i="0" u="none" strike="noStrike">
                          <a:solidFill>
                            <a:srgbClr val="FF0000"/>
                          </a:solidFill>
                          <a:effectLst/>
                          <a:latin typeface="Arial" panose="020B0604020202020204" pitchFamily="34" charset="0"/>
                          <a:cs typeface="Arial" panose="020B0604020202020204" pitchFamily="34" charset="0"/>
                        </a:rPr>
                        <a:t>0.0286</a:t>
                      </a:r>
                      <a:endParaRPr lang="es-MX" sz="1000" b="1"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63242676"/>
                  </a:ext>
                </a:extLst>
              </a:tr>
              <a:tr h="369418">
                <a:tc>
                  <a:txBody>
                    <a:bodyPr/>
                    <a:lstStyle/>
                    <a:p>
                      <a:r>
                        <a:rPr lang="en-GB" sz="1000" b="1" dirty="0">
                          <a:latin typeface="Trebuchet MS" panose="020B0603020202020204" pitchFamily="34" charset="0"/>
                        </a:rPr>
                        <a:t>CD4/CD25/FoxP3+ % (IQR)</a:t>
                      </a:r>
                    </a:p>
                  </a:txBody>
                  <a:tcPr/>
                </a:tc>
                <a:tc>
                  <a:txBody>
                    <a:bodyPr/>
                    <a:lstStyle/>
                    <a:p>
                      <a:pPr algn="l" fontAlgn="b"/>
                      <a:r>
                        <a:rPr lang="es-MX" sz="1000" b="0" i="0" u="none" strike="noStrike" dirty="0">
                          <a:effectLst/>
                          <a:latin typeface="Arial" panose="020B0604020202020204" pitchFamily="34" charset="0"/>
                        </a:rPr>
                        <a:t>1.39 (1.1-1.48)</a:t>
                      </a:r>
                    </a:p>
                  </a:txBody>
                  <a:tcPr marL="7620" marR="7620" marT="7620" marB="0" anchor="b"/>
                </a:tc>
                <a:tc>
                  <a:txBody>
                    <a:bodyPr/>
                    <a:lstStyle/>
                    <a:p>
                      <a:pPr algn="l" fontAlgn="b"/>
                      <a:r>
                        <a:rPr lang="es-MX" sz="1000" b="0" i="0" u="none" strike="noStrike" dirty="0">
                          <a:effectLst/>
                          <a:latin typeface="Arial" panose="020B0604020202020204" pitchFamily="34" charset="0"/>
                        </a:rPr>
                        <a:t>1.48 (1.08-2.25)</a:t>
                      </a:r>
                    </a:p>
                  </a:txBody>
                  <a:tcPr marL="7620" marR="7620" marT="7620" marB="0" anchor="b"/>
                </a:tc>
                <a:tc>
                  <a:txBody>
                    <a:bodyPr/>
                    <a:lstStyle/>
                    <a:p>
                      <a:pPr algn="l" fontAlgn="b"/>
                      <a:r>
                        <a:rPr lang="es-MX" sz="1000" b="0" i="0" u="none" strike="noStrike" dirty="0">
                          <a:effectLst/>
                          <a:latin typeface="Arial" panose="020B0604020202020204" pitchFamily="34" charset="0"/>
                        </a:rPr>
                        <a:t>0.9 (0.78-2.66)</a:t>
                      </a:r>
                    </a:p>
                  </a:txBody>
                  <a:tcPr marL="7620" marR="7620" marT="7620" marB="0" anchor="b"/>
                </a:tc>
                <a:tc>
                  <a:txBody>
                    <a:bodyPr/>
                    <a:lstStyle/>
                    <a:p>
                      <a:pPr algn="l" fontAlgn="b"/>
                      <a:r>
                        <a:rPr lang="es-MX" sz="1000" b="0" i="0" u="none" strike="noStrike" dirty="0">
                          <a:effectLst/>
                          <a:latin typeface="Arial" panose="020B0604020202020204" pitchFamily="34" charset="0"/>
                        </a:rPr>
                        <a:t>1.53 (1.08-1.9)</a:t>
                      </a:r>
                    </a:p>
                  </a:txBody>
                  <a:tcPr marL="7620" marR="7620" marT="7620" marB="0" anchor="b"/>
                </a:tc>
                <a:tc>
                  <a:txBody>
                    <a:bodyPr/>
                    <a:lstStyle/>
                    <a:p>
                      <a:pPr algn="l" fontAlgn="b"/>
                      <a:r>
                        <a:rPr lang="es-MX" sz="1000" b="0" i="0" u="none" strike="noStrike" dirty="0">
                          <a:effectLst/>
                          <a:latin typeface="Arial" panose="020B0604020202020204" pitchFamily="34" charset="0"/>
                        </a:rPr>
                        <a:t>0.85 (0.29-1.2)</a:t>
                      </a:r>
                    </a:p>
                  </a:txBody>
                  <a:tcPr marL="7620" marR="7620" marT="7620" marB="0" anchor="b"/>
                </a:tc>
                <a:tc>
                  <a:txBody>
                    <a:bodyPr/>
                    <a:lstStyle/>
                    <a:p>
                      <a:pPr algn="r" fontAlgn="b"/>
                      <a:r>
                        <a:rPr lang="es-MX" sz="1000" b="0" i="0" u="none" strike="noStrike" dirty="0">
                          <a:effectLst/>
                          <a:latin typeface="Arial" panose="020B0604020202020204" pitchFamily="34" charset="0"/>
                        </a:rPr>
                        <a:t>&gt;0.9999</a:t>
                      </a:r>
                    </a:p>
                  </a:txBody>
                  <a:tcPr marL="7620" marR="7620" marT="7620" marB="0" anchor="b"/>
                </a:tc>
                <a:extLst>
                  <a:ext uri="{0D108BD9-81ED-4DB2-BD59-A6C34878D82A}">
                    <a16:rowId xmlns:a16="http://schemas.microsoft.com/office/drawing/2014/main" val="1551728147"/>
                  </a:ext>
                </a:extLst>
              </a:tr>
              <a:tr h="275915">
                <a:tc>
                  <a:txBody>
                    <a:bodyPr/>
                    <a:lstStyle/>
                    <a:p>
                      <a:r>
                        <a:rPr lang="en-GB" sz="1000" b="1" dirty="0">
                          <a:latin typeface="Trebuchet MS" panose="020B0603020202020204" pitchFamily="34" charset="0"/>
                        </a:rPr>
                        <a:t>CD83+ % (IQR)</a:t>
                      </a:r>
                    </a:p>
                  </a:txBody>
                  <a:tcPr/>
                </a:tc>
                <a:tc>
                  <a:txBody>
                    <a:bodyPr/>
                    <a:lstStyle/>
                    <a:p>
                      <a:pPr algn="l" fontAlgn="b"/>
                      <a:r>
                        <a:rPr lang="es-MX" sz="1000" b="0" i="0" u="none" strike="noStrike" dirty="0">
                          <a:effectLst/>
                          <a:latin typeface="Arial" panose="020B0604020202020204" pitchFamily="34" charset="0"/>
                        </a:rPr>
                        <a:t>2.87 (1.62-3.45)</a:t>
                      </a:r>
                    </a:p>
                  </a:txBody>
                  <a:tcPr marL="7620" marR="7620" marT="7620" marB="0" anchor="b"/>
                </a:tc>
                <a:tc>
                  <a:txBody>
                    <a:bodyPr/>
                    <a:lstStyle/>
                    <a:p>
                      <a:pPr algn="l" fontAlgn="b"/>
                      <a:r>
                        <a:rPr lang="es-MX" sz="1000" b="0" i="0" u="none" strike="noStrike" dirty="0">
                          <a:effectLst/>
                          <a:latin typeface="Arial" panose="020B0604020202020204" pitchFamily="34" charset="0"/>
                        </a:rPr>
                        <a:t>2.85 (2.3-4.6)</a:t>
                      </a:r>
                    </a:p>
                  </a:txBody>
                  <a:tcPr marL="7620" marR="7620" marT="7620" marB="0" anchor="b"/>
                </a:tc>
                <a:tc>
                  <a:txBody>
                    <a:bodyPr/>
                    <a:lstStyle/>
                    <a:p>
                      <a:pPr algn="l" fontAlgn="b"/>
                      <a:r>
                        <a:rPr lang="es-MX" sz="1000" b="0" i="0" u="none" strike="noStrike" dirty="0">
                          <a:effectLst/>
                          <a:latin typeface="Arial" panose="020B0604020202020204" pitchFamily="34" charset="0"/>
                        </a:rPr>
                        <a:t>3.08 (2.6-3.8)</a:t>
                      </a:r>
                    </a:p>
                  </a:txBody>
                  <a:tcPr marL="7620" marR="7620" marT="7620" marB="0" anchor="b"/>
                </a:tc>
                <a:tc>
                  <a:txBody>
                    <a:bodyPr/>
                    <a:lstStyle/>
                    <a:p>
                      <a:pPr algn="l" fontAlgn="b"/>
                      <a:r>
                        <a:rPr lang="es-MX" sz="1000" b="0" i="0" u="none" strike="noStrike" dirty="0">
                          <a:effectLst/>
                          <a:latin typeface="Arial" panose="020B0604020202020204" pitchFamily="34" charset="0"/>
                        </a:rPr>
                        <a:t>2.9(2.2-3.3)</a:t>
                      </a:r>
                    </a:p>
                  </a:txBody>
                  <a:tcPr marL="7620" marR="7620" marT="7620" marB="0" anchor="b"/>
                </a:tc>
                <a:tc>
                  <a:txBody>
                    <a:bodyPr/>
                    <a:lstStyle/>
                    <a:p>
                      <a:pPr algn="l" fontAlgn="b"/>
                      <a:r>
                        <a:rPr lang="es-MX" sz="1000" b="0" i="0" u="none" strike="noStrike" dirty="0">
                          <a:effectLst/>
                          <a:latin typeface="Arial" panose="020B0604020202020204" pitchFamily="34" charset="0"/>
                        </a:rPr>
                        <a:t>63.2 (24-83.1)</a:t>
                      </a:r>
                    </a:p>
                  </a:txBody>
                  <a:tcPr marL="7620" marR="7620" marT="7620" marB="0" anchor="b"/>
                </a:tc>
                <a:tc>
                  <a:txBody>
                    <a:bodyPr/>
                    <a:lstStyle/>
                    <a:p>
                      <a:pPr algn="r" fontAlgn="b"/>
                      <a:r>
                        <a:rPr lang="es-MX" sz="1000" b="0" i="0" u="none" strike="noStrike" dirty="0">
                          <a:effectLst/>
                          <a:latin typeface="Arial" panose="020B0604020202020204" pitchFamily="34" charset="0"/>
                        </a:rPr>
                        <a:t>0.8857</a:t>
                      </a:r>
                    </a:p>
                  </a:txBody>
                  <a:tcPr marL="7620" marR="7620" marT="7620" marB="0" anchor="b"/>
                </a:tc>
                <a:extLst>
                  <a:ext uri="{0D108BD9-81ED-4DB2-BD59-A6C34878D82A}">
                    <a16:rowId xmlns:a16="http://schemas.microsoft.com/office/drawing/2014/main" val="3911154019"/>
                  </a:ext>
                </a:extLst>
              </a:tr>
              <a:tr h="275915">
                <a:tc>
                  <a:txBody>
                    <a:bodyPr/>
                    <a:lstStyle/>
                    <a:p>
                      <a:r>
                        <a:rPr lang="en-GB" sz="1000" b="1" dirty="0">
                          <a:latin typeface="Trebuchet MS" panose="020B0603020202020204" pitchFamily="34" charset="0"/>
                        </a:rPr>
                        <a:t>HLA-DR % (IQR)</a:t>
                      </a:r>
                    </a:p>
                  </a:txBody>
                  <a:tcPr/>
                </a:tc>
                <a:tc>
                  <a:txBody>
                    <a:bodyPr/>
                    <a:lstStyle/>
                    <a:p>
                      <a:pPr algn="l" fontAlgn="b"/>
                      <a:r>
                        <a:rPr lang="es-MX" sz="1000" b="0" i="0" u="none" strike="noStrike" dirty="0">
                          <a:effectLst/>
                          <a:latin typeface="Arial" panose="020B0604020202020204" pitchFamily="34" charset="0"/>
                        </a:rPr>
                        <a:t>6.9 (3.86-8.8)</a:t>
                      </a:r>
                    </a:p>
                  </a:txBody>
                  <a:tcPr marL="7620" marR="7620" marT="7620" marB="0" anchor="b"/>
                </a:tc>
                <a:tc>
                  <a:txBody>
                    <a:bodyPr/>
                    <a:lstStyle/>
                    <a:p>
                      <a:pPr algn="l" fontAlgn="b"/>
                      <a:r>
                        <a:rPr lang="es-MX" sz="1000" b="0" i="0" u="none" strike="noStrike" dirty="0">
                          <a:effectLst/>
                          <a:latin typeface="Arial" panose="020B0604020202020204" pitchFamily="34" charset="0"/>
                        </a:rPr>
                        <a:t>4.9 (4.5-9.7)</a:t>
                      </a:r>
                    </a:p>
                  </a:txBody>
                  <a:tcPr marL="7620" marR="7620" marT="7620" marB="0" anchor="b"/>
                </a:tc>
                <a:tc>
                  <a:txBody>
                    <a:bodyPr/>
                    <a:lstStyle/>
                    <a:p>
                      <a:pPr algn="l" fontAlgn="b"/>
                      <a:r>
                        <a:rPr lang="es-MX" sz="1000" b="0" i="0" u="none" strike="noStrike" dirty="0">
                          <a:effectLst/>
                          <a:latin typeface="Arial" panose="020B0604020202020204" pitchFamily="34" charset="0"/>
                        </a:rPr>
                        <a:t>5.4 (4.8-9.9)</a:t>
                      </a:r>
                    </a:p>
                  </a:txBody>
                  <a:tcPr marL="7620" marR="7620" marT="7620" marB="0" anchor="b"/>
                </a:tc>
                <a:tc>
                  <a:txBody>
                    <a:bodyPr/>
                    <a:lstStyle/>
                    <a:p>
                      <a:pPr algn="l" fontAlgn="b"/>
                      <a:r>
                        <a:rPr lang="es-MX" sz="1000" b="0" i="0" u="none" strike="noStrike" dirty="0">
                          <a:effectLst/>
                          <a:latin typeface="Arial" panose="020B0604020202020204" pitchFamily="34" charset="0"/>
                        </a:rPr>
                        <a:t>8.5 (3.7-9.1)</a:t>
                      </a:r>
                    </a:p>
                  </a:txBody>
                  <a:tcPr marL="7620" marR="7620" marT="7620" marB="0" anchor="b"/>
                </a:tc>
                <a:tc>
                  <a:txBody>
                    <a:bodyPr/>
                    <a:lstStyle/>
                    <a:p>
                      <a:pPr algn="l" fontAlgn="b"/>
                      <a:r>
                        <a:rPr lang="es-MX" sz="1000" b="0" i="0" u="none" strike="noStrike" dirty="0">
                          <a:effectLst/>
                          <a:latin typeface="Arial" panose="020B0604020202020204" pitchFamily="34" charset="0"/>
                        </a:rPr>
                        <a:t>8.5 (5.8-15.8)</a:t>
                      </a:r>
                    </a:p>
                  </a:txBody>
                  <a:tcPr marL="7620" marR="7620" marT="7620" marB="0" anchor="b"/>
                </a:tc>
                <a:tc>
                  <a:txBody>
                    <a:bodyPr/>
                    <a:lstStyle/>
                    <a:p>
                      <a:pPr algn="r" fontAlgn="b"/>
                      <a:r>
                        <a:rPr lang="es-MX" sz="1000" b="0" i="0" u="none" strike="noStrike" dirty="0">
                          <a:effectLst/>
                          <a:latin typeface="Arial" panose="020B0604020202020204" pitchFamily="34" charset="0"/>
                        </a:rPr>
                        <a:t>0.6905</a:t>
                      </a:r>
                    </a:p>
                  </a:txBody>
                  <a:tcPr marL="7620" marR="7620" marT="7620" marB="0" anchor="b"/>
                </a:tc>
                <a:extLst>
                  <a:ext uri="{0D108BD9-81ED-4DB2-BD59-A6C34878D82A}">
                    <a16:rowId xmlns:a16="http://schemas.microsoft.com/office/drawing/2014/main" val="1251614218"/>
                  </a:ext>
                </a:extLst>
              </a:tr>
              <a:tr h="275915">
                <a:tc>
                  <a:txBody>
                    <a:bodyPr/>
                    <a:lstStyle/>
                    <a:p>
                      <a:r>
                        <a:rPr lang="en-GB" sz="1000" b="1" dirty="0">
                          <a:latin typeface="Trebuchet MS" panose="020B0603020202020204" pitchFamily="34" charset="0"/>
                        </a:rPr>
                        <a:t>Ki67 %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5.7 (2.53-6.32)</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15.4 (12.9-22.6)</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11 (10.5-11.73)</a:t>
                      </a:r>
                    </a:p>
                  </a:txBody>
                  <a:tcPr marL="7620" marR="7620" marT="7620" marB="0" anchor="b"/>
                </a:tc>
                <a:tc>
                  <a:txBody>
                    <a:bodyPr/>
                    <a:lstStyle/>
                    <a:p>
                      <a:pPr algn="l" fontAlgn="b"/>
                      <a:r>
                        <a:rPr lang="es-MX" sz="1000" b="1" i="0" u="none" strike="noStrike" dirty="0">
                          <a:solidFill>
                            <a:srgbClr val="FF0000"/>
                          </a:solidFill>
                          <a:effectLst/>
                          <a:latin typeface="Arial" panose="020B0604020202020204" pitchFamily="34" charset="0"/>
                          <a:cs typeface="Arial" panose="020B0604020202020204" pitchFamily="34" charset="0"/>
                        </a:rPr>
                        <a:t>9.93 (8-10.3)</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71.95(48.8-83.3)</a:t>
                      </a:r>
                    </a:p>
                  </a:txBody>
                  <a:tcPr marL="7620" marR="7620" marT="7620" marB="0" anchor="b"/>
                </a:tc>
                <a:tc>
                  <a:txBody>
                    <a:bodyPr/>
                    <a:lstStyle/>
                    <a:p>
                      <a:pPr algn="r"/>
                      <a:r>
                        <a:rPr lang="en-GB" sz="1000" b="1" dirty="0">
                          <a:solidFill>
                            <a:srgbClr val="FF0000"/>
                          </a:solidFill>
                          <a:latin typeface="Arial" panose="020B0604020202020204" pitchFamily="34" charset="0"/>
                          <a:cs typeface="Arial" panose="020B0604020202020204" pitchFamily="34" charset="0"/>
                        </a:rPr>
                        <a:t>0.0421</a:t>
                      </a:r>
                    </a:p>
                  </a:txBody>
                  <a:tcPr/>
                </a:tc>
                <a:extLst>
                  <a:ext uri="{0D108BD9-81ED-4DB2-BD59-A6C34878D82A}">
                    <a16:rowId xmlns:a16="http://schemas.microsoft.com/office/drawing/2014/main" val="1496281869"/>
                  </a:ext>
                </a:extLst>
              </a:tr>
              <a:tr h="275915">
                <a:tc>
                  <a:txBody>
                    <a:bodyPr/>
                    <a:lstStyle/>
                    <a:p>
                      <a:r>
                        <a:rPr lang="en-GB" sz="1000" b="1" dirty="0">
                          <a:latin typeface="Trebuchet MS" panose="020B0603020202020204" pitchFamily="34" charset="0"/>
                        </a:rPr>
                        <a:t>IFN</a:t>
                      </a:r>
                      <a:r>
                        <a:rPr lang="el-GR" sz="1000" b="1" dirty="0">
                          <a:latin typeface="Trebuchet MS" panose="020B0603020202020204" pitchFamily="34" charset="0"/>
                        </a:rPr>
                        <a:t>γ</a:t>
                      </a:r>
                      <a:r>
                        <a:rPr lang="es-MX" sz="1000" b="1" dirty="0">
                          <a:latin typeface="Trebuchet MS" panose="020B0603020202020204" pitchFamily="34" charset="0"/>
                        </a:rPr>
                        <a:t> % </a:t>
                      </a:r>
                      <a:r>
                        <a:rPr lang="en-GB" sz="1000" b="1" dirty="0">
                          <a:latin typeface="Trebuchet MS" panose="020B0603020202020204" pitchFamily="34" charset="0"/>
                        </a:rPr>
                        <a:t>(IQR)</a:t>
                      </a:r>
                    </a:p>
                  </a:txBody>
                  <a:tcPr/>
                </a:tc>
                <a:tc>
                  <a:txBody>
                    <a:bodyPr/>
                    <a:lstStyle/>
                    <a:p>
                      <a:pPr algn="l" fontAlgn="b"/>
                      <a:r>
                        <a:rPr lang="es-MX" sz="1000" b="0" i="0" u="none" strike="noStrike" dirty="0">
                          <a:effectLst/>
                          <a:latin typeface="Arial" panose="020B0604020202020204" pitchFamily="34" charset="0"/>
                        </a:rPr>
                        <a:t>1.63 (0.48-2.3)</a:t>
                      </a:r>
                    </a:p>
                  </a:txBody>
                  <a:tcPr marL="7620" marR="7620" marT="7620" marB="0" anchor="b"/>
                </a:tc>
                <a:tc>
                  <a:txBody>
                    <a:bodyPr/>
                    <a:lstStyle/>
                    <a:p>
                      <a:pPr algn="l" fontAlgn="b"/>
                      <a:r>
                        <a:rPr lang="es-MX" sz="1000" b="0" i="0" u="none" strike="noStrike" dirty="0">
                          <a:effectLst/>
                          <a:latin typeface="Arial" panose="020B0604020202020204" pitchFamily="34" charset="0"/>
                        </a:rPr>
                        <a:t>3.83(2.1-4.6)</a:t>
                      </a:r>
                    </a:p>
                  </a:txBody>
                  <a:tcPr marL="7620" marR="7620" marT="7620" marB="0" anchor="b"/>
                </a:tc>
                <a:tc>
                  <a:txBody>
                    <a:bodyPr/>
                    <a:lstStyle/>
                    <a:p>
                      <a:pPr algn="l" fontAlgn="b"/>
                      <a:r>
                        <a:rPr lang="es-MX" sz="1000" b="0" i="0" u="none" strike="noStrike" dirty="0">
                          <a:effectLst/>
                          <a:latin typeface="Arial" panose="020B0604020202020204" pitchFamily="34" charset="0"/>
                        </a:rPr>
                        <a:t>3 (2.5-3.6)</a:t>
                      </a:r>
                    </a:p>
                  </a:txBody>
                  <a:tcPr marL="7620" marR="7620" marT="7620" marB="0" anchor="b"/>
                </a:tc>
                <a:tc>
                  <a:txBody>
                    <a:bodyPr/>
                    <a:lstStyle/>
                    <a:p>
                      <a:pPr algn="l" fontAlgn="b"/>
                      <a:r>
                        <a:rPr lang="es-MX" sz="1000" b="0" i="0" u="none" strike="noStrike" dirty="0">
                          <a:effectLst/>
                          <a:latin typeface="Arial" panose="020B0604020202020204" pitchFamily="34" charset="0"/>
                        </a:rPr>
                        <a:t>2.66 (2.5-4.61)</a:t>
                      </a:r>
                    </a:p>
                  </a:txBody>
                  <a:tcPr marL="7620" marR="7620" marT="7620" marB="0" anchor="b"/>
                </a:tc>
                <a:tc>
                  <a:txBody>
                    <a:bodyPr/>
                    <a:lstStyle/>
                    <a:p>
                      <a:pPr algn="l" fontAlgn="b"/>
                      <a:r>
                        <a:rPr lang="es-MX" sz="1000" b="0" i="0" u="none" strike="noStrike" dirty="0">
                          <a:effectLst/>
                          <a:latin typeface="Arial" panose="020B0604020202020204" pitchFamily="34" charset="0"/>
                        </a:rPr>
                        <a:t>3.7 (1.3-6.7)</a:t>
                      </a:r>
                    </a:p>
                  </a:txBody>
                  <a:tcPr marL="7620" marR="7620" marT="7620" marB="0" anchor="b"/>
                </a:tc>
                <a:tc>
                  <a:txBody>
                    <a:bodyPr/>
                    <a:lstStyle/>
                    <a:p>
                      <a:pPr algn="r" fontAlgn="b"/>
                      <a:r>
                        <a:rPr lang="es-MX" sz="1000" b="0" i="0" u="none" strike="noStrike" dirty="0">
                          <a:effectLst/>
                          <a:latin typeface="Arial" panose="020B0604020202020204" pitchFamily="34" charset="0"/>
                        </a:rPr>
                        <a:t>0.7381</a:t>
                      </a:r>
                    </a:p>
                  </a:txBody>
                  <a:tcPr marL="7620" marR="7620" marT="7620" marB="0" anchor="b"/>
                </a:tc>
                <a:extLst>
                  <a:ext uri="{0D108BD9-81ED-4DB2-BD59-A6C34878D82A}">
                    <a16:rowId xmlns:a16="http://schemas.microsoft.com/office/drawing/2014/main" val="126850056"/>
                  </a:ext>
                </a:extLst>
              </a:tr>
              <a:tr h="275915">
                <a:tc>
                  <a:txBody>
                    <a:bodyPr/>
                    <a:lstStyle/>
                    <a:p>
                      <a:r>
                        <a:rPr lang="en-GB" sz="1000" b="1" dirty="0">
                          <a:latin typeface="Trebuchet MS" panose="020B0603020202020204" pitchFamily="34" charset="0"/>
                        </a:rPr>
                        <a:t>IL17A % (IQR)</a:t>
                      </a:r>
                    </a:p>
                  </a:txBody>
                  <a:tcPr/>
                </a:tc>
                <a:tc>
                  <a:txBody>
                    <a:bodyPr/>
                    <a:lstStyle/>
                    <a:p>
                      <a:pPr algn="l" fontAlgn="b"/>
                      <a:r>
                        <a:rPr lang="es-MX" sz="1000" b="0" i="0" u="none" strike="noStrike" dirty="0">
                          <a:effectLst/>
                          <a:latin typeface="Arial" panose="020B0604020202020204" pitchFamily="34" charset="0"/>
                        </a:rPr>
                        <a:t>0.49(0.33-1.84)</a:t>
                      </a:r>
                    </a:p>
                  </a:txBody>
                  <a:tcPr marL="7620" marR="7620" marT="7620" marB="0" anchor="b"/>
                </a:tc>
                <a:tc>
                  <a:txBody>
                    <a:bodyPr/>
                    <a:lstStyle/>
                    <a:p>
                      <a:pPr algn="l" fontAlgn="b"/>
                      <a:r>
                        <a:rPr lang="es-MX" sz="1000" b="0" i="0" u="none" strike="noStrike" dirty="0">
                          <a:effectLst/>
                          <a:latin typeface="Arial" panose="020B0604020202020204" pitchFamily="34" charset="0"/>
                        </a:rPr>
                        <a:t>6.6(2.8-12)</a:t>
                      </a:r>
                    </a:p>
                  </a:txBody>
                  <a:tcPr marL="7620" marR="7620" marT="7620" marB="0" anchor="b"/>
                </a:tc>
                <a:tc>
                  <a:txBody>
                    <a:bodyPr/>
                    <a:lstStyle/>
                    <a:p>
                      <a:pPr algn="l" fontAlgn="b"/>
                      <a:r>
                        <a:rPr lang="es-MX" sz="1000" b="0" i="0" u="none" strike="noStrike" dirty="0">
                          <a:effectLst/>
                          <a:latin typeface="Arial" panose="020B0604020202020204" pitchFamily="34" charset="0"/>
                        </a:rPr>
                        <a:t>4.24(3-11.6)</a:t>
                      </a:r>
                    </a:p>
                  </a:txBody>
                  <a:tcPr marL="7620" marR="7620" marT="7620" marB="0" anchor="b"/>
                </a:tc>
                <a:tc>
                  <a:txBody>
                    <a:bodyPr/>
                    <a:lstStyle/>
                    <a:p>
                      <a:pPr algn="l" fontAlgn="b"/>
                      <a:r>
                        <a:rPr lang="es-MX" sz="1000" b="0" i="0" u="none" strike="noStrike" dirty="0">
                          <a:effectLst/>
                          <a:latin typeface="Arial" panose="020B0604020202020204" pitchFamily="34" charset="0"/>
                        </a:rPr>
                        <a:t>6.8(3.8-9)</a:t>
                      </a:r>
                    </a:p>
                  </a:txBody>
                  <a:tcPr marL="7620" marR="7620" marT="7620" marB="0" anchor="b"/>
                </a:tc>
                <a:tc>
                  <a:txBody>
                    <a:bodyPr/>
                    <a:lstStyle/>
                    <a:p>
                      <a:pPr algn="l" fontAlgn="b"/>
                      <a:r>
                        <a:rPr lang="es-MX" sz="1000" b="0" i="0" u="none" strike="noStrike" dirty="0">
                          <a:effectLst/>
                          <a:latin typeface="Arial" panose="020B0604020202020204" pitchFamily="34" charset="0"/>
                        </a:rPr>
                        <a:t>0.42(0.23-2.25)</a:t>
                      </a:r>
                    </a:p>
                  </a:txBody>
                  <a:tcPr marL="7620" marR="7620" marT="7620" marB="0" anchor="b"/>
                </a:tc>
                <a:tc>
                  <a:txBody>
                    <a:bodyPr/>
                    <a:lstStyle/>
                    <a:p>
                      <a:pPr algn="r" fontAlgn="b"/>
                      <a:r>
                        <a:rPr lang="es-MX" sz="1000" b="0" i="0" u="none" strike="noStrike" dirty="0">
                          <a:effectLst/>
                          <a:latin typeface="Arial" panose="020B0604020202020204" pitchFamily="34" charset="0"/>
                        </a:rPr>
                        <a:t>&gt;0.9999</a:t>
                      </a:r>
                    </a:p>
                  </a:txBody>
                  <a:tcPr marL="7620" marR="7620" marT="7620" marB="0" anchor="b"/>
                </a:tc>
                <a:extLst>
                  <a:ext uri="{0D108BD9-81ED-4DB2-BD59-A6C34878D82A}">
                    <a16:rowId xmlns:a16="http://schemas.microsoft.com/office/drawing/2014/main" val="3667056814"/>
                  </a:ext>
                </a:extLst>
              </a:tr>
              <a:tr h="275915">
                <a:tc>
                  <a:txBody>
                    <a:bodyPr/>
                    <a:lstStyle/>
                    <a:p>
                      <a:r>
                        <a:rPr lang="en-GB" sz="1000" b="1" dirty="0">
                          <a:latin typeface="Trebuchet MS" panose="020B0603020202020204" pitchFamily="34" charset="0"/>
                        </a:rPr>
                        <a:t>IL4 % (IQR)</a:t>
                      </a:r>
                    </a:p>
                  </a:txBody>
                  <a:tcPr/>
                </a:tc>
                <a:tc>
                  <a:txBody>
                    <a:bodyPr/>
                    <a:lstStyle/>
                    <a:p>
                      <a:pPr algn="l" fontAlgn="b"/>
                      <a:r>
                        <a:rPr lang="es-MX" sz="1000" b="0" i="0" u="none" strike="noStrike" dirty="0">
                          <a:effectLst/>
                          <a:latin typeface="Arial" panose="020B0604020202020204" pitchFamily="34" charset="0"/>
                          <a:cs typeface="Arial" panose="020B0604020202020204" pitchFamily="34" charset="0"/>
                        </a:rPr>
                        <a:t>42.75(17-74.1)</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29.3(11.3-49.7)</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32.4(12.8-63.6)</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32.4(12.7-62.4)</a:t>
                      </a:r>
                    </a:p>
                  </a:txBody>
                  <a:tcPr marL="7620" marR="7620" marT="7620" marB="0" anchor="b"/>
                </a:tc>
                <a:tc>
                  <a:txBody>
                    <a:bodyPr/>
                    <a:lstStyle/>
                    <a:p>
                      <a:pPr algn="l" fontAlgn="b"/>
                      <a:r>
                        <a:rPr lang="es-MX" sz="1000" b="0" i="0" u="none" strike="noStrike" dirty="0">
                          <a:effectLst/>
                          <a:latin typeface="Arial" panose="020B0604020202020204" pitchFamily="34" charset="0"/>
                          <a:cs typeface="Arial" panose="020B0604020202020204" pitchFamily="34" charset="0"/>
                        </a:rPr>
                        <a:t>45.6(13.7-82)</a:t>
                      </a:r>
                    </a:p>
                  </a:txBody>
                  <a:tcPr marL="7620" marR="7620" marT="7620" marB="0" anchor="b"/>
                </a:tc>
                <a:tc>
                  <a:txBody>
                    <a:bodyPr/>
                    <a:lstStyle/>
                    <a:p>
                      <a:pPr algn="r" fontAlgn="b"/>
                      <a:r>
                        <a:rPr lang="es-MX" sz="1000" b="0" i="0" u="none" strike="noStrike" dirty="0">
                          <a:effectLst/>
                          <a:latin typeface="Arial" panose="020B0604020202020204" pitchFamily="34" charset="0"/>
                          <a:cs typeface="Arial" panose="020B0604020202020204" pitchFamily="34" charset="0"/>
                        </a:rPr>
                        <a:t>0.3429</a:t>
                      </a:r>
                    </a:p>
                  </a:txBody>
                  <a:tcPr marL="7620" marR="7620" marT="7620" marB="0" anchor="b"/>
                </a:tc>
                <a:extLst>
                  <a:ext uri="{0D108BD9-81ED-4DB2-BD59-A6C34878D82A}">
                    <a16:rowId xmlns:a16="http://schemas.microsoft.com/office/drawing/2014/main" val="2260798408"/>
                  </a:ext>
                </a:extLst>
              </a:tr>
            </a:tbl>
          </a:graphicData>
        </a:graphic>
      </p:graphicFrame>
      <p:sp>
        <p:nvSpPr>
          <p:cNvPr id="4" name="CuadroTexto 3">
            <a:extLst>
              <a:ext uri="{FF2B5EF4-FFF2-40B4-BE49-F238E27FC236}">
                <a16:creationId xmlns:a16="http://schemas.microsoft.com/office/drawing/2014/main" id="{9DB4DF0B-6B79-4B0D-887C-49CABA904649}"/>
              </a:ext>
            </a:extLst>
          </p:cNvPr>
          <p:cNvSpPr txBox="1"/>
          <p:nvPr/>
        </p:nvSpPr>
        <p:spPr>
          <a:xfrm>
            <a:off x="138086" y="198732"/>
            <a:ext cx="2009554" cy="646331"/>
          </a:xfrm>
          <a:prstGeom prst="rect">
            <a:avLst/>
          </a:prstGeom>
          <a:noFill/>
        </p:spPr>
        <p:txBody>
          <a:bodyPr wrap="square" rtlCol="0">
            <a:spAutoFit/>
          </a:bodyPr>
          <a:lstStyle/>
          <a:p>
            <a:r>
              <a:rPr lang="en-GB" dirty="0"/>
              <a:t>Supplementary</a:t>
            </a:r>
          </a:p>
          <a:p>
            <a:r>
              <a:rPr lang="en-GB" dirty="0"/>
              <a:t>table 1</a:t>
            </a:r>
          </a:p>
        </p:txBody>
      </p:sp>
    </p:spTree>
    <p:extLst>
      <p:ext uri="{BB962C8B-B14F-4D97-AF65-F5344CB8AC3E}">
        <p14:creationId xmlns:p14="http://schemas.microsoft.com/office/powerpoint/2010/main" val="240517164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TotalTime>
  <Words>1435</Words>
  <Application>Microsoft Office PowerPoint</Application>
  <PresentationFormat>Panorámica</PresentationFormat>
  <Paragraphs>239</Paragraphs>
  <Slides>7</Slides>
  <Notes>7</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7</vt:i4>
      </vt:variant>
    </vt:vector>
  </HeadingPairs>
  <TitlesOfParts>
    <vt:vector size="13" baseType="lpstr">
      <vt:lpstr>Arial</vt:lpstr>
      <vt:lpstr>Calibri</vt:lpstr>
      <vt:lpstr>Calibri Light</vt:lpstr>
      <vt:lpstr>Trebuchet MS</vt:lpstr>
      <vt:lpstr>Tema de Office</vt:lpstr>
      <vt:lpstr>Prism 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 Carrillo</dc:creator>
  <cp:lastModifiedBy>Daniel Carrillo</cp:lastModifiedBy>
  <cp:revision>31</cp:revision>
  <dcterms:created xsi:type="dcterms:W3CDTF">2020-07-13T20:53:34Z</dcterms:created>
  <dcterms:modified xsi:type="dcterms:W3CDTF">2020-09-29T16:29:30Z</dcterms:modified>
</cp:coreProperties>
</file>