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616" r:id="rId2"/>
    <p:sldId id="257" r:id="rId3"/>
    <p:sldId id="618" r:id="rId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5" autoAdjust="0"/>
    <p:restoredTop sz="94660"/>
  </p:normalViewPr>
  <p:slideViewPr>
    <p:cSldViewPr snapToGrid="0">
      <p:cViewPr varScale="1">
        <p:scale>
          <a:sx n="36" d="100"/>
          <a:sy n="36" d="100"/>
        </p:scale>
        <p:origin x="58" y="9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06EBA1-92F2-46C5-81B8-AADD403395AF}" type="datetimeFigureOut">
              <a:rPr lang="en-GB" smtClean="0"/>
              <a:t>13/07/2020</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D1E86-0FA4-4472-BF73-08123E687547}" type="slidenum">
              <a:rPr lang="en-GB" smtClean="0"/>
              <a:t>‹Nº›</a:t>
            </a:fld>
            <a:endParaRPr lang="en-GB"/>
          </a:p>
        </p:txBody>
      </p:sp>
    </p:spTree>
    <p:extLst>
      <p:ext uri="{BB962C8B-B14F-4D97-AF65-F5344CB8AC3E}">
        <p14:creationId xmlns:p14="http://schemas.microsoft.com/office/powerpoint/2010/main" val="230471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1. Western Blot total anti-ubiquitin. </a:t>
            </a:r>
            <a:r>
              <a:rPr lang="en-US" sz="1200" kern="1200" dirty="0">
                <a:solidFill>
                  <a:schemeClr val="tx1"/>
                </a:solidFill>
                <a:effectLst/>
                <a:latin typeface="+mn-lt"/>
                <a:ea typeface="+mn-ea"/>
                <a:cs typeface="+mn-cs"/>
              </a:rPr>
              <a:t>A lysate of HeLa cells, recombinant human MPO (</a:t>
            </a:r>
            <a:r>
              <a:rPr lang="en-US" sz="1200" kern="1200" dirty="0" err="1">
                <a:solidFill>
                  <a:schemeClr val="tx1"/>
                </a:solidFill>
                <a:effectLst/>
                <a:latin typeface="+mn-lt"/>
                <a:ea typeface="+mn-ea"/>
                <a:cs typeface="+mn-cs"/>
              </a:rPr>
              <a:t>MPOrh</a:t>
            </a:r>
            <a:r>
              <a:rPr lang="en-US" sz="1200" kern="1200" dirty="0">
                <a:solidFill>
                  <a:schemeClr val="tx1"/>
                </a:solidFill>
                <a:effectLst/>
                <a:latin typeface="+mn-lt"/>
                <a:ea typeface="+mn-ea"/>
                <a:cs typeface="+mn-cs"/>
              </a:rPr>
              <a:t>) are observed, both without the presence of ubiquitin and MPO with ubiquitin as negative controls of the reaction (since all the substrates necessary for the enzymatic reaction are added except ATP); in the last lane the product of the complete in vitro ubiquitylation reaction of the MPO.</a:t>
            </a:r>
            <a:endParaRPr lang="es-MX" sz="1200"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82961559-6686-423E-A22E-B45D6199E2AB}" type="slidenum">
              <a:rPr lang="en-GB" smtClean="0"/>
              <a:t>1</a:t>
            </a:fld>
            <a:endParaRPr lang="en-GB"/>
          </a:p>
        </p:txBody>
      </p:sp>
    </p:spTree>
    <p:extLst>
      <p:ext uri="{BB962C8B-B14F-4D97-AF65-F5344CB8AC3E}">
        <p14:creationId xmlns:p14="http://schemas.microsoft.com/office/powerpoint/2010/main" val="3717794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2. Representative dot plot of the gating strategy for the determination of the percentage of CD25, Ki67, </a:t>
            </a:r>
            <a:r>
              <a:rPr lang="en-US" sz="1200" b="1" kern="1200" dirty="0" err="1">
                <a:solidFill>
                  <a:schemeClr val="tx1"/>
                </a:solidFill>
                <a:effectLst/>
                <a:latin typeface="+mn-lt"/>
                <a:ea typeface="+mn-ea"/>
                <a:cs typeface="+mn-cs"/>
              </a:rPr>
              <a:t>IFNγ</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lymphocyte population was selected from a graph of size and complexity (Panel A). Then the </a:t>
            </a:r>
            <a:r>
              <a:rPr lang="en-US" sz="1200" kern="1200" dirty="0" err="1">
                <a:solidFill>
                  <a:schemeClr val="tx1"/>
                </a:solidFill>
                <a:effectLst/>
                <a:latin typeface="+mn-lt"/>
                <a:ea typeface="+mn-ea"/>
                <a:cs typeface="+mn-cs"/>
              </a:rPr>
              <a:t>singlettes</a:t>
            </a:r>
            <a:r>
              <a:rPr lang="en-US" sz="1200" kern="1200" dirty="0">
                <a:solidFill>
                  <a:schemeClr val="tx1"/>
                </a:solidFill>
                <a:effectLst/>
                <a:latin typeface="+mn-lt"/>
                <a:ea typeface="+mn-ea"/>
                <a:cs typeface="+mn-cs"/>
              </a:rPr>
              <a:t> were obtained by comparing area granularity against height granularity (Panel B). Viable cells were determined using FVS700 exclusion staining (Panel C). This subpopulation of lymphocytes was determined by CD4 + staining (Panel D). Subsequently, activation markers were determined in this subpopulation (CD25+ in Panel E), proliferation (Ki67+ in Panel F) and polarization through the production of cytokines (</a:t>
            </a:r>
            <a:r>
              <a:rPr lang="en-US" sz="1200" kern="1200" dirty="0" err="1">
                <a:solidFill>
                  <a:schemeClr val="tx1"/>
                </a:solidFill>
                <a:effectLst/>
                <a:latin typeface="+mn-lt"/>
                <a:ea typeface="+mn-ea"/>
                <a:cs typeface="+mn-cs"/>
              </a:rPr>
              <a:t>IFNγ</a:t>
            </a:r>
            <a:r>
              <a:rPr lang="en-US" sz="1200" kern="1200" dirty="0">
                <a:solidFill>
                  <a:schemeClr val="tx1"/>
                </a:solidFill>
                <a:effectLst/>
                <a:latin typeface="+mn-lt"/>
                <a:ea typeface="+mn-ea"/>
                <a:cs typeface="+mn-cs"/>
              </a:rPr>
              <a:t>+ in panel G).</a:t>
            </a:r>
            <a:endParaRPr lang="es-MX" sz="1200"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82961559-6686-423E-A22E-B45D6199E2AB}" type="slidenum">
              <a:rPr lang="en-GB" smtClean="0"/>
              <a:t>2</a:t>
            </a:fld>
            <a:endParaRPr lang="en-GB"/>
          </a:p>
        </p:txBody>
      </p:sp>
    </p:spTree>
    <p:extLst>
      <p:ext uri="{BB962C8B-B14F-4D97-AF65-F5344CB8AC3E}">
        <p14:creationId xmlns:p14="http://schemas.microsoft.com/office/powerpoint/2010/main" val="313440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82961559-6686-423E-A22E-B45D6199E2AB}" type="slidenum">
              <a:rPr lang="en-GB" smtClean="0"/>
              <a:t>3</a:t>
            </a:fld>
            <a:endParaRPr lang="en-GB"/>
          </a:p>
        </p:txBody>
      </p:sp>
    </p:spTree>
    <p:extLst>
      <p:ext uri="{BB962C8B-B14F-4D97-AF65-F5344CB8AC3E}">
        <p14:creationId xmlns:p14="http://schemas.microsoft.com/office/powerpoint/2010/main" val="567069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684479-737C-4555-ADF5-1E7B779EA5A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44618CE5-21FC-492A-B676-60CB90C4ED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7E62283-A757-4E27-BCE4-768D459C7C56}"/>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75A50066-A8F0-48FA-9A40-AB4FF4D1A0B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B086472-0C7A-4343-B27A-EAF7002D7054}"/>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80321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6D1592-A40E-40BB-B0E2-6369C42B00BC}"/>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9FDB934B-1F43-4E65-8B91-817FAFAEC16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E85A9FA0-F1D7-4BCD-8557-4FCB6AAEF8B4}"/>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9AE85E4D-5798-41E5-8BC3-2C623CBF648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2A2EC3E2-3F07-4889-9C77-CAB6E2E59D14}"/>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124770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A0EDB6-F5EB-42E9-AD3D-C7C923090CD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62F58CA-8C61-4227-A473-7DFC788350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C24186-1997-4185-A41F-DD0D385D56EF}"/>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629251F9-CBAB-488C-A160-5104EDA3BD3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97E3025-50B4-4C94-AF00-17506077E3CF}"/>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07508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A15A6-F4D1-439D-828A-0D337920EA45}"/>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376576E1-84B6-4EAE-96FF-0F3570F5AA0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4563214F-5875-41D2-88D1-B2A9AA01B3F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DE0A940F-E15F-4551-862E-FBD4EE2CE593}"/>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6" name="Marcador de pie de página 5">
            <a:extLst>
              <a:ext uri="{FF2B5EF4-FFF2-40B4-BE49-F238E27FC236}">
                <a16:creationId xmlns:a16="http://schemas.microsoft.com/office/drawing/2014/main" id="{8155BCAD-4BAC-4A76-8A37-429B32DD12EC}"/>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805CB893-1D43-4E3C-A553-C9E3A7A4D8C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35028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5791D0-E1DA-4CB4-BEB5-C226D2F2749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188AE21-12F4-4C62-B81D-39ED6858A5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E545AC-CA3D-4205-9751-D6CF040A1AD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6265632B-0636-4DCE-9235-E08021EFC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E60C21A-4A28-4E06-B15D-99C262D8174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6F2427D6-FB48-48D1-88FC-D6B656ACFBDB}"/>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8" name="Marcador de pie de página 7">
            <a:extLst>
              <a:ext uri="{FF2B5EF4-FFF2-40B4-BE49-F238E27FC236}">
                <a16:creationId xmlns:a16="http://schemas.microsoft.com/office/drawing/2014/main" id="{39F492B9-9B03-4F2C-9543-A282E5692924}"/>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1C25F3D0-CBCD-4803-914E-1992C06D5036}"/>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83205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280777-38D1-4E12-8493-80943FC9B22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CB95430-9E04-456B-9561-FDC62D20C4A9}"/>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4" name="Marcador de pie de página 3">
            <a:extLst>
              <a:ext uri="{FF2B5EF4-FFF2-40B4-BE49-F238E27FC236}">
                <a16:creationId xmlns:a16="http://schemas.microsoft.com/office/drawing/2014/main" id="{8F03D555-D41E-4C3F-A473-353A1EC27715}"/>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93DC6266-2751-4C2B-8A65-7C32539AD1C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4289967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149DD5E-3D69-47D8-B22F-5CED0838B982}"/>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3" name="Marcador de pie de página 2">
            <a:extLst>
              <a:ext uri="{FF2B5EF4-FFF2-40B4-BE49-F238E27FC236}">
                <a16:creationId xmlns:a16="http://schemas.microsoft.com/office/drawing/2014/main" id="{28B74B29-1048-4CB9-942C-ED8B4A8AB007}"/>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5E52BD7E-E020-4E3A-B29A-203160338E8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045505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8FE05-814F-4DF8-B290-35ECE04072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CC0C78A-01BD-462E-8A4A-E7715CD088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E53C3AAB-F63E-4ABC-A3A8-1CB077396B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4E2C6D5-8CA2-4F9D-B6EB-537DCB19A7E2}"/>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6" name="Marcador de pie de página 5">
            <a:extLst>
              <a:ext uri="{FF2B5EF4-FFF2-40B4-BE49-F238E27FC236}">
                <a16:creationId xmlns:a16="http://schemas.microsoft.com/office/drawing/2014/main" id="{3FA6957B-D79D-4956-B372-AD30A976FE53}"/>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EFDF268-B00B-4528-B8A9-BC77BD35107C}"/>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14623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A0363D-C6F6-4E93-BFB2-592F2E985C8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D9BB8B7D-78B3-49BC-BD2B-BF007D8EEF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594BDDB2-37A1-4300-918D-2C7EA1FC9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0E9ECF-86C0-4863-B0BC-7E9E10D19EE6}"/>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6" name="Marcador de pie de página 5">
            <a:extLst>
              <a:ext uri="{FF2B5EF4-FFF2-40B4-BE49-F238E27FC236}">
                <a16:creationId xmlns:a16="http://schemas.microsoft.com/office/drawing/2014/main" id="{F15D20EE-9E98-43DD-AC37-81A8D39F432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C08105F3-A5B7-42EF-AC50-219BDDA53F2A}"/>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584897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4FB4A1-3E2E-43A7-88AC-3598B04D067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6CA7AD23-A9C2-4411-9F7F-38DC38AC59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EA400635-78AD-4E90-B305-5F761E836383}"/>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8A0D0E7D-CD8B-475B-BE56-15DB13F4F02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FC20B327-26F2-49D3-99B9-0EB60EED8B7D}"/>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2195324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CA6F0A3-C9BF-4F54-990B-AAA15E4E7E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D55E2512-9F56-4D5D-8D5D-4D404B6D9D3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BF3E72B-55DF-4F6F-8B70-7648AB21712E}"/>
              </a:ext>
            </a:extLst>
          </p:cNvPr>
          <p:cNvSpPr>
            <a:spLocks noGrp="1"/>
          </p:cNvSpPr>
          <p:nvPr>
            <p:ph type="dt" sz="half" idx="10"/>
          </p:nvPr>
        </p:nvSpPr>
        <p:spPr/>
        <p:txBody>
          <a:body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FF12C1BF-74E4-43C4-BB7A-24FD705CA3F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FC702E0-5EDC-4E05-8269-7FB13D88E67D}"/>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326295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B638985-009D-4EDD-9935-148F17324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146CFD3-5D5E-4EDD-90DF-491E5437C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5E4D0C4-3D00-40B1-9A71-BC81E5365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25194-F398-49A6-BC07-A35827B338C9}" type="datetimeFigureOut">
              <a:rPr lang="en-GB" smtClean="0"/>
              <a:t>13/07/2020</a:t>
            </a:fld>
            <a:endParaRPr lang="en-GB"/>
          </a:p>
        </p:txBody>
      </p:sp>
      <p:sp>
        <p:nvSpPr>
          <p:cNvPr id="5" name="Marcador de pie de página 4">
            <a:extLst>
              <a:ext uri="{FF2B5EF4-FFF2-40B4-BE49-F238E27FC236}">
                <a16:creationId xmlns:a16="http://schemas.microsoft.com/office/drawing/2014/main" id="{19D9CD27-EF8E-4EB8-97F1-38D2D4C66D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FFCE7702-A427-4D4F-85D1-EA84043E3A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518D31-A5B2-46A0-B01F-DD9DB4236A0C}" type="slidenum">
              <a:rPr lang="en-GB" smtClean="0"/>
              <a:t>‹Nº›</a:t>
            </a:fld>
            <a:endParaRPr lang="en-GB"/>
          </a:p>
        </p:txBody>
      </p:sp>
    </p:spTree>
    <p:extLst>
      <p:ext uri="{BB962C8B-B14F-4D97-AF65-F5344CB8AC3E}">
        <p14:creationId xmlns:p14="http://schemas.microsoft.com/office/powerpoint/2010/main" val="2262127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A3E1C97-6E73-4286-BF0C-11AB0BAA20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19" t="63780" r="74702" b="1149"/>
          <a:stretch/>
        </p:blipFill>
        <p:spPr bwMode="auto">
          <a:xfrm>
            <a:off x="4757880" y="1553834"/>
            <a:ext cx="3008827" cy="3822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a:extLst>
              <a:ext uri="{FF2B5EF4-FFF2-40B4-BE49-F238E27FC236}">
                <a16:creationId xmlns:a16="http://schemas.microsoft.com/office/drawing/2014/main" id="{6D9F5FAB-0842-42A2-AA76-D89811ABF0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281" t="15669" r="37975" b="54725"/>
          <a:stretch/>
        </p:blipFill>
        <p:spPr bwMode="auto">
          <a:xfrm>
            <a:off x="4526347" y="1185344"/>
            <a:ext cx="886202" cy="3702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n 6" descr="Imagen que contiene captura de pantalla&#10;&#10;Descripción generada con confianza muy alta">
            <a:extLst>
              <a:ext uri="{FF2B5EF4-FFF2-40B4-BE49-F238E27FC236}">
                <a16:creationId xmlns:a16="http://schemas.microsoft.com/office/drawing/2014/main" id="{729084F0-9847-4976-8B4A-3BF3B4EEC638}"/>
              </a:ext>
            </a:extLst>
          </p:cNvPr>
          <p:cNvPicPr>
            <a:picLocks noChangeAspect="1"/>
          </p:cNvPicPr>
          <p:nvPr/>
        </p:nvPicPr>
        <p:blipFill rotWithShape="1">
          <a:blip r:embed="rId5">
            <a:extLst>
              <a:ext uri="{28A0092B-C50C-407E-A947-70E740481C1C}">
                <a14:useLocalDpi xmlns:a14="http://schemas.microsoft.com/office/drawing/2010/main" val="0"/>
              </a:ext>
            </a:extLst>
          </a:blip>
          <a:srcRect l="58487" r="20856"/>
          <a:stretch/>
        </p:blipFill>
        <p:spPr>
          <a:xfrm>
            <a:off x="3518235" y="977770"/>
            <a:ext cx="1129837" cy="4310199"/>
          </a:xfrm>
          <a:prstGeom prst="rect">
            <a:avLst/>
          </a:prstGeom>
        </p:spPr>
      </p:pic>
      <p:pic>
        <p:nvPicPr>
          <p:cNvPr id="5" name="Picture 2">
            <a:extLst>
              <a:ext uri="{FF2B5EF4-FFF2-40B4-BE49-F238E27FC236}">
                <a16:creationId xmlns:a16="http://schemas.microsoft.com/office/drawing/2014/main" id="{6E392B9D-4E60-4C13-9A94-9718B4E6C2E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66" t="70231" r="74944" b="25397"/>
          <a:stretch/>
        </p:blipFill>
        <p:spPr bwMode="auto">
          <a:xfrm>
            <a:off x="5410325" y="5222578"/>
            <a:ext cx="21544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1 CuadroTexto">
            <a:extLst>
              <a:ext uri="{FF2B5EF4-FFF2-40B4-BE49-F238E27FC236}">
                <a16:creationId xmlns:a16="http://schemas.microsoft.com/office/drawing/2014/main" id="{D68B212E-19F3-420D-85A4-D0E0DA92C5FA}"/>
              </a:ext>
            </a:extLst>
          </p:cNvPr>
          <p:cNvSpPr txBox="1"/>
          <p:nvPr/>
        </p:nvSpPr>
        <p:spPr>
          <a:xfrm>
            <a:off x="7713754" y="3157573"/>
            <a:ext cx="1573358" cy="276999"/>
          </a:xfrm>
          <a:prstGeom prst="rect">
            <a:avLst/>
          </a:prstGeom>
          <a:noFill/>
        </p:spPr>
        <p:txBody>
          <a:bodyPr wrap="square" rtlCol="0">
            <a:spAutoFit/>
          </a:bodyPr>
          <a:lstStyle/>
          <a:p>
            <a:pPr algn="ctr"/>
            <a:r>
              <a:rPr lang="el-GR" sz="1200" b="1" dirty="0">
                <a:latin typeface="Arial" panose="020B0604020202020204" pitchFamily="34" charset="0"/>
                <a:cs typeface="Arial" panose="020B0604020202020204" pitchFamily="34" charset="0"/>
              </a:rPr>
              <a:t>α</a:t>
            </a:r>
            <a:r>
              <a:rPr lang="es-MX" sz="1200" b="1" dirty="0">
                <a:latin typeface="Arial" panose="020B0604020202020204" pitchFamily="34" charset="0"/>
                <a:cs typeface="Arial" panose="020B0604020202020204" pitchFamily="34" charset="0"/>
              </a:rPr>
              <a:t>-</a:t>
            </a:r>
            <a:r>
              <a:rPr lang="es-ES" sz="1200" b="1" dirty="0">
                <a:latin typeface="Arial" panose="020B0604020202020204" pitchFamily="34" charset="0"/>
                <a:cs typeface="Arial" panose="020B0604020202020204" pitchFamily="34" charset="0"/>
              </a:rPr>
              <a:t>UbP4D1</a:t>
            </a:r>
            <a:endParaRPr lang="es-MX" sz="1200" b="1" dirty="0">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4BF0A992-1590-452A-B5C8-0860ECE8EC68}"/>
              </a:ext>
            </a:extLst>
          </p:cNvPr>
          <p:cNvSpPr/>
          <p:nvPr/>
        </p:nvSpPr>
        <p:spPr>
          <a:xfrm>
            <a:off x="8071339" y="2400680"/>
            <a:ext cx="989373" cy="369332"/>
          </a:xfrm>
          <a:prstGeom prst="rect">
            <a:avLst/>
          </a:prstGeom>
        </p:spPr>
        <p:txBody>
          <a:bodyPr wrap="none">
            <a:spAutoFit/>
          </a:bodyPr>
          <a:lstStyle/>
          <a:p>
            <a:r>
              <a:rPr lang="es-MX" b="1" i="1" dirty="0" err="1"/>
              <a:t>MPOUb</a:t>
            </a:r>
            <a:r>
              <a:rPr lang="es-MX" b="1" i="1" dirty="0"/>
              <a:t> </a:t>
            </a:r>
            <a:endParaRPr lang="en-GB" dirty="0"/>
          </a:p>
        </p:txBody>
      </p:sp>
      <p:cxnSp>
        <p:nvCxnSpPr>
          <p:cNvPr id="8" name="Conector recto de flecha 7">
            <a:extLst>
              <a:ext uri="{FF2B5EF4-FFF2-40B4-BE49-F238E27FC236}">
                <a16:creationId xmlns:a16="http://schemas.microsoft.com/office/drawing/2014/main" id="{A2B20C59-7449-48CB-97B9-E7C9E1DB24DD}"/>
              </a:ext>
            </a:extLst>
          </p:cNvPr>
          <p:cNvCxnSpPr>
            <a:cxnSpLocks/>
          </p:cNvCxnSpPr>
          <p:nvPr/>
        </p:nvCxnSpPr>
        <p:spPr>
          <a:xfrm flipH="1">
            <a:off x="7639361" y="2593304"/>
            <a:ext cx="48738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5 Conector recto">
            <a:extLst>
              <a:ext uri="{FF2B5EF4-FFF2-40B4-BE49-F238E27FC236}">
                <a16:creationId xmlns:a16="http://schemas.microsoft.com/office/drawing/2014/main" id="{BCEBA102-14E0-461B-B64D-9F07BC329DC8}"/>
              </a:ext>
            </a:extLst>
          </p:cNvPr>
          <p:cNvCxnSpPr>
            <a:cxnSpLocks/>
          </p:cNvCxnSpPr>
          <p:nvPr/>
        </p:nvCxnSpPr>
        <p:spPr>
          <a:xfrm>
            <a:off x="7883054" y="1625842"/>
            <a:ext cx="0" cy="349252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24 Conector recto">
            <a:extLst>
              <a:ext uri="{FF2B5EF4-FFF2-40B4-BE49-F238E27FC236}">
                <a16:creationId xmlns:a16="http://schemas.microsoft.com/office/drawing/2014/main" id="{9CEDCCE2-F465-4C7C-B005-6AF3622A0AFA}"/>
              </a:ext>
            </a:extLst>
          </p:cNvPr>
          <p:cNvCxnSpPr>
            <a:cxnSpLocks/>
          </p:cNvCxnSpPr>
          <p:nvPr/>
        </p:nvCxnSpPr>
        <p:spPr>
          <a:xfrm>
            <a:off x="7883054" y="5222578"/>
            <a:ext cx="0" cy="5040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1 CuadroTexto">
            <a:extLst>
              <a:ext uri="{FF2B5EF4-FFF2-40B4-BE49-F238E27FC236}">
                <a16:creationId xmlns:a16="http://schemas.microsoft.com/office/drawing/2014/main" id="{3963FD9D-634D-4837-9C05-33C7BB38B9AC}"/>
              </a:ext>
            </a:extLst>
          </p:cNvPr>
          <p:cNvSpPr txBox="1"/>
          <p:nvPr/>
        </p:nvSpPr>
        <p:spPr>
          <a:xfrm>
            <a:off x="7635522" y="5246277"/>
            <a:ext cx="1729823" cy="461665"/>
          </a:xfrm>
          <a:prstGeom prst="rect">
            <a:avLst/>
          </a:prstGeom>
          <a:noFill/>
        </p:spPr>
        <p:txBody>
          <a:bodyPr wrap="square" rtlCol="0">
            <a:spAutoFit/>
          </a:bodyPr>
          <a:lstStyle/>
          <a:p>
            <a:pPr algn="ctr"/>
            <a:r>
              <a:rPr lang="el-GR" sz="1200" b="1" dirty="0">
                <a:latin typeface="Arial" panose="020B0604020202020204" pitchFamily="34" charset="0"/>
                <a:cs typeface="Arial" panose="020B0604020202020204" pitchFamily="34" charset="0"/>
              </a:rPr>
              <a:t>α</a:t>
            </a:r>
            <a:r>
              <a:rPr lang="es-ES" sz="1200" b="1" dirty="0">
                <a:latin typeface="Arial" panose="020B0604020202020204" pitchFamily="34" charset="0"/>
                <a:cs typeface="Arial" panose="020B0604020202020204" pitchFamily="34" charset="0"/>
              </a:rPr>
              <a:t>-MPO</a:t>
            </a:r>
          </a:p>
          <a:p>
            <a:pPr algn="ctr"/>
            <a:r>
              <a:rPr lang="es-ES" sz="1200" dirty="0">
                <a:latin typeface="Arial" panose="020B0604020202020204" pitchFamily="34" charset="0"/>
                <a:cs typeface="Arial" panose="020B0604020202020204" pitchFamily="34" charset="0"/>
              </a:rPr>
              <a:t>80kDa</a:t>
            </a:r>
            <a:endParaRPr lang="es-MX" sz="1200" dirty="0">
              <a:latin typeface="Arial" panose="020B0604020202020204" pitchFamily="34" charset="0"/>
              <a:cs typeface="Arial" panose="020B0604020202020204" pitchFamily="34" charset="0"/>
            </a:endParaRPr>
          </a:p>
        </p:txBody>
      </p:sp>
      <p:sp>
        <p:nvSpPr>
          <p:cNvPr id="12" name="CuadroTexto 8">
            <a:extLst>
              <a:ext uri="{FF2B5EF4-FFF2-40B4-BE49-F238E27FC236}">
                <a16:creationId xmlns:a16="http://schemas.microsoft.com/office/drawing/2014/main" id="{9471C7B3-239D-406B-9CAC-3847ABB6689A}"/>
              </a:ext>
            </a:extLst>
          </p:cNvPr>
          <p:cNvSpPr txBox="1"/>
          <p:nvPr/>
        </p:nvSpPr>
        <p:spPr>
          <a:xfrm rot="3142306">
            <a:off x="7349337" y="513002"/>
            <a:ext cx="430887" cy="930484"/>
          </a:xfrm>
          <a:prstGeom prst="rect">
            <a:avLst/>
          </a:prstGeom>
          <a:noFill/>
        </p:spPr>
        <p:txBody>
          <a:bodyPr vert="vert270" wrap="square" rtlCol="0">
            <a:spAutoFit/>
          </a:bodyPr>
          <a:lstStyle/>
          <a:p>
            <a:r>
              <a:rPr lang="es-MX" sz="1600" dirty="0" err="1"/>
              <a:t>MPOUbIV</a:t>
            </a:r>
            <a:endParaRPr lang="es-MX" sz="1600" dirty="0"/>
          </a:p>
        </p:txBody>
      </p:sp>
      <p:sp>
        <p:nvSpPr>
          <p:cNvPr id="13" name="CuadroTexto 11">
            <a:extLst>
              <a:ext uri="{FF2B5EF4-FFF2-40B4-BE49-F238E27FC236}">
                <a16:creationId xmlns:a16="http://schemas.microsoft.com/office/drawing/2014/main" id="{B6DD9837-B25E-442B-93F9-49D2AD92C353}"/>
              </a:ext>
            </a:extLst>
          </p:cNvPr>
          <p:cNvSpPr txBox="1"/>
          <p:nvPr/>
        </p:nvSpPr>
        <p:spPr>
          <a:xfrm rot="3142306">
            <a:off x="5005344" y="624649"/>
            <a:ext cx="430887" cy="855677"/>
          </a:xfrm>
          <a:prstGeom prst="rect">
            <a:avLst/>
          </a:prstGeom>
          <a:noFill/>
        </p:spPr>
        <p:txBody>
          <a:bodyPr vert="vert270" wrap="square" rtlCol="0">
            <a:spAutoFit/>
          </a:bodyPr>
          <a:lstStyle/>
          <a:p>
            <a:r>
              <a:rPr lang="es-MX" sz="1600" dirty="0"/>
              <a:t>MPM</a:t>
            </a:r>
          </a:p>
        </p:txBody>
      </p:sp>
      <p:sp>
        <p:nvSpPr>
          <p:cNvPr id="14" name="CuadroTexto 12">
            <a:extLst>
              <a:ext uri="{FF2B5EF4-FFF2-40B4-BE49-F238E27FC236}">
                <a16:creationId xmlns:a16="http://schemas.microsoft.com/office/drawing/2014/main" id="{18227AE5-C214-4829-AAC1-9122339D0AF5}"/>
              </a:ext>
            </a:extLst>
          </p:cNvPr>
          <p:cNvSpPr txBox="1"/>
          <p:nvPr/>
        </p:nvSpPr>
        <p:spPr>
          <a:xfrm rot="3142306">
            <a:off x="5662975" y="550140"/>
            <a:ext cx="430887" cy="855677"/>
          </a:xfrm>
          <a:prstGeom prst="rect">
            <a:avLst/>
          </a:prstGeom>
          <a:noFill/>
        </p:spPr>
        <p:txBody>
          <a:bodyPr vert="vert270" wrap="square" rtlCol="0">
            <a:spAutoFit/>
          </a:bodyPr>
          <a:lstStyle/>
          <a:p>
            <a:r>
              <a:rPr lang="es-MX" sz="1600" dirty="0" err="1"/>
              <a:t>HeLa</a:t>
            </a:r>
            <a:endParaRPr lang="es-MX" sz="1600" dirty="0"/>
          </a:p>
        </p:txBody>
      </p:sp>
      <p:sp>
        <p:nvSpPr>
          <p:cNvPr id="15" name="CuadroTexto 13">
            <a:extLst>
              <a:ext uri="{FF2B5EF4-FFF2-40B4-BE49-F238E27FC236}">
                <a16:creationId xmlns:a16="http://schemas.microsoft.com/office/drawing/2014/main" id="{6AC3B4DE-3F05-4CE2-A668-5A0330B24FC6}"/>
              </a:ext>
            </a:extLst>
          </p:cNvPr>
          <p:cNvSpPr txBox="1"/>
          <p:nvPr/>
        </p:nvSpPr>
        <p:spPr>
          <a:xfrm rot="3142306">
            <a:off x="6240201" y="616278"/>
            <a:ext cx="430887" cy="855677"/>
          </a:xfrm>
          <a:prstGeom prst="rect">
            <a:avLst/>
          </a:prstGeom>
          <a:noFill/>
        </p:spPr>
        <p:txBody>
          <a:bodyPr vert="vert270" wrap="square" rtlCol="0">
            <a:spAutoFit/>
          </a:bodyPr>
          <a:lstStyle/>
          <a:p>
            <a:r>
              <a:rPr lang="es-MX" sz="1600" dirty="0" err="1"/>
              <a:t>MPOrh</a:t>
            </a:r>
            <a:endParaRPr lang="es-MX" sz="1600" dirty="0"/>
          </a:p>
        </p:txBody>
      </p:sp>
      <p:sp>
        <p:nvSpPr>
          <p:cNvPr id="16" name="CuadroTexto 7">
            <a:extLst>
              <a:ext uri="{FF2B5EF4-FFF2-40B4-BE49-F238E27FC236}">
                <a16:creationId xmlns:a16="http://schemas.microsoft.com/office/drawing/2014/main" id="{216FBE13-A7A4-403B-B54C-6765B09B2DF7}"/>
              </a:ext>
            </a:extLst>
          </p:cNvPr>
          <p:cNvSpPr txBox="1"/>
          <p:nvPr/>
        </p:nvSpPr>
        <p:spPr>
          <a:xfrm rot="3142306">
            <a:off x="7130102" y="-186610"/>
            <a:ext cx="430887" cy="1834511"/>
          </a:xfrm>
          <a:prstGeom prst="rect">
            <a:avLst/>
          </a:prstGeom>
          <a:noFill/>
        </p:spPr>
        <p:txBody>
          <a:bodyPr vert="vert270" wrap="square" rtlCol="0">
            <a:spAutoFit/>
          </a:bodyPr>
          <a:lstStyle/>
          <a:p>
            <a:r>
              <a:rPr lang="es-MX" sz="1600" dirty="0" err="1"/>
              <a:t>MPOUb</a:t>
            </a:r>
            <a:r>
              <a:rPr lang="es-MX" sz="1600" dirty="0"/>
              <a:t> </a:t>
            </a:r>
            <a:r>
              <a:rPr lang="es-ES" sz="1600" dirty="0" err="1"/>
              <a:t>Ctl</a:t>
            </a:r>
            <a:r>
              <a:rPr lang="es-ES" sz="1600" dirty="0"/>
              <a:t> </a:t>
            </a:r>
            <a:r>
              <a:rPr lang="es-ES" sz="1600" dirty="0" err="1"/>
              <a:t>Neg</a:t>
            </a:r>
            <a:endParaRPr lang="es-MX" sz="1600" dirty="0"/>
          </a:p>
        </p:txBody>
      </p:sp>
      <p:sp>
        <p:nvSpPr>
          <p:cNvPr id="17" name="CuadroTexto 16">
            <a:extLst>
              <a:ext uri="{FF2B5EF4-FFF2-40B4-BE49-F238E27FC236}">
                <a16:creationId xmlns:a16="http://schemas.microsoft.com/office/drawing/2014/main" id="{24D4E125-307D-4C77-8DC0-216F2A225050}"/>
              </a:ext>
            </a:extLst>
          </p:cNvPr>
          <p:cNvSpPr txBox="1"/>
          <p:nvPr/>
        </p:nvSpPr>
        <p:spPr>
          <a:xfrm>
            <a:off x="473988" y="478651"/>
            <a:ext cx="2009554" cy="369332"/>
          </a:xfrm>
          <a:prstGeom prst="rect">
            <a:avLst/>
          </a:prstGeom>
          <a:noFill/>
        </p:spPr>
        <p:txBody>
          <a:bodyPr wrap="square" rtlCol="0">
            <a:spAutoFit/>
          </a:bodyPr>
          <a:lstStyle/>
          <a:p>
            <a:r>
              <a:rPr lang="en-GB" dirty="0"/>
              <a:t>Supplementary 1</a:t>
            </a:r>
          </a:p>
        </p:txBody>
      </p:sp>
    </p:spTree>
    <p:extLst>
      <p:ext uri="{BB962C8B-B14F-4D97-AF65-F5344CB8AC3E}">
        <p14:creationId xmlns:p14="http://schemas.microsoft.com/office/powerpoint/2010/main" val="746068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2E9174D8-20B8-4237-9C60-F36B23C5E72A}"/>
              </a:ext>
            </a:extLst>
          </p:cNvPr>
          <p:cNvGrpSpPr/>
          <p:nvPr/>
        </p:nvGrpSpPr>
        <p:grpSpPr>
          <a:xfrm>
            <a:off x="3079260" y="190016"/>
            <a:ext cx="5917177" cy="6422851"/>
            <a:chOff x="-48314" y="246509"/>
            <a:chExt cx="6842943" cy="9265965"/>
          </a:xfrm>
        </p:grpSpPr>
        <p:pic>
          <p:nvPicPr>
            <p:cNvPr id="3" name="Imagen 2">
              <a:extLst>
                <a:ext uri="{FF2B5EF4-FFF2-40B4-BE49-F238E27FC236}">
                  <a16:creationId xmlns:a16="http://schemas.microsoft.com/office/drawing/2014/main" id="{F2069537-57AF-48DC-B5B3-3CEA50D1713A}"/>
                </a:ext>
              </a:extLst>
            </p:cNvPr>
            <p:cNvPicPr>
              <a:picLocks noChangeAspect="1"/>
            </p:cNvPicPr>
            <p:nvPr/>
          </p:nvPicPr>
          <p:blipFill>
            <a:blip r:embed="rId3"/>
            <a:stretch>
              <a:fillRect/>
            </a:stretch>
          </p:blipFill>
          <p:spPr>
            <a:xfrm>
              <a:off x="3641854" y="3433127"/>
              <a:ext cx="3152775" cy="3038475"/>
            </a:xfrm>
            <a:prstGeom prst="rect">
              <a:avLst/>
            </a:prstGeom>
          </p:spPr>
        </p:pic>
        <p:sp>
          <p:nvSpPr>
            <p:cNvPr id="4" name="Rectángulo 3">
              <a:extLst>
                <a:ext uri="{FF2B5EF4-FFF2-40B4-BE49-F238E27FC236}">
                  <a16:creationId xmlns:a16="http://schemas.microsoft.com/office/drawing/2014/main" id="{13CB49C6-207A-4BEC-9A0A-EDF54A52304F}"/>
                </a:ext>
              </a:extLst>
            </p:cNvPr>
            <p:cNvSpPr/>
            <p:nvPr/>
          </p:nvSpPr>
          <p:spPr>
            <a:xfrm>
              <a:off x="5018772" y="6376275"/>
              <a:ext cx="1550957"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CD4+</a:t>
              </a:r>
            </a:p>
          </p:txBody>
        </p:sp>
        <p:pic>
          <p:nvPicPr>
            <p:cNvPr id="5" name="Imagen 4">
              <a:extLst>
                <a:ext uri="{FF2B5EF4-FFF2-40B4-BE49-F238E27FC236}">
                  <a16:creationId xmlns:a16="http://schemas.microsoft.com/office/drawing/2014/main" id="{D17D2EBF-2253-4788-951E-7A15E9AED32C}"/>
                </a:ext>
              </a:extLst>
            </p:cNvPr>
            <p:cNvPicPr>
              <a:picLocks noChangeAspect="1"/>
            </p:cNvPicPr>
            <p:nvPr/>
          </p:nvPicPr>
          <p:blipFill>
            <a:blip r:embed="rId4"/>
            <a:stretch>
              <a:fillRect/>
            </a:stretch>
          </p:blipFill>
          <p:spPr>
            <a:xfrm>
              <a:off x="0" y="246509"/>
              <a:ext cx="3152775" cy="3038475"/>
            </a:xfrm>
            <a:prstGeom prst="rect">
              <a:avLst/>
            </a:prstGeom>
          </p:spPr>
        </p:pic>
        <p:pic>
          <p:nvPicPr>
            <p:cNvPr id="6" name="Imagen 5">
              <a:extLst>
                <a:ext uri="{FF2B5EF4-FFF2-40B4-BE49-F238E27FC236}">
                  <a16:creationId xmlns:a16="http://schemas.microsoft.com/office/drawing/2014/main" id="{070834CA-F3DA-477D-B768-E08CB0ECCDC0}"/>
                </a:ext>
              </a:extLst>
            </p:cNvPr>
            <p:cNvPicPr>
              <a:picLocks noChangeAspect="1"/>
            </p:cNvPicPr>
            <p:nvPr/>
          </p:nvPicPr>
          <p:blipFill>
            <a:blip r:embed="rId5"/>
            <a:stretch>
              <a:fillRect/>
            </a:stretch>
          </p:blipFill>
          <p:spPr>
            <a:xfrm>
              <a:off x="3641854" y="248417"/>
              <a:ext cx="3152775" cy="3038475"/>
            </a:xfrm>
            <a:prstGeom prst="rect">
              <a:avLst/>
            </a:prstGeom>
          </p:spPr>
        </p:pic>
        <p:pic>
          <p:nvPicPr>
            <p:cNvPr id="7" name="Imagen 6">
              <a:extLst>
                <a:ext uri="{FF2B5EF4-FFF2-40B4-BE49-F238E27FC236}">
                  <a16:creationId xmlns:a16="http://schemas.microsoft.com/office/drawing/2014/main" id="{DC80E316-C9B3-4A60-8C0B-1C390D3D3A7A}"/>
                </a:ext>
              </a:extLst>
            </p:cNvPr>
            <p:cNvPicPr>
              <a:picLocks noChangeAspect="1"/>
            </p:cNvPicPr>
            <p:nvPr/>
          </p:nvPicPr>
          <p:blipFill>
            <a:blip r:embed="rId6"/>
            <a:stretch>
              <a:fillRect/>
            </a:stretch>
          </p:blipFill>
          <p:spPr>
            <a:xfrm>
              <a:off x="42228" y="3429000"/>
              <a:ext cx="3124200" cy="3038475"/>
            </a:xfrm>
            <a:prstGeom prst="rect">
              <a:avLst/>
            </a:prstGeom>
          </p:spPr>
        </p:pic>
        <p:pic>
          <p:nvPicPr>
            <p:cNvPr id="8" name="Imagen 7">
              <a:extLst>
                <a:ext uri="{FF2B5EF4-FFF2-40B4-BE49-F238E27FC236}">
                  <a16:creationId xmlns:a16="http://schemas.microsoft.com/office/drawing/2014/main" id="{9045BA58-7395-4EC2-B75E-5EC577053B09}"/>
                </a:ext>
              </a:extLst>
            </p:cNvPr>
            <p:cNvPicPr>
              <a:picLocks noChangeAspect="1"/>
            </p:cNvPicPr>
            <p:nvPr/>
          </p:nvPicPr>
          <p:blipFill>
            <a:blip r:embed="rId7"/>
            <a:stretch>
              <a:fillRect/>
            </a:stretch>
          </p:blipFill>
          <p:spPr>
            <a:xfrm>
              <a:off x="32384" y="7145333"/>
              <a:ext cx="2215060" cy="2134756"/>
            </a:xfrm>
            <a:prstGeom prst="rect">
              <a:avLst/>
            </a:prstGeom>
          </p:spPr>
        </p:pic>
        <p:pic>
          <p:nvPicPr>
            <p:cNvPr id="9" name="Imagen 8">
              <a:extLst>
                <a:ext uri="{FF2B5EF4-FFF2-40B4-BE49-F238E27FC236}">
                  <a16:creationId xmlns:a16="http://schemas.microsoft.com/office/drawing/2014/main" id="{D1CC5191-AF31-4789-911C-355F3F579571}"/>
                </a:ext>
              </a:extLst>
            </p:cNvPr>
            <p:cNvPicPr>
              <a:picLocks noChangeAspect="1"/>
            </p:cNvPicPr>
            <p:nvPr/>
          </p:nvPicPr>
          <p:blipFill>
            <a:blip r:embed="rId8"/>
            <a:stretch>
              <a:fillRect/>
            </a:stretch>
          </p:blipFill>
          <p:spPr>
            <a:xfrm>
              <a:off x="2278326" y="7204847"/>
              <a:ext cx="2215061" cy="2134757"/>
            </a:xfrm>
            <a:prstGeom prst="rect">
              <a:avLst/>
            </a:prstGeom>
          </p:spPr>
        </p:pic>
        <p:pic>
          <p:nvPicPr>
            <p:cNvPr id="10" name="Imagen 9">
              <a:extLst>
                <a:ext uri="{FF2B5EF4-FFF2-40B4-BE49-F238E27FC236}">
                  <a16:creationId xmlns:a16="http://schemas.microsoft.com/office/drawing/2014/main" id="{9A4080FB-306E-48B7-86FD-BDC25716EAA8}"/>
                </a:ext>
              </a:extLst>
            </p:cNvPr>
            <p:cNvPicPr>
              <a:picLocks noChangeAspect="1"/>
            </p:cNvPicPr>
            <p:nvPr/>
          </p:nvPicPr>
          <p:blipFill>
            <a:blip r:embed="rId9"/>
            <a:stretch>
              <a:fillRect/>
            </a:stretch>
          </p:blipFill>
          <p:spPr>
            <a:xfrm>
              <a:off x="4505278" y="7245656"/>
              <a:ext cx="2215060" cy="2134756"/>
            </a:xfrm>
            <a:prstGeom prst="rect">
              <a:avLst/>
            </a:prstGeom>
          </p:spPr>
        </p:pic>
        <p:sp>
          <p:nvSpPr>
            <p:cNvPr id="11" name="Rectángulo 10">
              <a:extLst>
                <a:ext uri="{FF2B5EF4-FFF2-40B4-BE49-F238E27FC236}">
                  <a16:creationId xmlns:a16="http://schemas.microsoft.com/office/drawing/2014/main" id="{515DFCAF-901D-48F8-AB00-82CAB4331F57}"/>
                </a:ext>
              </a:extLst>
            </p:cNvPr>
            <p:cNvSpPr/>
            <p:nvPr/>
          </p:nvSpPr>
          <p:spPr>
            <a:xfrm>
              <a:off x="1156018" y="6301129"/>
              <a:ext cx="1550958" cy="4819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FVS700</a:t>
              </a:r>
            </a:p>
          </p:txBody>
        </p:sp>
        <p:cxnSp>
          <p:nvCxnSpPr>
            <p:cNvPr id="12" name="Conector recto de flecha 11">
              <a:extLst>
                <a:ext uri="{FF2B5EF4-FFF2-40B4-BE49-F238E27FC236}">
                  <a16:creationId xmlns:a16="http://schemas.microsoft.com/office/drawing/2014/main" id="{6779BBB8-F2C2-49D3-9691-FBC0E5196BE6}"/>
                </a:ext>
              </a:extLst>
            </p:cNvPr>
            <p:cNvCxnSpPr>
              <a:cxnSpLocks/>
              <a:stCxn id="7" idx="3"/>
              <a:endCxn id="3" idx="1"/>
            </p:cNvCxnSpPr>
            <p:nvPr/>
          </p:nvCxnSpPr>
          <p:spPr>
            <a:xfrm>
              <a:off x="3166428" y="4948238"/>
              <a:ext cx="475426" cy="412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2E4099DA-B393-4AB6-A642-B18FC9357C85}"/>
                </a:ext>
              </a:extLst>
            </p:cNvPr>
            <p:cNvSpPr/>
            <p:nvPr/>
          </p:nvSpPr>
          <p:spPr>
            <a:xfrm>
              <a:off x="657556" y="9181792"/>
              <a:ext cx="1550958"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CD25+</a:t>
              </a:r>
            </a:p>
          </p:txBody>
        </p:sp>
        <p:sp>
          <p:nvSpPr>
            <p:cNvPr id="14" name="Rectángulo 13">
              <a:extLst>
                <a:ext uri="{FF2B5EF4-FFF2-40B4-BE49-F238E27FC236}">
                  <a16:creationId xmlns:a16="http://schemas.microsoft.com/office/drawing/2014/main" id="{C7D0A5D0-2145-4B7C-B94C-2041CA6A6364}"/>
                </a:ext>
              </a:extLst>
            </p:cNvPr>
            <p:cNvSpPr/>
            <p:nvPr/>
          </p:nvSpPr>
          <p:spPr>
            <a:xfrm>
              <a:off x="2942429" y="9239269"/>
              <a:ext cx="1550958"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Ki67+</a:t>
              </a:r>
            </a:p>
          </p:txBody>
        </p:sp>
        <p:sp>
          <p:nvSpPr>
            <p:cNvPr id="15" name="Rectángulo 14">
              <a:extLst>
                <a:ext uri="{FF2B5EF4-FFF2-40B4-BE49-F238E27FC236}">
                  <a16:creationId xmlns:a16="http://schemas.microsoft.com/office/drawing/2014/main" id="{529200E0-1F62-4EBD-8AF7-3E402F0AD961}"/>
                </a:ext>
              </a:extLst>
            </p:cNvPr>
            <p:cNvSpPr/>
            <p:nvPr/>
          </p:nvSpPr>
          <p:spPr>
            <a:xfrm>
              <a:off x="5527884" y="9273252"/>
              <a:ext cx="926646" cy="2392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IFNγ+</a:t>
              </a:r>
            </a:p>
          </p:txBody>
        </p:sp>
        <p:sp>
          <p:nvSpPr>
            <p:cNvPr id="16" name="CuadroTexto 15">
              <a:extLst>
                <a:ext uri="{FF2B5EF4-FFF2-40B4-BE49-F238E27FC236}">
                  <a16:creationId xmlns:a16="http://schemas.microsoft.com/office/drawing/2014/main" id="{3C1D45FA-9CD9-4473-B8C5-791F6D210028}"/>
                </a:ext>
              </a:extLst>
            </p:cNvPr>
            <p:cNvSpPr txBox="1"/>
            <p:nvPr/>
          </p:nvSpPr>
          <p:spPr>
            <a:xfrm>
              <a:off x="-48314" y="326443"/>
              <a:ext cx="576064" cy="369332"/>
            </a:xfrm>
            <a:prstGeom prst="rect">
              <a:avLst/>
            </a:prstGeom>
            <a:noFill/>
          </p:spPr>
          <p:txBody>
            <a:bodyPr wrap="square" rtlCol="0">
              <a:spAutoFit/>
            </a:bodyPr>
            <a:lstStyle/>
            <a:p>
              <a:r>
                <a:rPr lang="en-GB" dirty="0"/>
                <a:t>A)</a:t>
              </a:r>
            </a:p>
          </p:txBody>
        </p:sp>
        <p:sp>
          <p:nvSpPr>
            <p:cNvPr id="17" name="CuadroTexto 16">
              <a:extLst>
                <a:ext uri="{FF2B5EF4-FFF2-40B4-BE49-F238E27FC236}">
                  <a16:creationId xmlns:a16="http://schemas.microsoft.com/office/drawing/2014/main" id="{16F6B8B8-F38A-45BA-B08A-9C243FDEA338}"/>
                </a:ext>
              </a:extLst>
            </p:cNvPr>
            <p:cNvSpPr txBox="1"/>
            <p:nvPr/>
          </p:nvSpPr>
          <p:spPr>
            <a:xfrm>
              <a:off x="3451836" y="336197"/>
              <a:ext cx="489078" cy="532819"/>
            </a:xfrm>
            <a:prstGeom prst="rect">
              <a:avLst/>
            </a:prstGeom>
            <a:noFill/>
          </p:spPr>
          <p:txBody>
            <a:bodyPr wrap="square" rtlCol="0">
              <a:spAutoFit/>
            </a:bodyPr>
            <a:lstStyle/>
            <a:p>
              <a:r>
                <a:rPr lang="en-GB" dirty="0"/>
                <a:t>B)</a:t>
              </a:r>
            </a:p>
          </p:txBody>
        </p:sp>
        <p:sp>
          <p:nvSpPr>
            <p:cNvPr id="18" name="CuadroTexto 17">
              <a:extLst>
                <a:ext uri="{FF2B5EF4-FFF2-40B4-BE49-F238E27FC236}">
                  <a16:creationId xmlns:a16="http://schemas.microsoft.com/office/drawing/2014/main" id="{8081077E-BFEF-4097-89E4-D3390E2D79F4}"/>
                </a:ext>
              </a:extLst>
            </p:cNvPr>
            <p:cNvSpPr txBox="1"/>
            <p:nvPr/>
          </p:nvSpPr>
          <p:spPr>
            <a:xfrm>
              <a:off x="0" y="3518690"/>
              <a:ext cx="576064" cy="369332"/>
            </a:xfrm>
            <a:prstGeom prst="rect">
              <a:avLst/>
            </a:prstGeom>
            <a:noFill/>
          </p:spPr>
          <p:txBody>
            <a:bodyPr wrap="square" rtlCol="0">
              <a:spAutoFit/>
            </a:bodyPr>
            <a:lstStyle/>
            <a:p>
              <a:r>
                <a:rPr lang="en-GB" dirty="0"/>
                <a:t>C)</a:t>
              </a:r>
            </a:p>
          </p:txBody>
        </p:sp>
        <p:sp>
          <p:nvSpPr>
            <p:cNvPr id="19" name="CuadroTexto 18">
              <a:extLst>
                <a:ext uri="{FF2B5EF4-FFF2-40B4-BE49-F238E27FC236}">
                  <a16:creationId xmlns:a16="http://schemas.microsoft.com/office/drawing/2014/main" id="{5386AC6D-FD2C-4503-B478-CE79571367BA}"/>
                </a:ext>
              </a:extLst>
            </p:cNvPr>
            <p:cNvSpPr txBox="1"/>
            <p:nvPr/>
          </p:nvSpPr>
          <p:spPr>
            <a:xfrm>
              <a:off x="3619982" y="3518690"/>
              <a:ext cx="576064" cy="369332"/>
            </a:xfrm>
            <a:prstGeom prst="rect">
              <a:avLst/>
            </a:prstGeom>
            <a:noFill/>
          </p:spPr>
          <p:txBody>
            <a:bodyPr wrap="square" rtlCol="0">
              <a:spAutoFit/>
            </a:bodyPr>
            <a:lstStyle/>
            <a:p>
              <a:r>
                <a:rPr lang="en-GB" dirty="0"/>
                <a:t>D)</a:t>
              </a:r>
            </a:p>
          </p:txBody>
        </p:sp>
        <p:sp>
          <p:nvSpPr>
            <p:cNvPr id="20" name="CuadroTexto 19">
              <a:extLst>
                <a:ext uri="{FF2B5EF4-FFF2-40B4-BE49-F238E27FC236}">
                  <a16:creationId xmlns:a16="http://schemas.microsoft.com/office/drawing/2014/main" id="{625E9DAE-56E2-43D8-A6FE-3D6BD4F5C720}"/>
                </a:ext>
              </a:extLst>
            </p:cNvPr>
            <p:cNvSpPr txBox="1"/>
            <p:nvPr/>
          </p:nvSpPr>
          <p:spPr>
            <a:xfrm>
              <a:off x="235304" y="6799137"/>
              <a:ext cx="576064" cy="369331"/>
            </a:xfrm>
            <a:prstGeom prst="rect">
              <a:avLst/>
            </a:prstGeom>
            <a:noFill/>
          </p:spPr>
          <p:txBody>
            <a:bodyPr wrap="square" rtlCol="0">
              <a:spAutoFit/>
            </a:bodyPr>
            <a:lstStyle/>
            <a:p>
              <a:r>
                <a:rPr lang="en-GB" dirty="0"/>
                <a:t>E)</a:t>
              </a:r>
            </a:p>
          </p:txBody>
        </p:sp>
        <p:sp>
          <p:nvSpPr>
            <p:cNvPr id="21" name="CuadroTexto 20">
              <a:extLst>
                <a:ext uri="{FF2B5EF4-FFF2-40B4-BE49-F238E27FC236}">
                  <a16:creationId xmlns:a16="http://schemas.microsoft.com/office/drawing/2014/main" id="{12CF8C90-925D-4FE6-ABAE-9432A03AFBF7}"/>
                </a:ext>
              </a:extLst>
            </p:cNvPr>
            <p:cNvSpPr txBox="1"/>
            <p:nvPr/>
          </p:nvSpPr>
          <p:spPr>
            <a:xfrm>
              <a:off x="2535818" y="6824353"/>
              <a:ext cx="576064" cy="369331"/>
            </a:xfrm>
            <a:prstGeom prst="rect">
              <a:avLst/>
            </a:prstGeom>
            <a:noFill/>
          </p:spPr>
          <p:txBody>
            <a:bodyPr wrap="square" rtlCol="0">
              <a:spAutoFit/>
            </a:bodyPr>
            <a:lstStyle/>
            <a:p>
              <a:r>
                <a:rPr lang="en-GB" dirty="0"/>
                <a:t>F)</a:t>
              </a:r>
            </a:p>
          </p:txBody>
        </p:sp>
        <p:sp>
          <p:nvSpPr>
            <p:cNvPr id="22" name="CuadroTexto 21">
              <a:extLst>
                <a:ext uri="{FF2B5EF4-FFF2-40B4-BE49-F238E27FC236}">
                  <a16:creationId xmlns:a16="http://schemas.microsoft.com/office/drawing/2014/main" id="{E7939672-A0E5-45F9-9280-A29FF2DFC762}"/>
                </a:ext>
              </a:extLst>
            </p:cNvPr>
            <p:cNvSpPr txBox="1"/>
            <p:nvPr/>
          </p:nvSpPr>
          <p:spPr>
            <a:xfrm>
              <a:off x="4736588" y="6806123"/>
              <a:ext cx="576064" cy="369331"/>
            </a:xfrm>
            <a:prstGeom prst="rect">
              <a:avLst/>
            </a:prstGeom>
            <a:noFill/>
          </p:spPr>
          <p:txBody>
            <a:bodyPr wrap="square" rtlCol="0">
              <a:spAutoFit/>
            </a:bodyPr>
            <a:lstStyle/>
            <a:p>
              <a:r>
                <a:rPr lang="en-GB" dirty="0"/>
                <a:t>G)</a:t>
              </a:r>
            </a:p>
          </p:txBody>
        </p:sp>
        <p:cxnSp>
          <p:nvCxnSpPr>
            <p:cNvPr id="23" name="Conector recto de flecha 22">
              <a:extLst>
                <a:ext uri="{FF2B5EF4-FFF2-40B4-BE49-F238E27FC236}">
                  <a16:creationId xmlns:a16="http://schemas.microsoft.com/office/drawing/2014/main" id="{9AA8B0EE-7F9F-4617-B9E0-3210C79A8C6F}"/>
                </a:ext>
              </a:extLst>
            </p:cNvPr>
            <p:cNvCxnSpPr>
              <a:cxnSpLocks/>
              <a:stCxn id="5" idx="3"/>
              <a:endCxn id="6" idx="1"/>
            </p:cNvCxnSpPr>
            <p:nvPr/>
          </p:nvCxnSpPr>
          <p:spPr>
            <a:xfrm>
              <a:off x="3152775" y="1765747"/>
              <a:ext cx="489079" cy="190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Abrir llave 23">
              <a:extLst>
                <a:ext uri="{FF2B5EF4-FFF2-40B4-BE49-F238E27FC236}">
                  <a16:creationId xmlns:a16="http://schemas.microsoft.com/office/drawing/2014/main" id="{90536EEB-CDA9-4ACB-B337-0A92D3306071}"/>
                </a:ext>
              </a:extLst>
            </p:cNvPr>
            <p:cNvSpPr/>
            <p:nvPr/>
          </p:nvSpPr>
          <p:spPr>
            <a:xfrm rot="5400000">
              <a:off x="3093443" y="3796352"/>
              <a:ext cx="394869" cy="6071226"/>
            </a:xfrm>
            <a:prstGeom prst="leftBrace">
              <a:avLst>
                <a:gd name="adj1" fmla="val 8333"/>
                <a:gd name="adj2" fmla="val 14918"/>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5" name="Conector: angular 24">
              <a:extLst>
                <a:ext uri="{FF2B5EF4-FFF2-40B4-BE49-F238E27FC236}">
                  <a16:creationId xmlns:a16="http://schemas.microsoft.com/office/drawing/2014/main" id="{D615C030-FEBC-4993-B57F-EEF418FF73F0}"/>
                </a:ext>
              </a:extLst>
            </p:cNvPr>
            <p:cNvCxnSpPr>
              <a:stCxn id="6" idx="3"/>
              <a:endCxn id="7" idx="0"/>
            </p:cNvCxnSpPr>
            <p:nvPr/>
          </p:nvCxnSpPr>
          <p:spPr>
            <a:xfrm flipH="1">
              <a:off x="1604328" y="1767655"/>
              <a:ext cx="5190301" cy="1661345"/>
            </a:xfrm>
            <a:prstGeom prst="bentConnector4">
              <a:avLst>
                <a:gd name="adj1" fmla="val -4404"/>
                <a:gd name="adj2" fmla="val 9572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CuadroTexto 25">
            <a:extLst>
              <a:ext uri="{FF2B5EF4-FFF2-40B4-BE49-F238E27FC236}">
                <a16:creationId xmlns:a16="http://schemas.microsoft.com/office/drawing/2014/main" id="{4FC73176-62A5-41BD-8430-6A6504B88081}"/>
              </a:ext>
            </a:extLst>
          </p:cNvPr>
          <p:cNvSpPr txBox="1"/>
          <p:nvPr/>
        </p:nvSpPr>
        <p:spPr>
          <a:xfrm>
            <a:off x="329609" y="446567"/>
            <a:ext cx="2009554" cy="369332"/>
          </a:xfrm>
          <a:prstGeom prst="rect">
            <a:avLst/>
          </a:prstGeom>
          <a:noFill/>
        </p:spPr>
        <p:txBody>
          <a:bodyPr wrap="square" rtlCol="0">
            <a:spAutoFit/>
          </a:bodyPr>
          <a:lstStyle/>
          <a:p>
            <a:r>
              <a:rPr lang="en-GB" dirty="0"/>
              <a:t>Supplementary 2</a:t>
            </a:r>
          </a:p>
        </p:txBody>
      </p:sp>
    </p:spTree>
    <p:extLst>
      <p:ext uri="{BB962C8B-B14F-4D97-AF65-F5344CB8AC3E}">
        <p14:creationId xmlns:p14="http://schemas.microsoft.com/office/powerpoint/2010/main" val="90649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36BA5299-9E76-4BD5-9B34-E66433DA922C}"/>
              </a:ext>
            </a:extLst>
          </p:cNvPr>
          <p:cNvGraphicFramePr>
            <a:graphicFrameLocks noGrp="1"/>
          </p:cNvGraphicFramePr>
          <p:nvPr/>
        </p:nvGraphicFramePr>
        <p:xfrm>
          <a:off x="2042687" y="119862"/>
          <a:ext cx="8246825" cy="3120125"/>
        </p:xfrm>
        <a:graphic>
          <a:graphicData uri="http://schemas.openxmlformats.org/drawingml/2006/table">
            <a:tbl>
              <a:tblPr firstRow="1" bandRow="1">
                <a:tableStyleId>{F5AB1C69-6EDB-4FF4-983F-18BD219EF322}</a:tableStyleId>
              </a:tblPr>
              <a:tblGrid>
                <a:gridCol w="1534231">
                  <a:extLst>
                    <a:ext uri="{9D8B030D-6E8A-4147-A177-3AD203B41FA5}">
                      <a16:colId xmlns:a16="http://schemas.microsoft.com/office/drawing/2014/main" val="3397447373"/>
                    </a:ext>
                  </a:extLst>
                </a:gridCol>
                <a:gridCol w="1246291">
                  <a:extLst>
                    <a:ext uri="{9D8B030D-6E8A-4147-A177-3AD203B41FA5}">
                      <a16:colId xmlns:a16="http://schemas.microsoft.com/office/drawing/2014/main" val="2597133131"/>
                    </a:ext>
                  </a:extLst>
                </a:gridCol>
                <a:gridCol w="1135464">
                  <a:extLst>
                    <a:ext uri="{9D8B030D-6E8A-4147-A177-3AD203B41FA5}">
                      <a16:colId xmlns:a16="http://schemas.microsoft.com/office/drawing/2014/main" val="48643488"/>
                    </a:ext>
                  </a:extLst>
                </a:gridCol>
                <a:gridCol w="1024932">
                  <a:extLst>
                    <a:ext uri="{9D8B030D-6E8A-4147-A177-3AD203B41FA5}">
                      <a16:colId xmlns:a16="http://schemas.microsoft.com/office/drawing/2014/main" val="1026458649"/>
                    </a:ext>
                  </a:extLst>
                </a:gridCol>
                <a:gridCol w="1195754">
                  <a:extLst>
                    <a:ext uri="{9D8B030D-6E8A-4147-A177-3AD203B41FA5}">
                      <a16:colId xmlns:a16="http://schemas.microsoft.com/office/drawing/2014/main" val="3712480853"/>
                    </a:ext>
                  </a:extLst>
                </a:gridCol>
                <a:gridCol w="1356527">
                  <a:extLst>
                    <a:ext uri="{9D8B030D-6E8A-4147-A177-3AD203B41FA5}">
                      <a16:colId xmlns:a16="http://schemas.microsoft.com/office/drawing/2014/main" val="781625348"/>
                    </a:ext>
                  </a:extLst>
                </a:gridCol>
                <a:gridCol w="753626">
                  <a:extLst>
                    <a:ext uri="{9D8B030D-6E8A-4147-A177-3AD203B41FA5}">
                      <a16:colId xmlns:a16="http://schemas.microsoft.com/office/drawing/2014/main" val="2313441975"/>
                    </a:ext>
                  </a:extLst>
                </a:gridCol>
              </a:tblGrid>
              <a:tr h="275915">
                <a:tc>
                  <a:txBody>
                    <a:bodyPr/>
                    <a:lstStyle/>
                    <a:p>
                      <a:endParaRPr lang="en-GB" sz="1200" dirty="0">
                        <a:latin typeface="Trebuchet MS" panose="020B0603020202020204" pitchFamily="34" charset="0"/>
                      </a:endParaRPr>
                    </a:p>
                  </a:txBody>
                  <a:tcPr/>
                </a:tc>
                <a:tc gridSpan="5">
                  <a:txBody>
                    <a:bodyPr/>
                    <a:lstStyle/>
                    <a:p>
                      <a:r>
                        <a:rPr lang="en-GB" sz="1200" dirty="0"/>
                        <a:t>SLE (n=5)</a:t>
                      </a:r>
                      <a:endParaRPr lang="en-GB"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2001917626"/>
                  </a:ext>
                </a:extLst>
              </a:tr>
              <a:tr h="129180">
                <a:tc>
                  <a:txBody>
                    <a:bodyPr/>
                    <a:lstStyle/>
                    <a:p>
                      <a:endParaRPr lang="en-GB" sz="700" b="1" dirty="0">
                        <a:latin typeface="Trebuchet MS" panose="020B0603020202020204" pitchFamily="34" charset="0"/>
                      </a:endParaRPr>
                    </a:p>
                  </a:txBody>
                  <a:tcPr/>
                </a:tc>
                <a:tc>
                  <a:txBody>
                    <a:bodyPr/>
                    <a:lstStyle/>
                    <a:p>
                      <a:r>
                        <a:rPr lang="en-GB" sz="1000" b="1" dirty="0">
                          <a:latin typeface="Trebuchet MS" panose="020B0603020202020204" pitchFamily="34" charset="0"/>
                        </a:rPr>
                        <a:t>CD4</a:t>
                      </a:r>
                    </a:p>
                  </a:txBody>
                  <a:tcPr/>
                </a:tc>
                <a:tc>
                  <a:txBody>
                    <a:bodyPr/>
                    <a:lstStyle/>
                    <a:p>
                      <a:r>
                        <a:rPr lang="en-GB" sz="1000" b="1" dirty="0">
                          <a:latin typeface="Trebuchet MS" panose="020B0603020202020204" pitchFamily="34" charset="0"/>
                        </a:rPr>
                        <a:t>CD4/DCs </a:t>
                      </a:r>
                    </a:p>
                    <a:p>
                      <a:r>
                        <a:rPr lang="en-GB" sz="1000" b="1" dirty="0">
                          <a:latin typeface="Trebuchet MS" panose="020B0603020202020204" pitchFamily="34" charset="0"/>
                        </a:rPr>
                        <a:t>(LPS)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rhMPO</a:t>
                      </a:r>
                      <a:r>
                        <a:rPr lang="en-GB" sz="1000" b="1" dirty="0">
                          <a:latin typeface="Trebuchet MS" panose="020B0603020202020204" pitchFamily="34" charset="0"/>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UbMPO</a:t>
                      </a:r>
                      <a:r>
                        <a:rPr lang="en-GB" sz="1000" b="1" dirty="0">
                          <a:latin typeface="Trebuchet MS" panose="020B0603020202020204" pitchFamily="34" charset="0"/>
                        </a:rPr>
                        <a:t>)</a:t>
                      </a:r>
                    </a:p>
                    <a:p>
                      <a:endParaRPr lang="en-GB" sz="1000" b="1" dirty="0">
                        <a:latin typeface="Trebuchet MS" panose="020B0603020202020204" pitchFamily="34" charset="0"/>
                      </a:endParaRPr>
                    </a:p>
                  </a:txBody>
                  <a:tcPr/>
                </a:tc>
                <a:tc>
                  <a:txBody>
                    <a:bodyPr/>
                    <a:lstStyle/>
                    <a:p>
                      <a:r>
                        <a:rPr lang="en-GB" sz="1000" b="1" dirty="0">
                          <a:latin typeface="Trebuchet MS" panose="020B0603020202020204" pitchFamily="34" charset="0"/>
                        </a:rPr>
                        <a:t>CD4 + </a:t>
                      </a:r>
                      <a:r>
                        <a:rPr lang="el-GR" sz="1000" b="1" dirty="0">
                          <a:latin typeface="Trebuchet MS" panose="020B0603020202020204" pitchFamily="34" charset="0"/>
                        </a:rPr>
                        <a:t>α</a:t>
                      </a:r>
                      <a:r>
                        <a:rPr lang="es-MX" sz="1000" b="1" dirty="0">
                          <a:latin typeface="Trebuchet MS" panose="020B0603020202020204" pitchFamily="34" charset="0"/>
                        </a:rPr>
                        <a:t>CD3/</a:t>
                      </a:r>
                      <a:r>
                        <a:rPr lang="el-GR" sz="1000" b="1" dirty="0">
                          <a:latin typeface="Trebuchet MS" panose="020B0603020202020204" pitchFamily="34" charset="0"/>
                        </a:rPr>
                        <a:t>α</a:t>
                      </a:r>
                      <a:r>
                        <a:rPr lang="es-MX" sz="1000" b="1" dirty="0">
                          <a:latin typeface="Trebuchet MS" panose="020B0603020202020204" pitchFamily="34" charset="0"/>
                        </a:rPr>
                        <a:t>CD28</a:t>
                      </a:r>
                      <a:endParaRPr lang="en-GB" sz="1000" b="1" dirty="0">
                        <a:latin typeface="Trebuchet MS" panose="020B0603020202020204" pitchFamily="34" charset="0"/>
                      </a:endParaRPr>
                    </a:p>
                  </a:txBody>
                  <a:tcPr/>
                </a:tc>
                <a:tc>
                  <a:txBody>
                    <a:bodyPr/>
                    <a:lstStyle/>
                    <a:p>
                      <a:r>
                        <a:rPr lang="en-GB" sz="1000" b="1" i="1" dirty="0">
                          <a:latin typeface="Trebuchet MS" panose="020B0603020202020204" pitchFamily="34" charset="0"/>
                        </a:rPr>
                        <a:t>p value</a:t>
                      </a:r>
                    </a:p>
                  </a:txBody>
                  <a:tcPr/>
                </a:tc>
                <a:extLst>
                  <a:ext uri="{0D108BD9-81ED-4DB2-BD59-A6C34878D82A}">
                    <a16:rowId xmlns:a16="http://schemas.microsoft.com/office/drawing/2014/main" val="1820142792"/>
                  </a:ext>
                </a:extLst>
              </a:tr>
              <a:tr h="212030">
                <a:tc>
                  <a:txBody>
                    <a:bodyPr/>
                    <a:lstStyle/>
                    <a:p>
                      <a:r>
                        <a:rPr lang="en-GB" sz="1000" b="1" dirty="0">
                          <a:latin typeface="Trebuchet MS" panose="020B0603020202020204" pitchFamily="34" charset="0"/>
                        </a:rPr>
                        <a:t>CD25+ MFI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371.5 (358-586)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658 (405.5-1065)</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656.0 (436-927)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750 (468-1077)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1342 (906.8-1669)</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0.6857</a:t>
                      </a:r>
                    </a:p>
                  </a:txBody>
                  <a:tcPr marL="7620" marR="7620" marT="7620" marB="0" anchor="b"/>
                </a:tc>
                <a:extLst>
                  <a:ext uri="{0D108BD9-81ED-4DB2-BD59-A6C34878D82A}">
                    <a16:rowId xmlns:a16="http://schemas.microsoft.com/office/drawing/2014/main" val="2363242676"/>
                  </a:ext>
                </a:extLst>
              </a:tr>
              <a:tr h="369418">
                <a:tc>
                  <a:txBody>
                    <a:bodyPr/>
                    <a:lstStyle/>
                    <a:p>
                      <a:r>
                        <a:rPr lang="en-GB" sz="1000" b="1" dirty="0">
                          <a:latin typeface="Trebuchet MS" panose="020B0603020202020204" pitchFamily="34" charset="0"/>
                        </a:rPr>
                        <a:t>CD4/CD25/FoxP3+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5.7 (4.39-6.36)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3.9 (2.55-4.83)</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4.5 (2.57-10.33)</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4.26 (2.6-10.33)</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4.06 (1.56-7.31)</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0.8857</a:t>
                      </a:r>
                    </a:p>
                  </a:txBody>
                  <a:tcPr marL="7620" marR="7620" marT="7620" marB="0" anchor="b"/>
                </a:tc>
                <a:extLst>
                  <a:ext uri="{0D108BD9-81ED-4DB2-BD59-A6C34878D82A}">
                    <a16:rowId xmlns:a16="http://schemas.microsoft.com/office/drawing/2014/main" val="1551728147"/>
                  </a:ext>
                </a:extLst>
              </a:tr>
              <a:tr h="275915">
                <a:tc>
                  <a:txBody>
                    <a:bodyPr/>
                    <a:lstStyle/>
                    <a:p>
                      <a:r>
                        <a:rPr lang="en-GB" sz="1000" b="1" dirty="0">
                          <a:latin typeface="Trebuchet MS" panose="020B0603020202020204" pitchFamily="34" charset="0"/>
                        </a:rPr>
                        <a:t>CD83+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4.4 (1.73-8.6)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1.5 (1.1-12.8)</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2.8 (0.58-15.28)</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1.7 (0.9-3.2)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17.82 (6.1-38.6)</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0.8857</a:t>
                      </a:r>
                    </a:p>
                  </a:txBody>
                  <a:tcPr marL="7620" marR="7620" marT="7620" marB="0" anchor="b"/>
                </a:tc>
                <a:extLst>
                  <a:ext uri="{0D108BD9-81ED-4DB2-BD59-A6C34878D82A}">
                    <a16:rowId xmlns:a16="http://schemas.microsoft.com/office/drawing/2014/main" val="3911154019"/>
                  </a:ext>
                </a:extLst>
              </a:tr>
              <a:tr h="275915">
                <a:tc>
                  <a:txBody>
                    <a:bodyPr/>
                    <a:lstStyle/>
                    <a:p>
                      <a:r>
                        <a:rPr lang="en-GB" sz="1000" b="1" dirty="0">
                          <a:latin typeface="Trebuchet MS" panose="020B0603020202020204" pitchFamily="34" charset="0"/>
                        </a:rPr>
                        <a:t>HLA-DR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9.1 (4.5-15.6)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9.92 (7.5-20.4)</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9.32 (6.75-20)</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 (6.7-13.2)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 (9.4-18.28)</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&gt;0.9999</a:t>
                      </a:r>
                    </a:p>
                  </a:txBody>
                  <a:tcPr marL="7620" marR="7620" marT="7620" marB="0" anchor="b"/>
                </a:tc>
                <a:extLst>
                  <a:ext uri="{0D108BD9-81ED-4DB2-BD59-A6C34878D82A}">
                    <a16:rowId xmlns:a16="http://schemas.microsoft.com/office/drawing/2014/main" val="1251614218"/>
                  </a:ext>
                </a:extLst>
              </a:tr>
              <a:tr h="275915">
                <a:tc>
                  <a:txBody>
                    <a:bodyPr/>
                    <a:lstStyle/>
                    <a:p>
                      <a:r>
                        <a:rPr lang="en-GB" sz="1000" b="1" dirty="0">
                          <a:latin typeface="Trebuchet MS" panose="020B0603020202020204" pitchFamily="34" charset="0"/>
                        </a:rPr>
                        <a:t>Ki67 %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2.1(1.65-2.70)</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3.8 (2.9-7.09)</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3.2(1.4-8.1)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8 (5.3-12.1)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61.5 (50.28-75.5)</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0.1143</a:t>
                      </a:r>
                    </a:p>
                  </a:txBody>
                  <a:tcPr marL="7620" marR="7620" marT="7620" marB="0" anchor="b"/>
                </a:tc>
                <a:extLst>
                  <a:ext uri="{0D108BD9-81ED-4DB2-BD59-A6C34878D82A}">
                    <a16:rowId xmlns:a16="http://schemas.microsoft.com/office/drawing/2014/main" val="1496281869"/>
                  </a:ext>
                </a:extLst>
              </a:tr>
              <a:tr h="275915">
                <a:tc>
                  <a:txBody>
                    <a:bodyPr/>
                    <a:lstStyle/>
                    <a:p>
                      <a:r>
                        <a:rPr lang="en-GB" sz="1000" b="1" dirty="0">
                          <a:latin typeface="Trebuchet MS" panose="020B0603020202020204" pitchFamily="34" charset="0"/>
                        </a:rPr>
                        <a:t>IFN</a:t>
                      </a:r>
                      <a:r>
                        <a:rPr lang="el-GR" sz="1000" b="1" dirty="0">
                          <a:latin typeface="Trebuchet MS" panose="020B0603020202020204" pitchFamily="34" charset="0"/>
                        </a:rPr>
                        <a:t>γ</a:t>
                      </a:r>
                      <a:r>
                        <a:rPr lang="es-MX" sz="1000" b="1" dirty="0">
                          <a:latin typeface="Trebuchet MS" panose="020B0603020202020204" pitchFamily="34" charset="0"/>
                        </a:rPr>
                        <a:t> % </a:t>
                      </a:r>
                      <a:r>
                        <a:rPr lang="en-GB" sz="1000" b="1" dirty="0">
                          <a:latin typeface="Trebuchet MS" panose="020B0603020202020204" pitchFamily="34" charset="0"/>
                        </a:rPr>
                        <a:t>(IQR)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3.17(1.8-5.6)</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3.6(3-4.5)</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10.5(7-12.13)</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6.820(5.8-8.42)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23.75(11-24.98)</a:t>
                      </a:r>
                    </a:p>
                  </a:txBody>
                  <a:tcPr marL="7620" marR="7620" marT="7620" marB="0" anchor="b"/>
                </a:tc>
                <a:tc>
                  <a:txBody>
                    <a:bodyPr/>
                    <a:lstStyle/>
                    <a:p>
                      <a:pPr algn="r"/>
                      <a:r>
                        <a:rPr lang="en-GB" sz="1000" b="1" dirty="0">
                          <a:solidFill>
                            <a:srgbClr val="FF0000"/>
                          </a:solidFill>
                          <a:latin typeface="Arial" panose="020B0604020202020204" pitchFamily="34" charset="0"/>
                          <a:cs typeface="Arial" panose="020B0604020202020204" pitchFamily="34" charset="0"/>
                        </a:rPr>
                        <a:t>0.0286</a:t>
                      </a:r>
                    </a:p>
                  </a:txBody>
                  <a:tcPr/>
                </a:tc>
                <a:extLst>
                  <a:ext uri="{0D108BD9-81ED-4DB2-BD59-A6C34878D82A}">
                    <a16:rowId xmlns:a16="http://schemas.microsoft.com/office/drawing/2014/main" val="126850056"/>
                  </a:ext>
                </a:extLst>
              </a:tr>
              <a:tr h="275915">
                <a:tc>
                  <a:txBody>
                    <a:bodyPr/>
                    <a:lstStyle/>
                    <a:p>
                      <a:r>
                        <a:rPr lang="en-GB" sz="1000" b="1" dirty="0">
                          <a:latin typeface="Trebuchet MS" panose="020B0603020202020204" pitchFamily="34" charset="0"/>
                        </a:rPr>
                        <a:t>IL17A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2.650(2.2-3.2)</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2.7(2.3-2.76)</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4.9(4-6.1)</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4.6(3.3-6.5)</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2.68(1.8-3.6)</a:t>
                      </a:r>
                    </a:p>
                  </a:txBody>
                  <a:tcPr marL="7620" marR="7620" marT="7620" marB="0" anchor="b"/>
                </a:tc>
                <a:tc>
                  <a:txBody>
                    <a:bodyPr/>
                    <a:lstStyle/>
                    <a:p>
                      <a:pPr algn="r" fontAlgn="b"/>
                      <a:r>
                        <a:rPr lang="es-MX" sz="1000" b="1" i="0" u="none" strike="noStrike" dirty="0">
                          <a:solidFill>
                            <a:srgbClr val="FF0000"/>
                          </a:solidFill>
                          <a:effectLst/>
                          <a:latin typeface="Arial" panose="020B0604020202020204" pitchFamily="34" charset="0"/>
                          <a:cs typeface="Arial" panose="020B0604020202020204" pitchFamily="34" charset="0"/>
                        </a:rPr>
                        <a:t>0.0286</a:t>
                      </a:r>
                    </a:p>
                  </a:txBody>
                  <a:tcPr marL="7620" marR="7620" marT="7620" marB="0" anchor="b"/>
                </a:tc>
                <a:extLst>
                  <a:ext uri="{0D108BD9-81ED-4DB2-BD59-A6C34878D82A}">
                    <a16:rowId xmlns:a16="http://schemas.microsoft.com/office/drawing/2014/main" val="3667056814"/>
                  </a:ext>
                </a:extLst>
              </a:tr>
              <a:tr h="275915">
                <a:tc>
                  <a:txBody>
                    <a:bodyPr/>
                    <a:lstStyle/>
                    <a:p>
                      <a:r>
                        <a:rPr lang="en-GB" sz="1000" b="1" dirty="0">
                          <a:latin typeface="Trebuchet MS" panose="020B0603020202020204" pitchFamily="34" charset="0"/>
                        </a:rPr>
                        <a:t>IL4 %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42.75(17-74.1)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29.3(11.3-49.7)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32.4(12.8-63.6)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32.4(12.7-62.4)</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45.6(13.7-82)</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0.3429</a:t>
                      </a:r>
                    </a:p>
                  </a:txBody>
                  <a:tcPr marL="7620" marR="7620" marT="7620" marB="0" anchor="b"/>
                </a:tc>
                <a:extLst>
                  <a:ext uri="{0D108BD9-81ED-4DB2-BD59-A6C34878D82A}">
                    <a16:rowId xmlns:a16="http://schemas.microsoft.com/office/drawing/2014/main" val="2260798408"/>
                  </a:ext>
                </a:extLst>
              </a:tr>
            </a:tbl>
          </a:graphicData>
        </a:graphic>
      </p:graphicFrame>
      <p:graphicFrame>
        <p:nvGraphicFramePr>
          <p:cNvPr id="3" name="Tabla 2">
            <a:extLst>
              <a:ext uri="{FF2B5EF4-FFF2-40B4-BE49-F238E27FC236}">
                <a16:creationId xmlns:a16="http://schemas.microsoft.com/office/drawing/2014/main" id="{E2D04189-33A3-4521-B42F-DF928A14392D}"/>
              </a:ext>
            </a:extLst>
          </p:cNvPr>
          <p:cNvGraphicFramePr>
            <a:graphicFrameLocks noGrp="1"/>
          </p:cNvGraphicFramePr>
          <p:nvPr/>
        </p:nvGraphicFramePr>
        <p:xfrm>
          <a:off x="2044367" y="3558084"/>
          <a:ext cx="8246825" cy="3132881"/>
        </p:xfrm>
        <a:graphic>
          <a:graphicData uri="http://schemas.openxmlformats.org/drawingml/2006/table">
            <a:tbl>
              <a:tblPr firstRow="1" bandRow="1">
                <a:tableStyleId>{F5AB1C69-6EDB-4FF4-983F-18BD219EF322}</a:tableStyleId>
              </a:tblPr>
              <a:tblGrid>
                <a:gridCol w="1559445">
                  <a:extLst>
                    <a:ext uri="{9D8B030D-6E8A-4147-A177-3AD203B41FA5}">
                      <a16:colId xmlns:a16="http://schemas.microsoft.com/office/drawing/2014/main" val="3397447373"/>
                    </a:ext>
                  </a:extLst>
                </a:gridCol>
                <a:gridCol w="1221077">
                  <a:extLst>
                    <a:ext uri="{9D8B030D-6E8A-4147-A177-3AD203B41FA5}">
                      <a16:colId xmlns:a16="http://schemas.microsoft.com/office/drawing/2014/main" val="2597133131"/>
                    </a:ext>
                  </a:extLst>
                </a:gridCol>
                <a:gridCol w="1135464">
                  <a:extLst>
                    <a:ext uri="{9D8B030D-6E8A-4147-A177-3AD203B41FA5}">
                      <a16:colId xmlns:a16="http://schemas.microsoft.com/office/drawing/2014/main" val="48643488"/>
                    </a:ext>
                  </a:extLst>
                </a:gridCol>
                <a:gridCol w="1274165">
                  <a:extLst>
                    <a:ext uri="{9D8B030D-6E8A-4147-A177-3AD203B41FA5}">
                      <a16:colId xmlns:a16="http://schemas.microsoft.com/office/drawing/2014/main" val="1026458649"/>
                    </a:ext>
                  </a:extLst>
                </a:gridCol>
                <a:gridCol w="1169894">
                  <a:extLst>
                    <a:ext uri="{9D8B030D-6E8A-4147-A177-3AD203B41FA5}">
                      <a16:colId xmlns:a16="http://schemas.microsoft.com/office/drawing/2014/main" val="3712480853"/>
                    </a:ext>
                  </a:extLst>
                </a:gridCol>
                <a:gridCol w="1133154">
                  <a:extLst>
                    <a:ext uri="{9D8B030D-6E8A-4147-A177-3AD203B41FA5}">
                      <a16:colId xmlns:a16="http://schemas.microsoft.com/office/drawing/2014/main" val="781625348"/>
                    </a:ext>
                  </a:extLst>
                </a:gridCol>
                <a:gridCol w="753626">
                  <a:extLst>
                    <a:ext uri="{9D8B030D-6E8A-4147-A177-3AD203B41FA5}">
                      <a16:colId xmlns:a16="http://schemas.microsoft.com/office/drawing/2014/main" val="2313441975"/>
                    </a:ext>
                  </a:extLst>
                </a:gridCol>
              </a:tblGrid>
              <a:tr h="275915">
                <a:tc>
                  <a:txBody>
                    <a:bodyPr/>
                    <a:lstStyle/>
                    <a:p>
                      <a:endParaRPr lang="en-GB" sz="1200" dirty="0">
                        <a:latin typeface="Trebuchet MS" panose="020B0603020202020204" pitchFamily="34" charset="0"/>
                      </a:endParaRPr>
                    </a:p>
                  </a:txBody>
                  <a:tcPr/>
                </a:tc>
                <a:tc gridSpan="5">
                  <a:txBody>
                    <a:bodyPr/>
                    <a:lstStyle/>
                    <a:p>
                      <a:r>
                        <a:rPr lang="en-GB" sz="1200" dirty="0"/>
                        <a:t>Healthy controls (n=5)</a:t>
                      </a:r>
                      <a:endParaRPr lang="en-GB"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2001917626"/>
                  </a:ext>
                </a:extLst>
              </a:tr>
              <a:tr h="0">
                <a:tc>
                  <a:txBody>
                    <a:bodyPr/>
                    <a:lstStyle/>
                    <a:p>
                      <a:endParaRPr lang="en-GB" sz="700" b="1" dirty="0">
                        <a:latin typeface="Trebuchet MS" panose="020B0603020202020204" pitchFamily="34" charset="0"/>
                      </a:endParaRPr>
                    </a:p>
                  </a:txBody>
                  <a:tcPr/>
                </a:tc>
                <a:tc>
                  <a:txBody>
                    <a:bodyPr/>
                    <a:lstStyle/>
                    <a:p>
                      <a:r>
                        <a:rPr lang="en-GB" sz="1000" b="1" dirty="0">
                          <a:latin typeface="Trebuchet MS" panose="020B0603020202020204" pitchFamily="34" charset="0"/>
                        </a:rPr>
                        <a:t>CD4</a:t>
                      </a:r>
                    </a:p>
                  </a:txBody>
                  <a:tcPr/>
                </a:tc>
                <a:tc>
                  <a:txBody>
                    <a:bodyPr/>
                    <a:lstStyle/>
                    <a:p>
                      <a:r>
                        <a:rPr lang="en-GB" sz="1000" b="1" dirty="0">
                          <a:latin typeface="Trebuchet MS" panose="020B0603020202020204" pitchFamily="34" charset="0"/>
                        </a:rPr>
                        <a:t>CD4/DCs </a:t>
                      </a:r>
                    </a:p>
                    <a:p>
                      <a:r>
                        <a:rPr lang="en-GB" sz="1000" b="1" dirty="0">
                          <a:latin typeface="Trebuchet MS" panose="020B0603020202020204" pitchFamily="34" charset="0"/>
                        </a:rPr>
                        <a:t>(LPS)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rhMPO</a:t>
                      </a:r>
                      <a:r>
                        <a:rPr lang="en-GB" sz="1000" b="1" dirty="0">
                          <a:latin typeface="Trebuchet MS" panose="020B0603020202020204" pitchFamily="34" charset="0"/>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UbMPO</a:t>
                      </a:r>
                      <a:r>
                        <a:rPr lang="en-GB" sz="1000" b="1" dirty="0">
                          <a:latin typeface="Trebuchet MS" panose="020B0603020202020204" pitchFamily="34" charset="0"/>
                        </a:rPr>
                        <a:t>)</a:t>
                      </a:r>
                    </a:p>
                    <a:p>
                      <a:endParaRPr lang="en-GB" sz="1000" b="1" dirty="0">
                        <a:latin typeface="Trebuchet MS" panose="020B0603020202020204" pitchFamily="34" charset="0"/>
                      </a:endParaRPr>
                    </a:p>
                  </a:txBody>
                  <a:tcPr/>
                </a:tc>
                <a:tc>
                  <a:txBody>
                    <a:bodyPr/>
                    <a:lstStyle/>
                    <a:p>
                      <a:r>
                        <a:rPr lang="en-GB" sz="1000" b="1" dirty="0">
                          <a:latin typeface="Trebuchet MS" panose="020B0603020202020204" pitchFamily="34" charset="0"/>
                        </a:rPr>
                        <a:t>CD4 + </a:t>
                      </a:r>
                      <a:r>
                        <a:rPr lang="el-GR" sz="1000" b="1" dirty="0">
                          <a:latin typeface="Trebuchet MS" panose="020B0603020202020204" pitchFamily="34" charset="0"/>
                        </a:rPr>
                        <a:t>α</a:t>
                      </a:r>
                      <a:r>
                        <a:rPr lang="es-MX" sz="1000" b="1" dirty="0">
                          <a:latin typeface="Trebuchet MS" panose="020B0603020202020204" pitchFamily="34" charset="0"/>
                        </a:rPr>
                        <a:t>CD3/</a:t>
                      </a:r>
                      <a:r>
                        <a:rPr lang="el-GR" sz="1000" b="1" dirty="0">
                          <a:latin typeface="Trebuchet MS" panose="020B0603020202020204" pitchFamily="34" charset="0"/>
                        </a:rPr>
                        <a:t>α</a:t>
                      </a:r>
                      <a:r>
                        <a:rPr lang="es-MX" sz="1000" b="1" dirty="0">
                          <a:latin typeface="Trebuchet MS" panose="020B0603020202020204" pitchFamily="34" charset="0"/>
                        </a:rPr>
                        <a:t>CD28</a:t>
                      </a:r>
                      <a:endParaRPr lang="en-GB" sz="1000" b="1" dirty="0">
                        <a:latin typeface="Trebuchet MS" panose="020B0603020202020204" pitchFamily="34" charset="0"/>
                      </a:endParaRPr>
                    </a:p>
                  </a:txBody>
                  <a:tcPr/>
                </a:tc>
                <a:tc>
                  <a:txBody>
                    <a:bodyPr/>
                    <a:lstStyle/>
                    <a:p>
                      <a:r>
                        <a:rPr lang="en-GB" sz="1000" b="1" i="1" dirty="0">
                          <a:latin typeface="Trebuchet MS" panose="020B0603020202020204" pitchFamily="34" charset="0"/>
                        </a:rPr>
                        <a:t>p value</a:t>
                      </a:r>
                    </a:p>
                  </a:txBody>
                  <a:tcPr/>
                </a:tc>
                <a:extLst>
                  <a:ext uri="{0D108BD9-81ED-4DB2-BD59-A6C34878D82A}">
                    <a16:rowId xmlns:a16="http://schemas.microsoft.com/office/drawing/2014/main" val="1820142792"/>
                  </a:ext>
                </a:extLst>
              </a:tr>
              <a:tr h="256596">
                <a:tc>
                  <a:txBody>
                    <a:bodyPr/>
                    <a:lstStyle/>
                    <a:p>
                      <a:r>
                        <a:rPr lang="en-GB" sz="1000" b="1" dirty="0">
                          <a:latin typeface="Trebuchet MS" panose="020B0603020202020204" pitchFamily="34" charset="0"/>
                        </a:rPr>
                        <a:t>CD25+ MFI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979.5  (913.5-1331)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2091(1743-2160)</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2127(2042-2501)</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1751(1308-1889)</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4045(2840-5162)</a:t>
                      </a:r>
                    </a:p>
                  </a:txBody>
                  <a:tcPr marL="7620" marR="7620" marT="7620" marB="0" anchor="b"/>
                </a:tc>
                <a:tc>
                  <a:txBody>
                    <a:bodyPr/>
                    <a:lstStyle/>
                    <a:p>
                      <a:pPr algn="r" fontAlgn="b"/>
                      <a:r>
                        <a:rPr lang="es-MX" sz="1000" b="1" i="0" u="none" strike="noStrike">
                          <a:solidFill>
                            <a:srgbClr val="FF0000"/>
                          </a:solidFill>
                          <a:effectLst/>
                          <a:latin typeface="Arial" panose="020B0604020202020204" pitchFamily="34" charset="0"/>
                          <a:cs typeface="Arial" panose="020B0604020202020204" pitchFamily="34" charset="0"/>
                        </a:rPr>
                        <a:t>0.0286</a:t>
                      </a:r>
                      <a:endParaRPr lang="es-MX" sz="1000" b="1"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63242676"/>
                  </a:ext>
                </a:extLst>
              </a:tr>
              <a:tr h="369418">
                <a:tc>
                  <a:txBody>
                    <a:bodyPr/>
                    <a:lstStyle/>
                    <a:p>
                      <a:r>
                        <a:rPr lang="en-GB" sz="1000" b="1" dirty="0">
                          <a:latin typeface="Trebuchet MS" panose="020B0603020202020204" pitchFamily="34" charset="0"/>
                        </a:rPr>
                        <a:t>CD4/CD25/FoxP3+ % (IQR)</a:t>
                      </a:r>
                    </a:p>
                  </a:txBody>
                  <a:tcPr/>
                </a:tc>
                <a:tc>
                  <a:txBody>
                    <a:bodyPr/>
                    <a:lstStyle/>
                    <a:p>
                      <a:pPr algn="l" fontAlgn="b"/>
                      <a:r>
                        <a:rPr lang="es-MX" sz="1000" b="0" i="0" u="none" strike="noStrike" dirty="0">
                          <a:effectLst/>
                          <a:latin typeface="Arial" panose="020B0604020202020204" pitchFamily="34" charset="0"/>
                        </a:rPr>
                        <a:t>1.39 (1.1-1.48)</a:t>
                      </a:r>
                    </a:p>
                  </a:txBody>
                  <a:tcPr marL="7620" marR="7620" marT="7620" marB="0" anchor="b"/>
                </a:tc>
                <a:tc>
                  <a:txBody>
                    <a:bodyPr/>
                    <a:lstStyle/>
                    <a:p>
                      <a:pPr algn="l" fontAlgn="b"/>
                      <a:r>
                        <a:rPr lang="es-MX" sz="1000" b="0" i="0" u="none" strike="noStrike" dirty="0">
                          <a:effectLst/>
                          <a:latin typeface="Arial" panose="020B0604020202020204" pitchFamily="34" charset="0"/>
                        </a:rPr>
                        <a:t>1.48 (1.08-2.25)</a:t>
                      </a:r>
                    </a:p>
                  </a:txBody>
                  <a:tcPr marL="7620" marR="7620" marT="7620" marB="0" anchor="b"/>
                </a:tc>
                <a:tc>
                  <a:txBody>
                    <a:bodyPr/>
                    <a:lstStyle/>
                    <a:p>
                      <a:pPr algn="l" fontAlgn="b"/>
                      <a:r>
                        <a:rPr lang="es-MX" sz="1000" b="0" i="0" u="none" strike="noStrike" dirty="0">
                          <a:effectLst/>
                          <a:latin typeface="Arial" panose="020B0604020202020204" pitchFamily="34" charset="0"/>
                        </a:rPr>
                        <a:t>0.9 (0.78-2.66)</a:t>
                      </a:r>
                    </a:p>
                  </a:txBody>
                  <a:tcPr marL="7620" marR="7620" marT="7620" marB="0" anchor="b"/>
                </a:tc>
                <a:tc>
                  <a:txBody>
                    <a:bodyPr/>
                    <a:lstStyle/>
                    <a:p>
                      <a:pPr algn="l" fontAlgn="b"/>
                      <a:r>
                        <a:rPr lang="es-MX" sz="1000" b="0" i="0" u="none" strike="noStrike" dirty="0">
                          <a:effectLst/>
                          <a:latin typeface="Arial" panose="020B0604020202020204" pitchFamily="34" charset="0"/>
                        </a:rPr>
                        <a:t>1.53 (1.08-1.9)</a:t>
                      </a:r>
                    </a:p>
                  </a:txBody>
                  <a:tcPr marL="7620" marR="7620" marT="7620" marB="0" anchor="b"/>
                </a:tc>
                <a:tc>
                  <a:txBody>
                    <a:bodyPr/>
                    <a:lstStyle/>
                    <a:p>
                      <a:pPr algn="l" fontAlgn="b"/>
                      <a:r>
                        <a:rPr lang="es-MX" sz="1000" b="0" i="0" u="none" strike="noStrike" dirty="0">
                          <a:effectLst/>
                          <a:latin typeface="Arial" panose="020B0604020202020204" pitchFamily="34" charset="0"/>
                        </a:rPr>
                        <a:t>0.85 (0.29-1.2)</a:t>
                      </a:r>
                    </a:p>
                  </a:txBody>
                  <a:tcPr marL="7620" marR="7620" marT="7620" marB="0" anchor="b"/>
                </a:tc>
                <a:tc>
                  <a:txBody>
                    <a:bodyPr/>
                    <a:lstStyle/>
                    <a:p>
                      <a:pPr algn="r" fontAlgn="b"/>
                      <a:r>
                        <a:rPr lang="es-MX" sz="1000" b="0" i="0" u="none" strike="noStrike" dirty="0">
                          <a:effectLst/>
                          <a:latin typeface="Arial" panose="020B0604020202020204" pitchFamily="34" charset="0"/>
                        </a:rPr>
                        <a:t>&gt;0.9999</a:t>
                      </a:r>
                    </a:p>
                  </a:txBody>
                  <a:tcPr marL="7620" marR="7620" marT="7620" marB="0" anchor="b"/>
                </a:tc>
                <a:extLst>
                  <a:ext uri="{0D108BD9-81ED-4DB2-BD59-A6C34878D82A}">
                    <a16:rowId xmlns:a16="http://schemas.microsoft.com/office/drawing/2014/main" val="1551728147"/>
                  </a:ext>
                </a:extLst>
              </a:tr>
              <a:tr h="275915">
                <a:tc>
                  <a:txBody>
                    <a:bodyPr/>
                    <a:lstStyle/>
                    <a:p>
                      <a:r>
                        <a:rPr lang="en-GB" sz="1000" b="1" dirty="0">
                          <a:latin typeface="Trebuchet MS" panose="020B0603020202020204" pitchFamily="34" charset="0"/>
                        </a:rPr>
                        <a:t>CD83+ % (IQR)</a:t>
                      </a:r>
                    </a:p>
                  </a:txBody>
                  <a:tcPr/>
                </a:tc>
                <a:tc>
                  <a:txBody>
                    <a:bodyPr/>
                    <a:lstStyle/>
                    <a:p>
                      <a:pPr algn="l" fontAlgn="b"/>
                      <a:r>
                        <a:rPr lang="es-MX" sz="1000" b="0" i="0" u="none" strike="noStrike" dirty="0">
                          <a:effectLst/>
                          <a:latin typeface="Arial" panose="020B0604020202020204" pitchFamily="34" charset="0"/>
                        </a:rPr>
                        <a:t>2.87 (1.62-3.45)</a:t>
                      </a:r>
                    </a:p>
                  </a:txBody>
                  <a:tcPr marL="7620" marR="7620" marT="7620" marB="0" anchor="b"/>
                </a:tc>
                <a:tc>
                  <a:txBody>
                    <a:bodyPr/>
                    <a:lstStyle/>
                    <a:p>
                      <a:pPr algn="l" fontAlgn="b"/>
                      <a:r>
                        <a:rPr lang="es-MX" sz="1000" b="0" i="0" u="none" strike="noStrike" dirty="0">
                          <a:effectLst/>
                          <a:latin typeface="Arial" panose="020B0604020202020204" pitchFamily="34" charset="0"/>
                        </a:rPr>
                        <a:t>2.85 (2.3-4.6)</a:t>
                      </a:r>
                    </a:p>
                  </a:txBody>
                  <a:tcPr marL="7620" marR="7620" marT="7620" marB="0" anchor="b"/>
                </a:tc>
                <a:tc>
                  <a:txBody>
                    <a:bodyPr/>
                    <a:lstStyle/>
                    <a:p>
                      <a:pPr algn="l" fontAlgn="b"/>
                      <a:r>
                        <a:rPr lang="es-MX" sz="1000" b="0" i="0" u="none" strike="noStrike" dirty="0">
                          <a:effectLst/>
                          <a:latin typeface="Arial" panose="020B0604020202020204" pitchFamily="34" charset="0"/>
                        </a:rPr>
                        <a:t>3.08 (2.6-3.8)</a:t>
                      </a:r>
                    </a:p>
                  </a:txBody>
                  <a:tcPr marL="7620" marR="7620" marT="7620" marB="0" anchor="b"/>
                </a:tc>
                <a:tc>
                  <a:txBody>
                    <a:bodyPr/>
                    <a:lstStyle/>
                    <a:p>
                      <a:pPr algn="l" fontAlgn="b"/>
                      <a:r>
                        <a:rPr lang="es-MX" sz="1000" b="0" i="0" u="none" strike="noStrike" dirty="0">
                          <a:effectLst/>
                          <a:latin typeface="Arial" panose="020B0604020202020204" pitchFamily="34" charset="0"/>
                        </a:rPr>
                        <a:t>2.9(2.2-3.3)</a:t>
                      </a:r>
                    </a:p>
                  </a:txBody>
                  <a:tcPr marL="7620" marR="7620" marT="7620" marB="0" anchor="b"/>
                </a:tc>
                <a:tc>
                  <a:txBody>
                    <a:bodyPr/>
                    <a:lstStyle/>
                    <a:p>
                      <a:pPr algn="l" fontAlgn="b"/>
                      <a:r>
                        <a:rPr lang="es-MX" sz="1000" b="0" i="0" u="none" strike="noStrike" dirty="0">
                          <a:effectLst/>
                          <a:latin typeface="Arial" panose="020B0604020202020204" pitchFamily="34" charset="0"/>
                        </a:rPr>
                        <a:t>63.2 (24-83.1)</a:t>
                      </a:r>
                    </a:p>
                  </a:txBody>
                  <a:tcPr marL="7620" marR="7620" marT="7620" marB="0" anchor="b"/>
                </a:tc>
                <a:tc>
                  <a:txBody>
                    <a:bodyPr/>
                    <a:lstStyle/>
                    <a:p>
                      <a:pPr algn="r" fontAlgn="b"/>
                      <a:r>
                        <a:rPr lang="es-MX" sz="1000" b="0" i="0" u="none" strike="noStrike" dirty="0">
                          <a:effectLst/>
                          <a:latin typeface="Arial" panose="020B0604020202020204" pitchFamily="34" charset="0"/>
                        </a:rPr>
                        <a:t>0.8857</a:t>
                      </a:r>
                    </a:p>
                  </a:txBody>
                  <a:tcPr marL="7620" marR="7620" marT="7620" marB="0" anchor="b"/>
                </a:tc>
                <a:extLst>
                  <a:ext uri="{0D108BD9-81ED-4DB2-BD59-A6C34878D82A}">
                    <a16:rowId xmlns:a16="http://schemas.microsoft.com/office/drawing/2014/main" val="3911154019"/>
                  </a:ext>
                </a:extLst>
              </a:tr>
              <a:tr h="275915">
                <a:tc>
                  <a:txBody>
                    <a:bodyPr/>
                    <a:lstStyle/>
                    <a:p>
                      <a:r>
                        <a:rPr lang="en-GB" sz="1000" b="1" dirty="0">
                          <a:latin typeface="Trebuchet MS" panose="020B0603020202020204" pitchFamily="34" charset="0"/>
                        </a:rPr>
                        <a:t>HLA-DR % (IQR)</a:t>
                      </a:r>
                    </a:p>
                  </a:txBody>
                  <a:tcPr/>
                </a:tc>
                <a:tc>
                  <a:txBody>
                    <a:bodyPr/>
                    <a:lstStyle/>
                    <a:p>
                      <a:pPr algn="l" fontAlgn="b"/>
                      <a:r>
                        <a:rPr lang="es-MX" sz="1000" b="0" i="0" u="none" strike="noStrike" dirty="0">
                          <a:effectLst/>
                          <a:latin typeface="Arial" panose="020B0604020202020204" pitchFamily="34" charset="0"/>
                        </a:rPr>
                        <a:t>6.9 (3.86-8.8)</a:t>
                      </a:r>
                    </a:p>
                  </a:txBody>
                  <a:tcPr marL="7620" marR="7620" marT="7620" marB="0" anchor="b"/>
                </a:tc>
                <a:tc>
                  <a:txBody>
                    <a:bodyPr/>
                    <a:lstStyle/>
                    <a:p>
                      <a:pPr algn="l" fontAlgn="b"/>
                      <a:r>
                        <a:rPr lang="es-MX" sz="1000" b="0" i="0" u="none" strike="noStrike" dirty="0">
                          <a:effectLst/>
                          <a:latin typeface="Arial" panose="020B0604020202020204" pitchFamily="34" charset="0"/>
                        </a:rPr>
                        <a:t>4.9 (4.5-9.7)</a:t>
                      </a:r>
                    </a:p>
                  </a:txBody>
                  <a:tcPr marL="7620" marR="7620" marT="7620" marB="0" anchor="b"/>
                </a:tc>
                <a:tc>
                  <a:txBody>
                    <a:bodyPr/>
                    <a:lstStyle/>
                    <a:p>
                      <a:pPr algn="l" fontAlgn="b"/>
                      <a:r>
                        <a:rPr lang="es-MX" sz="1000" b="0" i="0" u="none" strike="noStrike" dirty="0">
                          <a:effectLst/>
                          <a:latin typeface="Arial" panose="020B0604020202020204" pitchFamily="34" charset="0"/>
                        </a:rPr>
                        <a:t>5.4 (4.8-9.9)</a:t>
                      </a:r>
                    </a:p>
                  </a:txBody>
                  <a:tcPr marL="7620" marR="7620" marT="7620" marB="0" anchor="b"/>
                </a:tc>
                <a:tc>
                  <a:txBody>
                    <a:bodyPr/>
                    <a:lstStyle/>
                    <a:p>
                      <a:pPr algn="l" fontAlgn="b"/>
                      <a:r>
                        <a:rPr lang="es-MX" sz="1000" b="0" i="0" u="none" strike="noStrike" dirty="0">
                          <a:effectLst/>
                          <a:latin typeface="Arial" panose="020B0604020202020204" pitchFamily="34" charset="0"/>
                        </a:rPr>
                        <a:t>8.5 (3.7-9.1)</a:t>
                      </a:r>
                    </a:p>
                  </a:txBody>
                  <a:tcPr marL="7620" marR="7620" marT="7620" marB="0" anchor="b"/>
                </a:tc>
                <a:tc>
                  <a:txBody>
                    <a:bodyPr/>
                    <a:lstStyle/>
                    <a:p>
                      <a:pPr algn="l" fontAlgn="b"/>
                      <a:r>
                        <a:rPr lang="es-MX" sz="1000" b="0" i="0" u="none" strike="noStrike" dirty="0">
                          <a:effectLst/>
                          <a:latin typeface="Arial" panose="020B0604020202020204" pitchFamily="34" charset="0"/>
                        </a:rPr>
                        <a:t>8.5 (5.8-15.8)</a:t>
                      </a:r>
                    </a:p>
                  </a:txBody>
                  <a:tcPr marL="7620" marR="7620" marT="7620" marB="0" anchor="b"/>
                </a:tc>
                <a:tc>
                  <a:txBody>
                    <a:bodyPr/>
                    <a:lstStyle/>
                    <a:p>
                      <a:pPr algn="r" fontAlgn="b"/>
                      <a:r>
                        <a:rPr lang="es-MX" sz="1000" b="0" i="0" u="none" strike="noStrike" dirty="0">
                          <a:effectLst/>
                          <a:latin typeface="Arial" panose="020B0604020202020204" pitchFamily="34" charset="0"/>
                        </a:rPr>
                        <a:t>0.6905</a:t>
                      </a:r>
                    </a:p>
                  </a:txBody>
                  <a:tcPr marL="7620" marR="7620" marT="7620" marB="0" anchor="b"/>
                </a:tc>
                <a:extLst>
                  <a:ext uri="{0D108BD9-81ED-4DB2-BD59-A6C34878D82A}">
                    <a16:rowId xmlns:a16="http://schemas.microsoft.com/office/drawing/2014/main" val="1251614218"/>
                  </a:ext>
                </a:extLst>
              </a:tr>
              <a:tr h="275915">
                <a:tc>
                  <a:txBody>
                    <a:bodyPr/>
                    <a:lstStyle/>
                    <a:p>
                      <a:r>
                        <a:rPr lang="en-GB" sz="1000" b="1" dirty="0">
                          <a:latin typeface="Trebuchet MS" panose="020B0603020202020204" pitchFamily="34" charset="0"/>
                        </a:rPr>
                        <a:t>Ki67 %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5.7 (2.53-6.32)</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15.4 (12.9-22.6)</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11 (10.5-11.73)</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9.93 (8-10.3)</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71.95(48.8-83.3)</a:t>
                      </a:r>
                    </a:p>
                  </a:txBody>
                  <a:tcPr marL="7620" marR="7620" marT="7620" marB="0" anchor="b"/>
                </a:tc>
                <a:tc>
                  <a:txBody>
                    <a:bodyPr/>
                    <a:lstStyle/>
                    <a:p>
                      <a:pPr algn="r"/>
                      <a:r>
                        <a:rPr lang="en-GB" sz="1000" b="1" dirty="0">
                          <a:solidFill>
                            <a:srgbClr val="FF0000"/>
                          </a:solidFill>
                          <a:latin typeface="Arial" panose="020B0604020202020204" pitchFamily="34" charset="0"/>
                          <a:cs typeface="Arial" panose="020B0604020202020204" pitchFamily="34" charset="0"/>
                        </a:rPr>
                        <a:t>0.0421</a:t>
                      </a:r>
                    </a:p>
                  </a:txBody>
                  <a:tcPr/>
                </a:tc>
                <a:extLst>
                  <a:ext uri="{0D108BD9-81ED-4DB2-BD59-A6C34878D82A}">
                    <a16:rowId xmlns:a16="http://schemas.microsoft.com/office/drawing/2014/main" val="1496281869"/>
                  </a:ext>
                </a:extLst>
              </a:tr>
              <a:tr h="275915">
                <a:tc>
                  <a:txBody>
                    <a:bodyPr/>
                    <a:lstStyle/>
                    <a:p>
                      <a:r>
                        <a:rPr lang="en-GB" sz="1000" b="1" dirty="0">
                          <a:latin typeface="Trebuchet MS" panose="020B0603020202020204" pitchFamily="34" charset="0"/>
                        </a:rPr>
                        <a:t>IFN</a:t>
                      </a:r>
                      <a:r>
                        <a:rPr lang="el-GR" sz="1000" b="1" dirty="0">
                          <a:latin typeface="Trebuchet MS" panose="020B0603020202020204" pitchFamily="34" charset="0"/>
                        </a:rPr>
                        <a:t>γ</a:t>
                      </a:r>
                      <a:r>
                        <a:rPr lang="es-MX" sz="1000" b="1" dirty="0">
                          <a:latin typeface="Trebuchet MS" panose="020B0603020202020204" pitchFamily="34" charset="0"/>
                        </a:rPr>
                        <a:t> % </a:t>
                      </a:r>
                      <a:r>
                        <a:rPr lang="en-GB" sz="1000" b="1" dirty="0">
                          <a:latin typeface="Trebuchet MS" panose="020B0603020202020204" pitchFamily="34" charset="0"/>
                        </a:rPr>
                        <a:t>(IQR)</a:t>
                      </a:r>
                    </a:p>
                  </a:txBody>
                  <a:tcPr/>
                </a:tc>
                <a:tc>
                  <a:txBody>
                    <a:bodyPr/>
                    <a:lstStyle/>
                    <a:p>
                      <a:pPr algn="l" fontAlgn="b"/>
                      <a:r>
                        <a:rPr lang="es-MX" sz="1000" b="0" i="0" u="none" strike="noStrike" dirty="0">
                          <a:effectLst/>
                          <a:latin typeface="Arial" panose="020B0604020202020204" pitchFamily="34" charset="0"/>
                        </a:rPr>
                        <a:t>1.63 (0.48-2.3)</a:t>
                      </a:r>
                    </a:p>
                  </a:txBody>
                  <a:tcPr marL="7620" marR="7620" marT="7620" marB="0" anchor="b"/>
                </a:tc>
                <a:tc>
                  <a:txBody>
                    <a:bodyPr/>
                    <a:lstStyle/>
                    <a:p>
                      <a:pPr algn="l" fontAlgn="b"/>
                      <a:r>
                        <a:rPr lang="es-MX" sz="1000" b="0" i="0" u="none" strike="noStrike" dirty="0">
                          <a:effectLst/>
                          <a:latin typeface="Arial" panose="020B0604020202020204" pitchFamily="34" charset="0"/>
                        </a:rPr>
                        <a:t>3.83(2.1-4.6)</a:t>
                      </a:r>
                    </a:p>
                  </a:txBody>
                  <a:tcPr marL="7620" marR="7620" marT="7620" marB="0" anchor="b"/>
                </a:tc>
                <a:tc>
                  <a:txBody>
                    <a:bodyPr/>
                    <a:lstStyle/>
                    <a:p>
                      <a:pPr algn="l" fontAlgn="b"/>
                      <a:r>
                        <a:rPr lang="es-MX" sz="1000" b="0" i="0" u="none" strike="noStrike" dirty="0">
                          <a:effectLst/>
                          <a:latin typeface="Arial" panose="020B0604020202020204" pitchFamily="34" charset="0"/>
                        </a:rPr>
                        <a:t>3 (2.5-3.6)</a:t>
                      </a:r>
                    </a:p>
                  </a:txBody>
                  <a:tcPr marL="7620" marR="7620" marT="7620" marB="0" anchor="b"/>
                </a:tc>
                <a:tc>
                  <a:txBody>
                    <a:bodyPr/>
                    <a:lstStyle/>
                    <a:p>
                      <a:pPr algn="l" fontAlgn="b"/>
                      <a:r>
                        <a:rPr lang="es-MX" sz="1000" b="0" i="0" u="none" strike="noStrike" dirty="0">
                          <a:effectLst/>
                          <a:latin typeface="Arial" panose="020B0604020202020204" pitchFamily="34" charset="0"/>
                        </a:rPr>
                        <a:t>2.66 (2.5-4.61)</a:t>
                      </a:r>
                    </a:p>
                  </a:txBody>
                  <a:tcPr marL="7620" marR="7620" marT="7620" marB="0" anchor="b"/>
                </a:tc>
                <a:tc>
                  <a:txBody>
                    <a:bodyPr/>
                    <a:lstStyle/>
                    <a:p>
                      <a:pPr algn="l" fontAlgn="b"/>
                      <a:r>
                        <a:rPr lang="es-MX" sz="1000" b="0" i="0" u="none" strike="noStrike" dirty="0">
                          <a:effectLst/>
                          <a:latin typeface="Arial" panose="020B0604020202020204" pitchFamily="34" charset="0"/>
                        </a:rPr>
                        <a:t>3.7 (1.3-6.7)</a:t>
                      </a:r>
                    </a:p>
                  </a:txBody>
                  <a:tcPr marL="7620" marR="7620" marT="7620" marB="0" anchor="b"/>
                </a:tc>
                <a:tc>
                  <a:txBody>
                    <a:bodyPr/>
                    <a:lstStyle/>
                    <a:p>
                      <a:pPr algn="r" fontAlgn="b"/>
                      <a:r>
                        <a:rPr lang="es-MX" sz="1000" b="0" i="0" u="none" strike="noStrike" dirty="0">
                          <a:effectLst/>
                          <a:latin typeface="Arial" panose="020B0604020202020204" pitchFamily="34" charset="0"/>
                        </a:rPr>
                        <a:t>0.7381</a:t>
                      </a:r>
                    </a:p>
                  </a:txBody>
                  <a:tcPr marL="7620" marR="7620" marT="7620" marB="0" anchor="b"/>
                </a:tc>
                <a:extLst>
                  <a:ext uri="{0D108BD9-81ED-4DB2-BD59-A6C34878D82A}">
                    <a16:rowId xmlns:a16="http://schemas.microsoft.com/office/drawing/2014/main" val="126850056"/>
                  </a:ext>
                </a:extLst>
              </a:tr>
              <a:tr h="275915">
                <a:tc>
                  <a:txBody>
                    <a:bodyPr/>
                    <a:lstStyle/>
                    <a:p>
                      <a:r>
                        <a:rPr lang="en-GB" sz="1000" b="1" dirty="0">
                          <a:latin typeface="Trebuchet MS" panose="020B0603020202020204" pitchFamily="34" charset="0"/>
                        </a:rPr>
                        <a:t>IL17A % (IQR)</a:t>
                      </a:r>
                    </a:p>
                  </a:txBody>
                  <a:tcPr/>
                </a:tc>
                <a:tc>
                  <a:txBody>
                    <a:bodyPr/>
                    <a:lstStyle/>
                    <a:p>
                      <a:pPr algn="l" fontAlgn="b"/>
                      <a:r>
                        <a:rPr lang="es-MX" sz="1000" b="0" i="0" u="none" strike="noStrike" dirty="0">
                          <a:effectLst/>
                          <a:latin typeface="Arial" panose="020B0604020202020204" pitchFamily="34" charset="0"/>
                        </a:rPr>
                        <a:t>0.49(0.33-1.84)</a:t>
                      </a:r>
                    </a:p>
                  </a:txBody>
                  <a:tcPr marL="7620" marR="7620" marT="7620" marB="0" anchor="b"/>
                </a:tc>
                <a:tc>
                  <a:txBody>
                    <a:bodyPr/>
                    <a:lstStyle/>
                    <a:p>
                      <a:pPr algn="l" fontAlgn="b"/>
                      <a:r>
                        <a:rPr lang="es-MX" sz="1000" b="0" i="0" u="none" strike="noStrike" dirty="0">
                          <a:effectLst/>
                          <a:latin typeface="Arial" panose="020B0604020202020204" pitchFamily="34" charset="0"/>
                        </a:rPr>
                        <a:t>6.6(2.8-12)</a:t>
                      </a:r>
                    </a:p>
                  </a:txBody>
                  <a:tcPr marL="7620" marR="7620" marT="7620" marB="0" anchor="b"/>
                </a:tc>
                <a:tc>
                  <a:txBody>
                    <a:bodyPr/>
                    <a:lstStyle/>
                    <a:p>
                      <a:pPr algn="l" fontAlgn="b"/>
                      <a:r>
                        <a:rPr lang="es-MX" sz="1000" b="0" i="0" u="none" strike="noStrike" dirty="0">
                          <a:effectLst/>
                          <a:latin typeface="Arial" panose="020B0604020202020204" pitchFamily="34" charset="0"/>
                        </a:rPr>
                        <a:t>4.24(3-11.6)</a:t>
                      </a:r>
                    </a:p>
                  </a:txBody>
                  <a:tcPr marL="7620" marR="7620" marT="7620" marB="0" anchor="b"/>
                </a:tc>
                <a:tc>
                  <a:txBody>
                    <a:bodyPr/>
                    <a:lstStyle/>
                    <a:p>
                      <a:pPr algn="l" fontAlgn="b"/>
                      <a:r>
                        <a:rPr lang="es-MX" sz="1000" b="0" i="0" u="none" strike="noStrike" dirty="0">
                          <a:effectLst/>
                          <a:latin typeface="Arial" panose="020B0604020202020204" pitchFamily="34" charset="0"/>
                        </a:rPr>
                        <a:t>6.8(3.8-9)</a:t>
                      </a:r>
                    </a:p>
                  </a:txBody>
                  <a:tcPr marL="7620" marR="7620" marT="7620" marB="0" anchor="b"/>
                </a:tc>
                <a:tc>
                  <a:txBody>
                    <a:bodyPr/>
                    <a:lstStyle/>
                    <a:p>
                      <a:pPr algn="l" fontAlgn="b"/>
                      <a:r>
                        <a:rPr lang="es-MX" sz="1000" b="0" i="0" u="none" strike="noStrike" dirty="0">
                          <a:effectLst/>
                          <a:latin typeface="Arial" panose="020B0604020202020204" pitchFamily="34" charset="0"/>
                        </a:rPr>
                        <a:t>0.42(0.23-2.25)</a:t>
                      </a:r>
                    </a:p>
                  </a:txBody>
                  <a:tcPr marL="7620" marR="7620" marT="7620" marB="0" anchor="b"/>
                </a:tc>
                <a:tc>
                  <a:txBody>
                    <a:bodyPr/>
                    <a:lstStyle/>
                    <a:p>
                      <a:pPr algn="r" fontAlgn="b"/>
                      <a:r>
                        <a:rPr lang="es-MX" sz="1000" b="0" i="0" u="none" strike="noStrike" dirty="0">
                          <a:effectLst/>
                          <a:latin typeface="Arial" panose="020B0604020202020204" pitchFamily="34" charset="0"/>
                        </a:rPr>
                        <a:t>&gt;0.9999</a:t>
                      </a:r>
                    </a:p>
                  </a:txBody>
                  <a:tcPr marL="7620" marR="7620" marT="7620" marB="0" anchor="b"/>
                </a:tc>
                <a:extLst>
                  <a:ext uri="{0D108BD9-81ED-4DB2-BD59-A6C34878D82A}">
                    <a16:rowId xmlns:a16="http://schemas.microsoft.com/office/drawing/2014/main" val="3667056814"/>
                  </a:ext>
                </a:extLst>
              </a:tr>
              <a:tr h="275915">
                <a:tc>
                  <a:txBody>
                    <a:bodyPr/>
                    <a:lstStyle/>
                    <a:p>
                      <a:r>
                        <a:rPr lang="en-GB" sz="1000" b="1" dirty="0">
                          <a:latin typeface="Trebuchet MS" panose="020B0603020202020204" pitchFamily="34" charset="0"/>
                        </a:rPr>
                        <a:t>IL4 % (IQR)</a:t>
                      </a:r>
                    </a:p>
                  </a:txBody>
                  <a:tcPr/>
                </a:tc>
                <a:tc>
                  <a:txBody>
                    <a:bodyPr/>
                    <a:lstStyle/>
                    <a:p>
                      <a:pPr algn="l" fontAlgn="b"/>
                      <a:r>
                        <a:rPr lang="es-MX" sz="1000" b="0" i="0" u="none" strike="noStrike" dirty="0">
                          <a:effectLst/>
                          <a:latin typeface="Arial" panose="020B0604020202020204" pitchFamily="34" charset="0"/>
                        </a:rPr>
                        <a:t>27.15 (13.88-38)</a:t>
                      </a:r>
                    </a:p>
                  </a:txBody>
                  <a:tcPr marL="7620" marR="7620" marT="7620" marB="0" anchor="b"/>
                </a:tc>
                <a:tc>
                  <a:txBody>
                    <a:bodyPr/>
                    <a:lstStyle/>
                    <a:p>
                      <a:pPr algn="l" fontAlgn="b"/>
                      <a:r>
                        <a:rPr lang="es-MX" sz="1000" b="0" i="0" u="none" strike="noStrike" dirty="0">
                          <a:effectLst/>
                          <a:latin typeface="Arial" panose="020B0604020202020204" pitchFamily="34" charset="0"/>
                        </a:rPr>
                        <a:t>30.5(15.25-41.2)</a:t>
                      </a:r>
                    </a:p>
                  </a:txBody>
                  <a:tcPr marL="7620" marR="7620" marT="7620" marB="0" anchor="b"/>
                </a:tc>
                <a:tc>
                  <a:txBody>
                    <a:bodyPr/>
                    <a:lstStyle/>
                    <a:p>
                      <a:pPr algn="l" fontAlgn="b"/>
                      <a:r>
                        <a:rPr lang="es-MX" sz="1000" b="0" i="0" u="none" strike="noStrike" dirty="0">
                          <a:effectLst/>
                          <a:latin typeface="Arial" panose="020B0604020202020204" pitchFamily="34" charset="0"/>
                        </a:rPr>
                        <a:t>32.8(20.4-33.8)</a:t>
                      </a:r>
                    </a:p>
                  </a:txBody>
                  <a:tcPr marL="7620" marR="7620" marT="7620" marB="0" anchor="b"/>
                </a:tc>
                <a:tc>
                  <a:txBody>
                    <a:bodyPr/>
                    <a:lstStyle/>
                    <a:p>
                      <a:pPr algn="l" fontAlgn="b"/>
                      <a:r>
                        <a:rPr lang="es-MX" sz="1000" b="0" i="0" u="none" strike="noStrike" dirty="0">
                          <a:effectLst/>
                          <a:latin typeface="Arial" panose="020B0604020202020204" pitchFamily="34" charset="0"/>
                        </a:rPr>
                        <a:t>28.6(23.4-38)</a:t>
                      </a:r>
                    </a:p>
                  </a:txBody>
                  <a:tcPr marL="7620" marR="7620" marT="7620" marB="0" anchor="b"/>
                </a:tc>
                <a:tc>
                  <a:txBody>
                    <a:bodyPr/>
                    <a:lstStyle/>
                    <a:p>
                      <a:pPr algn="l" fontAlgn="b"/>
                      <a:r>
                        <a:rPr lang="es-MX" sz="1000" b="0" i="0" u="none" strike="noStrike" dirty="0">
                          <a:effectLst/>
                          <a:latin typeface="Arial" panose="020B0604020202020204" pitchFamily="34" charset="0"/>
                        </a:rPr>
                        <a:t>49.75(37.4-69.2)</a:t>
                      </a:r>
                    </a:p>
                  </a:txBody>
                  <a:tcPr marL="7620" marR="7620" marT="7620" marB="0" anchor="b"/>
                </a:tc>
                <a:tc>
                  <a:txBody>
                    <a:bodyPr/>
                    <a:lstStyle/>
                    <a:p>
                      <a:pPr algn="r" fontAlgn="b"/>
                      <a:r>
                        <a:rPr lang="es-MX" sz="1000" b="0" i="0" u="none" strike="noStrike" dirty="0">
                          <a:effectLst/>
                          <a:latin typeface="Arial" panose="020B0604020202020204" pitchFamily="34" charset="0"/>
                        </a:rPr>
                        <a:t>0.8857</a:t>
                      </a:r>
                    </a:p>
                  </a:txBody>
                  <a:tcPr marL="7620" marR="7620" marT="7620" marB="0" anchor="b"/>
                </a:tc>
                <a:extLst>
                  <a:ext uri="{0D108BD9-81ED-4DB2-BD59-A6C34878D82A}">
                    <a16:rowId xmlns:a16="http://schemas.microsoft.com/office/drawing/2014/main" val="2260798408"/>
                  </a:ext>
                </a:extLst>
              </a:tr>
            </a:tbl>
          </a:graphicData>
        </a:graphic>
      </p:graphicFrame>
      <p:sp>
        <p:nvSpPr>
          <p:cNvPr id="4" name="CuadroTexto 3">
            <a:extLst>
              <a:ext uri="{FF2B5EF4-FFF2-40B4-BE49-F238E27FC236}">
                <a16:creationId xmlns:a16="http://schemas.microsoft.com/office/drawing/2014/main" id="{9DB4DF0B-6B79-4B0D-887C-49CABA904649}"/>
              </a:ext>
            </a:extLst>
          </p:cNvPr>
          <p:cNvSpPr txBox="1"/>
          <p:nvPr/>
        </p:nvSpPr>
        <p:spPr>
          <a:xfrm>
            <a:off x="138086" y="198732"/>
            <a:ext cx="2009554" cy="646331"/>
          </a:xfrm>
          <a:prstGeom prst="rect">
            <a:avLst/>
          </a:prstGeom>
          <a:noFill/>
        </p:spPr>
        <p:txBody>
          <a:bodyPr wrap="square" rtlCol="0">
            <a:spAutoFit/>
          </a:bodyPr>
          <a:lstStyle/>
          <a:p>
            <a:r>
              <a:rPr lang="en-GB" dirty="0"/>
              <a:t>Supplementary</a:t>
            </a:r>
          </a:p>
          <a:p>
            <a:r>
              <a:rPr lang="en-GB" dirty="0"/>
              <a:t>table 1</a:t>
            </a:r>
          </a:p>
        </p:txBody>
      </p:sp>
    </p:spTree>
    <p:extLst>
      <p:ext uri="{BB962C8B-B14F-4D97-AF65-F5344CB8AC3E}">
        <p14:creationId xmlns:p14="http://schemas.microsoft.com/office/powerpoint/2010/main" val="240517164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683</Words>
  <Application>Microsoft Office PowerPoint</Application>
  <PresentationFormat>Panorámica</PresentationFormat>
  <Paragraphs>162</Paragraphs>
  <Slides>3</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vt:i4>
      </vt:variant>
    </vt:vector>
  </HeadingPairs>
  <TitlesOfParts>
    <vt:vector size="8" baseType="lpstr">
      <vt:lpstr>Arial</vt:lpstr>
      <vt:lpstr>Calibri</vt:lpstr>
      <vt:lpstr>Calibri Light</vt:lpstr>
      <vt:lpstr>Trebuchet MS</vt:lpstr>
      <vt:lpstr>Tema de Office</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 Carrillo</dc:creator>
  <cp:lastModifiedBy>Daniel Carrillo</cp:lastModifiedBy>
  <cp:revision>1</cp:revision>
  <dcterms:created xsi:type="dcterms:W3CDTF">2020-07-13T20:53:34Z</dcterms:created>
  <dcterms:modified xsi:type="dcterms:W3CDTF">2020-07-13T20:53:59Z</dcterms:modified>
</cp:coreProperties>
</file>