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1844" r:id="rId2"/>
    <p:sldId id="1841" r:id="rId3"/>
    <p:sldId id="1840" r:id="rId4"/>
    <p:sldId id="1843" r:id="rId5"/>
    <p:sldId id="1842" r:id="rId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5730" autoAdjust="0"/>
    <p:restoredTop sz="94660"/>
  </p:normalViewPr>
  <p:slideViewPr>
    <p:cSldViewPr snapToGrid="0" showGuides="1">
      <p:cViewPr varScale="1">
        <p:scale>
          <a:sx n="127" d="100"/>
          <a:sy n="127" d="100"/>
        </p:scale>
        <p:origin x="654" y="12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FE925C-9B28-44FC-AB3E-6A35F6D986FC}" type="datetimeFigureOut">
              <a:rPr lang="de-DE" smtClean="0"/>
              <a:t>02.05.2024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488E4E-30C4-43DC-B8B8-AADE371AA570}" type="slidenum">
              <a:rPr lang="de-DE" smtClean="0"/>
              <a:t>‹Nr.›</a:t>
            </a:fld>
            <a:endParaRPr lang="de-DE"/>
          </a:p>
        </p:txBody>
      </p:sp>
    </p:spTree>
    <p:extLst>
      <p:ext uri="{BB962C8B-B14F-4D97-AF65-F5344CB8AC3E}">
        <p14:creationId xmlns:p14="http://schemas.microsoft.com/office/powerpoint/2010/main" val="2973167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clinical course of ducklings after infection with HPAIV H5N1 and H5N8 genotype 2.3.4.4b viruses is shown. One- week-old ducklings were inoculated intramuscularly (</a:t>
            </a:r>
            <a:r>
              <a:rPr lang="en-US" sz="1200" kern="1200" dirty="0" err="1">
                <a:solidFill>
                  <a:schemeClr val="tx1"/>
                </a:solidFill>
                <a:effectLst/>
                <a:latin typeface="+mn-lt"/>
                <a:ea typeface="+mn-ea"/>
                <a:cs typeface="+mn-cs"/>
              </a:rPr>
              <a:t>i.m.</a:t>
            </a:r>
            <a:r>
              <a:rPr lang="en-US" sz="1200" kern="1200" dirty="0">
                <a:solidFill>
                  <a:schemeClr val="tx1"/>
                </a:solidFill>
                <a:effectLst/>
                <a:latin typeface="+mn-lt"/>
                <a:ea typeface="+mn-ea"/>
                <a:cs typeface="+mn-cs"/>
              </a:rPr>
              <a:t>) with 0.1 ml of the respective diluted viruses. The numbers in the figures indicate the clinical score for each group according to the IMPI scoring system.</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Statistically significant differences between groups are indicated with letters to the right of the corresponding graphs. Statistical significance was determined by applying appropriate Kruskal-Wallis tests using GraphPad Prism version 8.0.1.</a:t>
            </a:r>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 </a:t>
            </a:r>
          </a:p>
          <a:p>
            <a:endParaRPr lang="de-DE"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endParaRPr lang="de-DE" dirty="0"/>
          </a:p>
          <a:p>
            <a:r>
              <a:rPr lang="de-DE" dirty="0"/>
              <a:t>Statistik- Auswertung:</a:t>
            </a:r>
          </a:p>
          <a:p>
            <a:pPr marL="171450" indent="-171450">
              <a:buFontTx/>
              <a:buChar char="-"/>
            </a:pPr>
            <a:r>
              <a:rPr lang="de-DE" dirty="0"/>
              <a:t>unabhängiger, beidseitiger,  Mann- Whitney- U- Test</a:t>
            </a:r>
          </a:p>
          <a:p>
            <a:pPr marL="171450" indent="-171450">
              <a:buFontTx/>
              <a:buChar char="-"/>
            </a:pPr>
            <a:r>
              <a:rPr lang="de-DE" dirty="0"/>
              <a:t>Independent, </a:t>
            </a:r>
            <a:r>
              <a:rPr lang="de-DE" dirty="0" err="1"/>
              <a:t>Nonparametric</a:t>
            </a:r>
            <a:r>
              <a:rPr lang="de-DE" dirty="0"/>
              <a:t>, </a:t>
            </a:r>
            <a:r>
              <a:rPr lang="de-DE" dirty="0" err="1"/>
              <a:t>Unpaired</a:t>
            </a:r>
            <a:r>
              <a:rPr lang="de-DE" dirty="0"/>
              <a:t>, </a:t>
            </a:r>
            <a:r>
              <a:rPr lang="de-DE" dirty="0" err="1"/>
              <a:t>Two</a:t>
            </a:r>
            <a:r>
              <a:rPr lang="de-DE" dirty="0"/>
              <a:t>- </a:t>
            </a:r>
            <a:r>
              <a:rPr lang="de-DE" dirty="0" err="1"/>
              <a:t>tailed</a:t>
            </a:r>
            <a:endParaRPr lang="de-DE" dirty="0"/>
          </a:p>
          <a:p>
            <a:endParaRPr lang="de-DE" dirty="0"/>
          </a:p>
          <a:p>
            <a:r>
              <a:rPr lang="de-DE" dirty="0"/>
              <a:t>Signifikanter Unterschied einer Gruppe nachgewiesen zu Gruppen (Buchstaben):</a:t>
            </a:r>
          </a:p>
          <a:p>
            <a:endParaRPr lang="de-DE" dirty="0"/>
          </a:p>
          <a:p>
            <a:r>
              <a:rPr lang="de-DE" dirty="0"/>
              <a:t>A- signifikanter Unterschied gegenüber Gruppe E-K</a:t>
            </a:r>
          </a:p>
          <a:p>
            <a:r>
              <a:rPr lang="de-DE" dirty="0"/>
              <a:t>B- C, E-K</a:t>
            </a:r>
          </a:p>
          <a:p>
            <a:r>
              <a:rPr lang="de-DE" dirty="0"/>
              <a:t>C- B, F-K</a:t>
            </a:r>
          </a:p>
          <a:p>
            <a:r>
              <a:rPr lang="de-DE" dirty="0"/>
              <a:t>D- F-K</a:t>
            </a:r>
          </a:p>
          <a:p>
            <a:r>
              <a:rPr lang="de-DE" dirty="0"/>
              <a:t>E- A, B; F, H, I, K</a:t>
            </a:r>
          </a:p>
          <a:p>
            <a:r>
              <a:rPr lang="de-DE" dirty="0"/>
              <a:t>F- A-E; J,K</a:t>
            </a:r>
          </a:p>
          <a:p>
            <a:r>
              <a:rPr lang="de-DE" dirty="0"/>
              <a:t>G- A-D</a:t>
            </a:r>
          </a:p>
          <a:p>
            <a:r>
              <a:rPr lang="de-DE" dirty="0"/>
              <a:t>H- A-E; J, K</a:t>
            </a:r>
          </a:p>
          <a:p>
            <a:r>
              <a:rPr lang="de-DE" dirty="0"/>
              <a:t>I- A-E; J, K</a:t>
            </a:r>
          </a:p>
          <a:p>
            <a:r>
              <a:rPr lang="de-DE" dirty="0"/>
              <a:t>J- A-D: F; H,I</a:t>
            </a:r>
          </a:p>
          <a:p>
            <a:r>
              <a:rPr lang="de-DE" dirty="0"/>
              <a:t>K- A-F; H,I</a:t>
            </a:r>
          </a:p>
          <a:p>
            <a:endParaRPr lang="de-DE" dirty="0"/>
          </a:p>
          <a:p>
            <a:endParaRPr lang="de-DE" dirty="0"/>
          </a:p>
          <a:p>
            <a:r>
              <a:rPr lang="en-US" sz="1200" i="1" u="sng" kern="1200" dirty="0">
                <a:solidFill>
                  <a:schemeClr val="tx1"/>
                </a:solidFill>
                <a:effectLst/>
                <a:latin typeface="+mn-lt"/>
                <a:ea typeface="+mn-ea"/>
                <a:cs typeface="+mn-cs"/>
              </a:rPr>
              <a:t>H5N1 Genotypes</a:t>
            </a:r>
            <a:r>
              <a:rPr lang="de-DE" sz="1200" kern="1200" dirty="0">
                <a:solidFill>
                  <a:schemeClr val="tx1"/>
                </a:solidFill>
                <a:effectLst/>
                <a:latin typeface="+mn-lt"/>
                <a:ea typeface="+mn-ea"/>
                <a:cs typeface="+mn-cs"/>
              </a:rPr>
              <a:t> </a:t>
            </a:r>
          </a:p>
          <a:p>
            <a:r>
              <a:rPr lang="de-DE" sz="1200" i="1" u="sng" kern="1200" dirty="0">
                <a:solidFill>
                  <a:schemeClr val="tx1"/>
                </a:solidFill>
                <a:effectLst/>
                <a:latin typeface="+mn-lt"/>
                <a:ea typeface="+mn-ea"/>
                <a:cs typeface="+mn-cs"/>
              </a:rPr>
              <a:t>Ger 10-21 N1.5</a:t>
            </a:r>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In </a:t>
            </a:r>
            <a:r>
              <a:rPr lang="de-DE" sz="1200" kern="1200" dirty="0" err="1">
                <a:solidFill>
                  <a:schemeClr val="tx1"/>
                </a:solidFill>
                <a:effectLst/>
                <a:latin typeface="+mn-lt"/>
                <a:ea typeface="+mn-ea"/>
                <a:cs typeface="+mn-cs"/>
              </a:rPr>
              <a:t>addition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to</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the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older</a:t>
            </a:r>
            <a:r>
              <a:rPr lang="de-DE" sz="1200" kern="1200" dirty="0">
                <a:solidFill>
                  <a:schemeClr val="tx1"/>
                </a:solidFill>
                <a:effectLst/>
                <a:latin typeface="+mn-lt"/>
                <a:ea typeface="+mn-ea"/>
                <a:cs typeface="+mn-cs"/>
              </a:rPr>
              <a:t> H5N8 </a:t>
            </a:r>
            <a:r>
              <a:rPr lang="de-DE" sz="1200" kern="1200" dirty="0" err="1">
                <a:solidFill>
                  <a:schemeClr val="tx1"/>
                </a:solidFill>
                <a:effectLst/>
                <a:latin typeface="+mn-lt"/>
                <a:ea typeface="+mn-ea"/>
                <a:cs typeface="+mn-cs"/>
              </a:rPr>
              <a:t>genotypes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prevalent</a:t>
            </a:r>
            <a:r>
              <a:rPr lang="de-DE" sz="1200" kern="1200" dirty="0">
                <a:solidFill>
                  <a:schemeClr val="tx1"/>
                </a:solidFill>
                <a:effectLst/>
                <a:latin typeface="+mn-lt"/>
                <a:ea typeface="+mn-ea"/>
                <a:cs typeface="+mn-cs"/>
              </a:rPr>
              <a:t> in 2020 and 2021, </a:t>
            </a:r>
            <a:r>
              <a:rPr lang="de-DE" sz="1200" kern="1200" dirty="0" err="1">
                <a:solidFill>
                  <a:schemeClr val="tx1"/>
                </a:solidFill>
                <a:effectLst/>
                <a:latin typeface="+mn-lt"/>
                <a:ea typeface="+mn-ea"/>
                <a:cs typeface="+mn-cs"/>
              </a:rPr>
              <a:t>our</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interest</a:t>
            </a:r>
            <a:r>
              <a:rPr lang="de-DE" sz="1200" kern="1200" dirty="0">
                <a:solidFill>
                  <a:schemeClr val="tx1"/>
                </a:solidFill>
                <a:effectLst/>
                <a:latin typeface="+mn-lt"/>
                <a:ea typeface="+mn-ea"/>
                <a:cs typeface="+mn-cs"/>
              </a:rPr>
              <a:t> in </a:t>
            </a:r>
            <a:r>
              <a:rPr lang="de-DE" sz="1200" kern="1200" dirty="0" err="1">
                <a:solidFill>
                  <a:schemeClr val="tx1"/>
                </a:solidFill>
                <a:effectLst/>
                <a:latin typeface="+mn-lt"/>
                <a:ea typeface="+mn-ea"/>
                <a:cs typeface="+mn-cs"/>
              </a:rPr>
              <a:t>this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experiment</a:t>
            </a:r>
            <a:r>
              <a:rPr lang="de-DE" sz="1200" kern="1200" dirty="0">
                <a:solidFill>
                  <a:schemeClr val="tx1"/>
                </a:solidFill>
                <a:effectLst/>
                <a:latin typeface="+mn-lt"/>
                <a:ea typeface="+mn-ea"/>
                <a:cs typeface="+mn-cs"/>
              </a:rPr>
              <a:t> was </a:t>
            </a:r>
            <a:r>
              <a:rPr lang="de-DE" sz="1200" kern="1200" dirty="0" err="1">
                <a:solidFill>
                  <a:schemeClr val="tx1"/>
                </a:solidFill>
                <a:effectLst/>
                <a:latin typeface="+mn-lt"/>
                <a:ea typeface="+mn-ea"/>
                <a:cs typeface="+mn-cs"/>
              </a:rPr>
              <a:t>particularly</a:t>
            </a:r>
            <a:r>
              <a:rPr lang="de-DE" sz="1200" kern="1200" dirty="0">
                <a:solidFill>
                  <a:schemeClr val="tx1"/>
                </a:solidFill>
                <a:effectLst/>
                <a:latin typeface="+mn-lt"/>
                <a:ea typeface="+mn-ea"/>
                <a:cs typeface="+mn-cs"/>
              </a:rPr>
              <a:t> on </a:t>
            </a:r>
            <a:r>
              <a:rPr lang="de-DE" sz="1200" kern="1200" dirty="0" err="1">
                <a:solidFill>
                  <a:schemeClr val="tx1"/>
                </a:solidFill>
                <a:effectLst/>
                <a:latin typeface="+mn-lt"/>
                <a:ea typeface="+mn-ea"/>
                <a:cs typeface="+mn-cs"/>
              </a:rPr>
              <a:t>the</a:t>
            </a:r>
            <a:r>
              <a:rPr lang="de-DE" sz="1200" kern="1200" dirty="0">
                <a:solidFill>
                  <a:schemeClr val="tx1"/>
                </a:solidFill>
                <a:effectLst/>
                <a:latin typeface="+mn-lt"/>
                <a:ea typeface="+mn-ea"/>
                <a:cs typeface="+mn-cs"/>
              </a:rPr>
              <a:t> H5N1 </a:t>
            </a:r>
            <a:r>
              <a:rPr lang="de-DE" sz="1200" kern="1200" dirty="0" err="1">
                <a:solidFill>
                  <a:schemeClr val="tx1"/>
                </a:solidFill>
                <a:effectLst/>
                <a:latin typeface="+mn-lt"/>
                <a:ea typeface="+mn-ea"/>
                <a:cs typeface="+mn-cs"/>
              </a:rPr>
              <a:t>genotype</a:t>
            </a:r>
            <a:r>
              <a:rPr lang="de-DE" sz="1200" kern="1200" dirty="0">
                <a:solidFill>
                  <a:schemeClr val="tx1"/>
                </a:solidFill>
                <a:effectLst/>
                <a:latin typeface="+mn-lt"/>
                <a:ea typeface="+mn-ea"/>
                <a:cs typeface="+mn-cs"/>
              </a:rPr>
              <a:t> Ger 10-21 N1.5, </a:t>
            </a:r>
            <a:r>
              <a:rPr lang="de-DE" sz="1200" kern="1200" dirty="0" err="1">
                <a:solidFill>
                  <a:schemeClr val="tx1"/>
                </a:solidFill>
                <a:effectLst/>
                <a:latin typeface="+mn-lt"/>
                <a:ea typeface="+mn-ea"/>
                <a:cs typeface="+mn-cs"/>
              </a:rPr>
              <a:t>which</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ended</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the</a:t>
            </a:r>
            <a:r>
              <a:rPr lang="de-DE" sz="1200" kern="1200" dirty="0">
                <a:solidFill>
                  <a:schemeClr val="tx1"/>
                </a:solidFill>
                <a:effectLst/>
                <a:latin typeface="+mn-lt"/>
                <a:ea typeface="+mn-ea"/>
                <a:cs typeface="+mn-cs"/>
              </a:rPr>
              <a:t> H5N8 </a:t>
            </a:r>
            <a:r>
              <a:rPr lang="de-DE" sz="1200" kern="1200" dirty="0" err="1">
                <a:solidFill>
                  <a:schemeClr val="tx1"/>
                </a:solidFill>
                <a:effectLst/>
                <a:latin typeface="+mn-lt"/>
                <a:ea typeface="+mn-ea"/>
                <a:cs typeface="+mn-cs"/>
              </a:rPr>
              <a:t>dominance</a:t>
            </a:r>
            <a:r>
              <a:rPr lang="de-DE" sz="1200" kern="1200" dirty="0">
                <a:solidFill>
                  <a:schemeClr val="tx1"/>
                </a:solidFill>
                <a:effectLst/>
                <a:latin typeface="+mn-lt"/>
                <a:ea typeface="+mn-ea"/>
                <a:cs typeface="+mn-cs"/>
              </a:rPr>
              <a:t> in Germany </a:t>
            </a:r>
            <a:r>
              <a:rPr lang="de-DE" sz="1200" kern="1200" dirty="0" err="1">
                <a:solidFill>
                  <a:schemeClr val="tx1"/>
                </a:solidFill>
                <a:effectLst/>
                <a:latin typeface="+mn-lt"/>
                <a:ea typeface="+mn-ea"/>
                <a:cs typeface="+mn-cs"/>
              </a:rPr>
              <a:t>around</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October</a:t>
            </a:r>
            <a:r>
              <a:rPr lang="de-DE" sz="1200" kern="1200" dirty="0">
                <a:solidFill>
                  <a:schemeClr val="tx1"/>
                </a:solidFill>
                <a:effectLst/>
                <a:latin typeface="+mn-lt"/>
                <a:ea typeface="+mn-ea"/>
                <a:cs typeface="+mn-cs"/>
              </a:rPr>
              <a:t> 2021 and </a:t>
            </a:r>
            <a:r>
              <a:rPr lang="de-DE" sz="1200" kern="1200" dirty="0" err="1">
                <a:solidFill>
                  <a:schemeClr val="tx1"/>
                </a:solidFill>
                <a:effectLst/>
                <a:latin typeface="+mn-lt"/>
                <a:ea typeface="+mn-ea"/>
                <a:cs typeface="+mn-cs"/>
              </a:rPr>
              <a:t>since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then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has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consistently</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spread</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across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many</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parts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of</a:t>
            </a:r>
            <a:r>
              <a:rPr lang="de-DE" sz="1200" kern="1200" dirty="0">
                <a:solidFill>
                  <a:schemeClr val="tx1"/>
                </a:solidFill>
                <a:effectLst/>
                <a:latin typeface="+mn-lt"/>
                <a:ea typeface="+mn-ea"/>
                <a:cs typeface="+mn-cs"/>
              </a:rPr>
              <a:t> Germany, </a:t>
            </a:r>
            <a:r>
              <a:rPr lang="de-DE" sz="1200" kern="1200" dirty="0" err="1">
                <a:solidFill>
                  <a:schemeClr val="tx1"/>
                </a:solidFill>
                <a:effectLst/>
                <a:latin typeface="+mn-lt"/>
                <a:ea typeface="+mn-ea"/>
                <a:cs typeface="+mn-cs"/>
              </a:rPr>
              <a:t>including</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others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simultaneously</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occurring</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genotypes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as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far</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as</a:t>
            </a:r>
            <a:r>
              <a:rPr lang="de-DE" sz="1200" kern="1200" dirty="0">
                <a:solidFill>
                  <a:schemeClr val="tx1"/>
                </a:solidFill>
                <a:effectLst/>
                <a:latin typeface="+mn-lt"/>
                <a:ea typeface="+mn-ea"/>
                <a:cs typeface="+mn-cs"/>
              </a:rPr>
              <a:t> possible. In </a:t>
            </a:r>
            <a:r>
              <a:rPr lang="de-DE" sz="1200" kern="1200" dirty="0" err="1">
                <a:solidFill>
                  <a:schemeClr val="tx1"/>
                </a:solidFill>
                <a:effectLst/>
                <a:latin typeface="+mn-lt"/>
                <a:ea typeface="+mn-ea"/>
                <a:cs typeface="+mn-cs"/>
              </a:rPr>
              <a:t>our</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experiment</a:t>
            </a:r>
            <a:r>
              <a:rPr lang="de-DE" sz="1200" kern="1200" dirty="0">
                <a:solidFill>
                  <a:schemeClr val="tx1"/>
                </a:solidFill>
                <a:effectLst/>
                <a:latin typeface="+mn-lt"/>
                <a:ea typeface="+mn-ea"/>
                <a:cs typeface="+mn-cs"/>
              </a:rPr>
              <a:t>, different </a:t>
            </a:r>
            <a:r>
              <a:rPr lang="de-DE" sz="1200" kern="1200" dirty="0" err="1">
                <a:solidFill>
                  <a:schemeClr val="tx1"/>
                </a:solidFill>
                <a:effectLst/>
                <a:latin typeface="+mn-lt"/>
                <a:ea typeface="+mn-ea"/>
                <a:cs typeface="+mn-cs"/>
              </a:rPr>
              <a:t>virus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isolates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of</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this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genotype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from</a:t>
            </a:r>
            <a:r>
              <a:rPr lang="de-DE" sz="1200" kern="1200" dirty="0">
                <a:solidFill>
                  <a:schemeClr val="tx1"/>
                </a:solidFill>
                <a:effectLst/>
                <a:latin typeface="+mn-lt"/>
                <a:ea typeface="+mn-ea"/>
                <a:cs typeface="+mn-cs"/>
              </a:rPr>
              <a:t> diverse </a:t>
            </a:r>
            <a:r>
              <a:rPr lang="de-DE" sz="1200" kern="1200" dirty="0" err="1">
                <a:solidFill>
                  <a:schemeClr val="tx1"/>
                </a:solidFill>
                <a:effectLst/>
                <a:latin typeface="+mn-lt"/>
                <a:ea typeface="+mn-ea"/>
                <a:cs typeface="+mn-cs"/>
              </a:rPr>
              <a:t>locations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target</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species</a:t>
            </a:r>
            <a:r>
              <a:rPr lang="de-DE" sz="1200" kern="1200" dirty="0">
                <a:solidFill>
                  <a:schemeClr val="tx1"/>
                </a:solidFill>
                <a:effectLst/>
                <a:latin typeface="+mn-lt"/>
                <a:ea typeface="+mn-ea"/>
                <a:cs typeface="+mn-cs"/>
              </a:rPr>
              <a:t> and variable </a:t>
            </a:r>
            <a:r>
              <a:rPr lang="de-DE" sz="1200" kern="1200" dirty="0" err="1">
                <a:solidFill>
                  <a:schemeClr val="tx1"/>
                </a:solidFill>
                <a:effectLst/>
                <a:latin typeface="+mn-lt"/>
                <a:ea typeface="+mn-ea"/>
                <a:cs typeface="+mn-cs"/>
              </a:rPr>
              <a:t>detection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dates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were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tested</a:t>
            </a:r>
            <a:r>
              <a:rPr lang="de-DE" sz="1200" kern="1200" dirty="0">
                <a:solidFill>
                  <a:schemeClr val="tx1"/>
                </a:solidFill>
                <a:effectLst/>
                <a:latin typeface="+mn-lt"/>
                <a:ea typeface="+mn-ea"/>
                <a:cs typeface="+mn-cs"/>
              </a:rPr>
              <a:t>. After </a:t>
            </a:r>
            <a:r>
              <a:rPr lang="de-DE" sz="1200" kern="1200" dirty="0" err="1">
                <a:solidFill>
                  <a:schemeClr val="tx1"/>
                </a:solidFill>
                <a:effectLst/>
                <a:latin typeface="+mn-lt"/>
                <a:ea typeface="+mn-ea"/>
                <a:cs typeface="+mn-cs"/>
              </a:rPr>
              <a:t>infection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with</a:t>
            </a:r>
            <a:r>
              <a:rPr lang="de-DE" sz="1200" kern="1200" dirty="0">
                <a:solidFill>
                  <a:schemeClr val="tx1"/>
                </a:solidFill>
                <a:effectLst/>
                <a:latin typeface="+mn-lt"/>
                <a:ea typeface="+mn-ea"/>
                <a:cs typeface="+mn-cs"/>
              </a:rPr>
              <a:t> HPAIV H5N1; A/ </a:t>
            </a:r>
            <a:r>
              <a:rPr lang="de-DE" sz="1200" kern="1200" dirty="0" err="1">
                <a:solidFill>
                  <a:schemeClr val="tx1"/>
                </a:solidFill>
                <a:effectLst/>
                <a:latin typeface="+mn-lt"/>
                <a:ea typeface="+mn-ea"/>
                <a:cs typeface="+mn-cs"/>
              </a:rPr>
              <a:t>herring</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gull</a:t>
            </a:r>
            <a:r>
              <a:rPr lang="de-DE" sz="1200" kern="1200" dirty="0">
                <a:solidFill>
                  <a:schemeClr val="tx1"/>
                </a:solidFill>
                <a:effectLst/>
                <a:latin typeface="+mn-lt"/>
                <a:ea typeface="+mn-ea"/>
                <a:cs typeface="+mn-cs"/>
              </a:rPr>
              <a:t>/DE-</a:t>
            </a:r>
            <a:r>
              <a:rPr lang="de-DE" sz="1200" kern="1200" dirty="0" err="1">
                <a:solidFill>
                  <a:schemeClr val="tx1"/>
                </a:solidFill>
                <a:effectLst/>
                <a:latin typeface="+mn-lt"/>
                <a:ea typeface="+mn-ea"/>
                <a:cs typeface="+mn-cs"/>
              </a:rPr>
              <a:t>Buesum</a:t>
            </a:r>
            <a:r>
              <a:rPr lang="de-DE" sz="1200" kern="1200" dirty="0">
                <a:solidFill>
                  <a:schemeClr val="tx1"/>
                </a:solidFill>
                <a:effectLst/>
                <a:latin typeface="+mn-lt"/>
                <a:ea typeface="+mn-ea"/>
                <a:cs typeface="+mn-cs"/>
              </a:rPr>
              <a:t>/ AI 01196/2022 Ger 10-21 N 1.5, a </a:t>
            </a:r>
            <a:r>
              <a:rPr lang="de-DE" sz="1200" kern="1200" dirty="0" err="1">
                <a:solidFill>
                  <a:schemeClr val="tx1"/>
                </a:solidFill>
                <a:effectLst/>
                <a:latin typeface="+mn-lt"/>
                <a:ea typeface="+mn-ea"/>
                <a:cs typeface="+mn-cs"/>
              </a:rPr>
              <a:t>virus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isolate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from</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February</a:t>
            </a:r>
            <a:r>
              <a:rPr lang="de-DE" sz="1200" kern="1200" dirty="0">
                <a:solidFill>
                  <a:schemeClr val="tx1"/>
                </a:solidFill>
                <a:effectLst/>
                <a:latin typeface="+mn-lt"/>
                <a:ea typeface="+mn-ea"/>
                <a:cs typeface="+mn-cs"/>
              </a:rPr>
              <a:t> 2022, a 100% </a:t>
            </a:r>
            <a:r>
              <a:rPr lang="de-DE" sz="1200" kern="1200" dirty="0" err="1">
                <a:solidFill>
                  <a:schemeClr val="tx1"/>
                </a:solidFill>
                <a:effectLst/>
                <a:latin typeface="+mn-lt"/>
                <a:ea typeface="+mn-ea"/>
                <a:cs typeface="+mn-cs"/>
              </a:rPr>
              <a:t>mortality</a:t>
            </a:r>
            <a:r>
              <a:rPr lang="de-DE" sz="1200" kern="1200" dirty="0">
                <a:solidFill>
                  <a:schemeClr val="tx1"/>
                </a:solidFill>
                <a:effectLst/>
                <a:latin typeface="+mn-lt"/>
                <a:ea typeface="+mn-ea"/>
                <a:cs typeface="+mn-cs"/>
              </a:rPr>
              <a:t> rate </a:t>
            </a:r>
            <a:r>
              <a:rPr lang="de-DE" sz="1200" kern="1200" dirty="0" err="1">
                <a:solidFill>
                  <a:schemeClr val="tx1"/>
                </a:solidFill>
                <a:effectLst/>
                <a:latin typeface="+mn-lt"/>
                <a:ea typeface="+mn-ea"/>
                <a:cs typeface="+mn-cs"/>
              </a:rPr>
              <a:t>appeared</a:t>
            </a:r>
            <a:r>
              <a:rPr lang="de-DE" sz="1200" kern="1200" dirty="0">
                <a:solidFill>
                  <a:schemeClr val="tx1"/>
                </a:solidFill>
                <a:effectLst/>
                <a:latin typeface="+mn-lt"/>
                <a:ea typeface="+mn-ea"/>
                <a:cs typeface="+mn-cs"/>
              </a:rPr>
              <a:t> in </a:t>
            </a:r>
            <a:r>
              <a:rPr lang="de-DE" sz="1200" kern="1200" dirty="0" err="1">
                <a:solidFill>
                  <a:schemeClr val="tx1"/>
                </a:solidFill>
                <a:effectLst/>
                <a:latin typeface="+mn-lt"/>
                <a:ea typeface="+mn-ea"/>
                <a:cs typeface="+mn-cs"/>
              </a:rPr>
              <a:t>less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then</a:t>
            </a:r>
            <a:r>
              <a:rPr lang="de-DE" sz="1200" kern="1200" dirty="0">
                <a:solidFill>
                  <a:schemeClr val="tx1"/>
                </a:solidFill>
                <a:effectLst/>
                <a:latin typeface="+mn-lt"/>
                <a:ea typeface="+mn-ea"/>
                <a:cs typeface="+mn-cs"/>
              </a:rPr>
              <a:t> 24 </a:t>
            </a:r>
            <a:r>
              <a:rPr lang="de-DE" sz="1200" kern="1200" dirty="0" err="1">
                <a:solidFill>
                  <a:schemeClr val="tx1"/>
                </a:solidFill>
                <a:effectLst/>
                <a:latin typeface="+mn-lt"/>
                <a:ea typeface="+mn-ea"/>
                <a:cs typeface="+mn-cs"/>
              </a:rPr>
              <a:t>hours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with</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ducklings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dying</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peracutely</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without</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showing</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any</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severly</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symptoms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of</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disease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leading</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to</a:t>
            </a:r>
            <a:r>
              <a:rPr lang="de-DE" sz="1200" kern="1200" dirty="0">
                <a:solidFill>
                  <a:schemeClr val="tx1"/>
                </a:solidFill>
                <a:effectLst/>
                <a:latin typeface="+mn-lt"/>
                <a:ea typeface="+mn-ea"/>
                <a:cs typeface="+mn-cs"/>
              </a:rPr>
              <a:t> an IMPI score </a:t>
            </a:r>
            <a:r>
              <a:rPr lang="de-DE" sz="1200" kern="1200" dirty="0" err="1">
                <a:solidFill>
                  <a:schemeClr val="tx1"/>
                </a:solidFill>
                <a:effectLst/>
                <a:latin typeface="+mn-lt"/>
                <a:ea typeface="+mn-ea"/>
                <a:cs typeface="+mn-cs"/>
              </a:rPr>
              <a:t>of</a:t>
            </a:r>
            <a:r>
              <a:rPr lang="de-DE" sz="1200" kern="1200" dirty="0">
                <a:solidFill>
                  <a:schemeClr val="tx1"/>
                </a:solidFill>
                <a:effectLst/>
                <a:latin typeface="+mn-lt"/>
                <a:ea typeface="+mn-ea"/>
                <a:cs typeface="+mn-cs"/>
              </a:rPr>
              <a:t> 3.00. The </a:t>
            </a:r>
            <a:r>
              <a:rPr lang="de-DE" sz="1200" kern="1200" dirty="0" err="1">
                <a:solidFill>
                  <a:schemeClr val="tx1"/>
                </a:solidFill>
                <a:effectLst/>
                <a:latin typeface="+mn-lt"/>
                <a:ea typeface="+mn-ea"/>
                <a:cs typeface="+mn-cs"/>
              </a:rPr>
              <a:t>second</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virus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isolate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of</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genotype</a:t>
            </a:r>
            <a:r>
              <a:rPr lang="de-DE" sz="1200" kern="1200" dirty="0">
                <a:solidFill>
                  <a:schemeClr val="tx1"/>
                </a:solidFill>
                <a:effectLst/>
                <a:latin typeface="+mn-lt"/>
                <a:ea typeface="+mn-ea"/>
                <a:cs typeface="+mn-cs"/>
              </a:rPr>
              <a:t> Ger 10- 21 N1.5 </a:t>
            </a:r>
            <a:r>
              <a:rPr lang="de-DE" sz="1200" kern="1200" dirty="0" err="1">
                <a:solidFill>
                  <a:schemeClr val="tx1"/>
                </a:solidFill>
                <a:effectLst/>
                <a:latin typeface="+mn-lt"/>
                <a:ea typeface="+mn-ea"/>
                <a:cs typeface="+mn-cs"/>
              </a:rPr>
              <a:t>tested</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here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namely</a:t>
            </a:r>
            <a:r>
              <a:rPr lang="de-DE" sz="1200" kern="1200" dirty="0">
                <a:solidFill>
                  <a:schemeClr val="tx1"/>
                </a:solidFill>
                <a:effectLst/>
                <a:latin typeface="+mn-lt"/>
                <a:ea typeface="+mn-ea"/>
                <a:cs typeface="+mn-cs"/>
              </a:rPr>
              <a:t> </a:t>
            </a:r>
            <a:r>
              <a:rPr lang="pt-BR" sz="1200" kern="1200" dirty="0">
                <a:solidFill>
                  <a:schemeClr val="tx1"/>
                </a:solidFill>
                <a:effectLst/>
                <a:latin typeface="+mn-lt"/>
                <a:ea typeface="+mn-ea"/>
                <a:cs typeface="+mn-cs"/>
              </a:rPr>
              <a:t>HPAIV H5N1; A/ brent goose/DE-Reußenkoege/ AI 02407/2022 Ger 10-21 N 1.5 from April 2022, did show similar properties by leading to peracute death of 5 animals in less then 24 hours. Four of the remaining inoculated ducklings were found moribund after 24 hours of infection why we decided to euthanize them as well as the last remaining bird which appeared calm and dull. These findings resulted in an IMPI score of 2.95. The third virus isolate belonging to genotype Ger 10-21 N 1.5 was HPAIV H5N1; A/ chicken/DE-NI/ AI 04286/2022 Ger 10-21 N 1.5 out of July 2022. Inoculation of 10 ducklings with this virus again led to 100% mortality rate in less then 24 hours with 9 peracutely deceased birds and one moribund one which was then euthanized. IMPI score of this virus was drawn to be 2.99.</a:t>
            </a:r>
            <a:endParaRPr lang="de-DE" sz="1200" kern="1200" dirty="0">
              <a:solidFill>
                <a:schemeClr val="tx1"/>
              </a:solidFill>
              <a:effectLst/>
              <a:latin typeface="+mn-lt"/>
              <a:ea typeface="+mn-ea"/>
              <a:cs typeface="+mn-cs"/>
            </a:endParaRPr>
          </a:p>
          <a:p>
            <a:r>
              <a:rPr lang="pt-BR" sz="1200" i="1" u="sng" kern="1200" dirty="0">
                <a:solidFill>
                  <a:schemeClr val="tx1"/>
                </a:solidFill>
                <a:effectLst/>
                <a:latin typeface="+mn-lt"/>
                <a:ea typeface="+mn-ea"/>
                <a:cs typeface="+mn-cs"/>
              </a:rPr>
              <a:t>Ger 12-21 N 1.3</a:t>
            </a:r>
            <a:endParaRPr lang="de-DE"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Inoculation of the next group with a virus isolate of genotype Ger 12-21 N1.3, namely HPAIV H5N1; A/ pigeon/DE-NW/ AI 00951/2022 as well resulted in 100 % mortality within 24 hours after infection with 6 dead birds and 4 severely sick birds found that then were taken out of the experiment, resulting in an IMPI of 2.96.</a:t>
            </a:r>
            <a:endParaRPr lang="de-DE" sz="1200" kern="1200" dirty="0">
              <a:solidFill>
                <a:schemeClr val="tx1"/>
              </a:solidFill>
              <a:effectLst/>
              <a:latin typeface="+mn-lt"/>
              <a:ea typeface="+mn-ea"/>
              <a:cs typeface="+mn-cs"/>
            </a:endParaRPr>
          </a:p>
          <a:p>
            <a:r>
              <a:rPr lang="en-US" sz="1200" i="1" u="sng" kern="1200" dirty="0">
                <a:solidFill>
                  <a:schemeClr val="tx1"/>
                </a:solidFill>
                <a:effectLst/>
                <a:latin typeface="+mn-lt"/>
                <a:ea typeface="+mn-ea"/>
                <a:cs typeface="+mn-cs"/>
              </a:rPr>
              <a:t>Ger 10-21 N1.2</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next competitor genotype that circulated simultaneously as the beforementioned successful Ger 10-21 N1.5 in our trial was Ger- 10-21 N1.2. Inoculation of another group of 10 ducklings with the promising virus isolate HPAIV H5N1; A/ European herring gull/DE-MV/AI01411/2022 also resulted in mortality in all of the animals 24 hours after infection with 3 animals already found to be dead, 6 animals with sick and apathetic behavior and one animal breaking down why we decided to take all of the animals out of the trial. Infection of this group resulted in an IMPI of 2.92. </a:t>
            </a:r>
            <a:endParaRPr lang="de-DE" sz="1200" kern="1200" dirty="0">
              <a:solidFill>
                <a:schemeClr val="tx1"/>
              </a:solidFill>
              <a:effectLst/>
              <a:latin typeface="+mn-lt"/>
              <a:ea typeface="+mn-ea"/>
              <a:cs typeface="+mn-cs"/>
            </a:endParaRPr>
          </a:p>
          <a:p>
            <a:r>
              <a:rPr lang="pt-BR" sz="1200" i="1" u="sng" kern="1200" dirty="0">
                <a:solidFill>
                  <a:schemeClr val="tx1"/>
                </a:solidFill>
                <a:effectLst/>
                <a:latin typeface="+mn-lt"/>
                <a:ea typeface="+mn-ea"/>
                <a:cs typeface="+mn-cs"/>
              </a:rPr>
              <a:t>Ger 11- 21 N1.1</a:t>
            </a:r>
            <a:endParaRPr lang="de-DE"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A slightly milder course was caused by the virus named A/hering gull/Germany-Buesum/AI 7088/22 of genotype Ger 11-21 N1.1. Signs of infection were not seen until 3 days after inoculation when one bird was found dead. On day 4, however, the virus unleashed its highly virulent capacity, with another animal found moribund and 2 more animals showing clear central nervous symptoms. These were removed from the experiment. While 2 others showed a slightly reduced general condition, the remaining 4 animals were without clinical abnormalities. The general clinical picture worsened on day 5 with 2 animals found dead and 2 others moribund. The 2 remaining animals appeared calm. While the two remaining animals also showed a reduced general condition on day 6 and 7 pi, one of them developed slight Torticollis on day 8 which remained the case until the end of the experiment. The clinical outcome of this group resulted in an IMPI of 1.65.</a:t>
            </a:r>
            <a:endParaRPr lang="de-DE" sz="1200" kern="1200" dirty="0">
              <a:solidFill>
                <a:schemeClr val="tx1"/>
              </a:solidFill>
              <a:effectLst/>
              <a:latin typeface="+mn-lt"/>
              <a:ea typeface="+mn-ea"/>
              <a:cs typeface="+mn-cs"/>
            </a:endParaRPr>
          </a:p>
          <a:p>
            <a:r>
              <a:rPr lang="pt-BR" sz="1200" i="1" u="sng" kern="1200" dirty="0">
                <a:solidFill>
                  <a:schemeClr val="tx1"/>
                </a:solidFill>
                <a:effectLst/>
                <a:latin typeface="+mn-lt"/>
                <a:ea typeface="+mn-ea"/>
                <a:cs typeface="+mn-cs"/>
              </a:rPr>
              <a:t>Ger 12- 21 N1.2</a:t>
            </a:r>
            <a:r>
              <a:rPr lang="pt-BR" sz="1200" kern="1200" dirty="0">
                <a:solidFill>
                  <a:schemeClr val="tx1"/>
                </a:solidFill>
                <a:effectLst/>
                <a:latin typeface="+mn-lt"/>
                <a:ea typeface="+mn-ea"/>
                <a:cs typeface="+mn-cs"/>
              </a:rPr>
              <a:t>Two dead, as well as 2 moribund, motionless animals with Torticollis and head shaking were the result of infection with A/chicken/Germany/AI 1026/22 belonging to genotype Ger 12-21 N1.2 on day one after infection. On the following 2 days, no clinical signs were observed in the remaining 6 animals. It was not until day 4 pi that another animal was found to have severe central nervous symptoms. Between day 5 and day 8 pi, again no signs of disease occurred in the animals. Only on day 9, two more animals were found with slightly reduced general condition. On the last day of the experiment, the condition of one animal worsened into recumbency and dullness, while the other 4 animals showed a slightly reduced general condition. This development resulted in an IMPI of 1.52.</a:t>
            </a:r>
            <a:endParaRPr lang="de-DE" sz="1200" kern="1200" dirty="0">
              <a:solidFill>
                <a:schemeClr val="tx1"/>
              </a:solidFill>
              <a:effectLst/>
              <a:latin typeface="+mn-lt"/>
              <a:ea typeface="+mn-ea"/>
              <a:cs typeface="+mn-cs"/>
            </a:endParaRPr>
          </a:p>
          <a:p>
            <a:r>
              <a:rPr lang="pt-BR" sz="1200" i="1" u="sng" kern="1200" dirty="0">
                <a:solidFill>
                  <a:schemeClr val="tx1"/>
                </a:solidFill>
                <a:effectLst/>
                <a:latin typeface="+mn-lt"/>
                <a:ea typeface="+mn-ea"/>
                <a:cs typeface="+mn-cs"/>
              </a:rPr>
              <a:t>Ger 12- 21 N1.5</a:t>
            </a:r>
            <a:endParaRPr lang="de-DE"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Another group was infected with virus A/black headed gull/Germany/AI 1073/22 from genotype Ger 12-21 N1.5, where infection resulted in one animal with reluctance to move only on day 3 pi and resulted in one dead animal and one with severe central nervous symptoms on the following day, which was subsequently withdrawn from the experiment. While 2 other animals showed a slightly reduced general condition, the 6 remaining animals were clinically unremarkable. Three more animals were found moribund on day 5, the other five ducklings were reduced in general condition, which was repeated on the next day. On day 7, one animal was found with a slight head tilt, which maintained until day 10. The other 4 animals were clinically unremarkable until the end, leading to an IMPI of 1.26.</a:t>
            </a:r>
            <a:endParaRPr lang="de-DE" sz="1200" kern="1200" dirty="0">
              <a:solidFill>
                <a:schemeClr val="tx1"/>
              </a:solidFill>
              <a:effectLst/>
              <a:latin typeface="+mn-lt"/>
              <a:ea typeface="+mn-ea"/>
              <a:cs typeface="+mn-cs"/>
            </a:endParaRPr>
          </a:p>
          <a:p>
            <a:r>
              <a:rPr lang="en-US" sz="1200" i="1" u="sng" kern="1200" dirty="0">
                <a:solidFill>
                  <a:schemeClr val="tx1"/>
                </a:solidFill>
                <a:effectLst/>
                <a:latin typeface="+mn-lt"/>
                <a:ea typeface="+mn-ea"/>
                <a:cs typeface="+mn-cs"/>
              </a:rPr>
              <a:t>Ger 12- 21 N1.4</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Another group of ducklings got inoculated with a virus of genotype Ger 12-21 N1.4, namely </a:t>
            </a:r>
            <a:r>
              <a:rPr lang="pt-BR" sz="1200" kern="1200" dirty="0">
                <a:solidFill>
                  <a:schemeClr val="tx1"/>
                </a:solidFill>
                <a:effectLst/>
                <a:latin typeface="+mn-lt"/>
                <a:ea typeface="+mn-ea"/>
                <a:cs typeface="+mn-cs"/>
              </a:rPr>
              <a:t>HPAIV H5N1; A/ Knutt/DE-SH/ AI 00616/2022. Other than in the previous groups, ducklings here did not come up with high mortality within a short time but only with one slightly sick bird on day one after inoculation and the following day. On day 3 pi one duckling came up with Torticollis while two others appeared with oval shaped eyes making a slightly sick impression. The next day one bird came up showing heavy Opisthotonus why it then was taken off the experiment. Another duckling came up with head shaking, remaining on its position all the time why it was taken out as well. Two further birds appeared slightly sick while the remaining birds did not show any clinical issues. On day 5 after inoculation one duckling was found dead and one duckling came up being heavy atactic why it was decided to take it off the trial. All remaining birds showed up with reduced general conditions that day. On day 6 after inoculation all remaining birds behaved attentive with 2 of them remained seeted. Clinical signs improved the next day with only one slightly atactic bird next to all the others without any signs of disease. On day 8 after inoculation there was this one slighty atactic bird again which as well as the other ducklings did not show high interest in food and water intake that day which was not the case the next day anymore. On day 10 which was the last day of the trial all remaining birds appeared clinically symptom- free and recovered. </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clinical course of group Ger 12-21 N1.4 </a:t>
            </a:r>
            <a:r>
              <a:rPr lang="pt-BR" sz="1200" kern="1200" dirty="0">
                <a:solidFill>
                  <a:schemeClr val="tx1"/>
                </a:solidFill>
                <a:effectLst/>
                <a:latin typeface="+mn-lt"/>
                <a:ea typeface="+mn-ea"/>
                <a:cs typeface="+mn-cs"/>
              </a:rPr>
              <a:t>HPAIV H5N1; A/ Knutt/DE-SH/ AI 00616/2022 </a:t>
            </a:r>
            <a:r>
              <a:rPr lang="en-US" sz="1200" kern="1200" dirty="0">
                <a:solidFill>
                  <a:schemeClr val="tx1"/>
                </a:solidFill>
                <a:effectLst/>
                <a:latin typeface="+mn-lt"/>
                <a:ea typeface="+mn-ea"/>
                <a:cs typeface="+mn-cs"/>
              </a:rPr>
              <a:t>allowed both organ material and serum samples to be obtained from the 5 animals remaining on day 10, while the animals from the same group that had died on the previous days were sampled by choana and cloacal swabs only. Analysis of the swab samples revealed findings of viral RNA both in choana and cloaca of all ducklings with higher titers in the choanal swabs.</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Organ analysis of brains, lungs, duodenum/ pancreas, kidneys, livers and heart of the ducklings sacrificed on day 10 revealed viral RNA with especially high titers in the brains of all animals while there were only slight findings on the lungs, duodenums and hearts of only some animals. </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also collected serum samples of the 5 remaining ducklings from day 10. Those were indicative for successful seroconversion on the day we ended the experiment.</a:t>
            </a:r>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 Bitte Text kürzen: Focus auf IMPI score </a:t>
            </a:r>
          </a:p>
          <a:p>
            <a:r>
              <a:rPr lang="de-DE" sz="1200" kern="1200" dirty="0">
                <a:solidFill>
                  <a:schemeClr val="tx1"/>
                </a:solidFill>
                <a:effectLst/>
                <a:latin typeface="+mn-lt"/>
                <a:ea typeface="+mn-ea"/>
                <a:cs typeface="+mn-cs"/>
              </a:rPr>
              <a:t>Überleiten auf neuen Abschnitt: Verteilung der Isolate: Analyse des lokalen Geschehens von </a:t>
            </a:r>
          </a:p>
          <a:p>
            <a:r>
              <a:rPr lang="de-DE" dirty="0"/>
              <a:t>21 N1.5 drei versch. Isolate getestet)</a:t>
            </a:r>
          </a:p>
        </p:txBody>
      </p:sp>
      <p:sp>
        <p:nvSpPr>
          <p:cNvPr id="4" name="Foliennummernplatzhalter 3"/>
          <p:cNvSpPr>
            <a:spLocks noGrp="1"/>
          </p:cNvSpPr>
          <p:nvPr>
            <p:ph type="sldNum" sz="quarter" idx="5"/>
          </p:nvPr>
        </p:nvSpPr>
        <p:spPr/>
        <p:txBody>
          <a:bodyPr/>
          <a:lstStyle/>
          <a:p>
            <a:fld id="{5DCD039C-F460-429E-85EC-C10D803DC869}" type="slidenum">
              <a:rPr lang="de-DE" smtClean="0"/>
              <a:t>1</a:t>
            </a:fld>
            <a:endParaRPr lang="de-DE"/>
          </a:p>
        </p:txBody>
      </p:sp>
    </p:spTree>
    <p:extLst>
      <p:ext uri="{BB962C8B-B14F-4D97-AF65-F5344CB8AC3E}">
        <p14:creationId xmlns:p14="http://schemas.microsoft.com/office/powerpoint/2010/main" val="1387871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6E17B6-0C05-490D-87C8-451CF5F311BB}"/>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E0245507-D599-4F32-946A-7C4D613538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BF90B48D-CDE6-4C01-AB16-AF9FFA1EDC1F}"/>
              </a:ext>
            </a:extLst>
          </p:cNvPr>
          <p:cNvSpPr>
            <a:spLocks noGrp="1"/>
          </p:cNvSpPr>
          <p:nvPr>
            <p:ph type="dt" sz="half" idx="10"/>
          </p:nvPr>
        </p:nvSpPr>
        <p:spPr/>
        <p:txBody>
          <a:bodyPr/>
          <a:lstStyle/>
          <a:p>
            <a:fld id="{B0894601-1420-438E-B714-DF771D32957B}" type="datetimeFigureOut">
              <a:rPr lang="de-DE" smtClean="0"/>
              <a:t>02.05.2024</a:t>
            </a:fld>
            <a:endParaRPr lang="de-DE"/>
          </a:p>
        </p:txBody>
      </p:sp>
      <p:sp>
        <p:nvSpPr>
          <p:cNvPr id="5" name="Fußzeilenplatzhalter 4">
            <a:extLst>
              <a:ext uri="{FF2B5EF4-FFF2-40B4-BE49-F238E27FC236}">
                <a16:creationId xmlns:a16="http://schemas.microsoft.com/office/drawing/2014/main" id="{A058CB2E-3352-44D6-BCBC-F19C7517CC2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9E2382E-D848-4DED-90F6-BE8C364DE543}"/>
              </a:ext>
            </a:extLst>
          </p:cNvPr>
          <p:cNvSpPr>
            <a:spLocks noGrp="1"/>
          </p:cNvSpPr>
          <p:nvPr>
            <p:ph type="sldNum" sz="quarter" idx="12"/>
          </p:nvPr>
        </p:nvSpPr>
        <p:spPr/>
        <p:txBody>
          <a:bodyPr/>
          <a:lstStyle/>
          <a:p>
            <a:fld id="{D50B2E9B-DEC0-4026-9B81-9A21438775A1}" type="slidenum">
              <a:rPr lang="de-DE" smtClean="0"/>
              <a:t>‹Nr.›</a:t>
            </a:fld>
            <a:endParaRPr lang="de-DE"/>
          </a:p>
        </p:txBody>
      </p:sp>
    </p:spTree>
    <p:extLst>
      <p:ext uri="{BB962C8B-B14F-4D97-AF65-F5344CB8AC3E}">
        <p14:creationId xmlns:p14="http://schemas.microsoft.com/office/powerpoint/2010/main" val="181049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1CA4ED-C674-4050-BAC1-E0158778AF56}"/>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73B9CB9-7EC2-4BBA-AC7A-5908C829A809}"/>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945F84C-1163-4745-97AB-FD6A68E16395}"/>
              </a:ext>
            </a:extLst>
          </p:cNvPr>
          <p:cNvSpPr>
            <a:spLocks noGrp="1"/>
          </p:cNvSpPr>
          <p:nvPr>
            <p:ph type="dt" sz="half" idx="10"/>
          </p:nvPr>
        </p:nvSpPr>
        <p:spPr/>
        <p:txBody>
          <a:bodyPr/>
          <a:lstStyle/>
          <a:p>
            <a:fld id="{B0894601-1420-438E-B714-DF771D32957B}" type="datetimeFigureOut">
              <a:rPr lang="de-DE" smtClean="0"/>
              <a:t>02.05.2024</a:t>
            </a:fld>
            <a:endParaRPr lang="de-DE"/>
          </a:p>
        </p:txBody>
      </p:sp>
      <p:sp>
        <p:nvSpPr>
          <p:cNvPr id="5" name="Fußzeilenplatzhalter 4">
            <a:extLst>
              <a:ext uri="{FF2B5EF4-FFF2-40B4-BE49-F238E27FC236}">
                <a16:creationId xmlns:a16="http://schemas.microsoft.com/office/drawing/2014/main" id="{C10E8BD7-0D4D-434D-AE01-1783074D32B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ECEFF1A-E6CF-46FA-B0E4-00A24A65C915}"/>
              </a:ext>
            </a:extLst>
          </p:cNvPr>
          <p:cNvSpPr>
            <a:spLocks noGrp="1"/>
          </p:cNvSpPr>
          <p:nvPr>
            <p:ph type="sldNum" sz="quarter" idx="12"/>
          </p:nvPr>
        </p:nvSpPr>
        <p:spPr/>
        <p:txBody>
          <a:bodyPr/>
          <a:lstStyle/>
          <a:p>
            <a:fld id="{D50B2E9B-DEC0-4026-9B81-9A21438775A1}" type="slidenum">
              <a:rPr lang="de-DE" smtClean="0"/>
              <a:t>‹Nr.›</a:t>
            </a:fld>
            <a:endParaRPr lang="de-DE"/>
          </a:p>
        </p:txBody>
      </p:sp>
    </p:spTree>
    <p:extLst>
      <p:ext uri="{BB962C8B-B14F-4D97-AF65-F5344CB8AC3E}">
        <p14:creationId xmlns:p14="http://schemas.microsoft.com/office/powerpoint/2010/main" val="3966122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915E7B-30F1-41E5-858B-167C8D8854E0}"/>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4112BBDC-0EEC-4119-9B28-E6946B04EC3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9D1FB992-337D-45DD-9AE7-78021D7DBC32}"/>
              </a:ext>
            </a:extLst>
          </p:cNvPr>
          <p:cNvSpPr>
            <a:spLocks noGrp="1"/>
          </p:cNvSpPr>
          <p:nvPr>
            <p:ph type="dt" sz="half" idx="10"/>
          </p:nvPr>
        </p:nvSpPr>
        <p:spPr/>
        <p:txBody>
          <a:bodyPr/>
          <a:lstStyle/>
          <a:p>
            <a:fld id="{B0894601-1420-438E-B714-DF771D32957B}" type="datetimeFigureOut">
              <a:rPr lang="de-DE" smtClean="0"/>
              <a:t>02.05.2024</a:t>
            </a:fld>
            <a:endParaRPr lang="de-DE"/>
          </a:p>
        </p:txBody>
      </p:sp>
      <p:sp>
        <p:nvSpPr>
          <p:cNvPr id="5" name="Fußzeilenplatzhalter 4">
            <a:extLst>
              <a:ext uri="{FF2B5EF4-FFF2-40B4-BE49-F238E27FC236}">
                <a16:creationId xmlns:a16="http://schemas.microsoft.com/office/drawing/2014/main" id="{40AA179B-52D9-4038-AE36-A90089E1F93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692FC29-6A49-42FB-B81C-9019B3746B1B}"/>
              </a:ext>
            </a:extLst>
          </p:cNvPr>
          <p:cNvSpPr>
            <a:spLocks noGrp="1"/>
          </p:cNvSpPr>
          <p:nvPr>
            <p:ph type="sldNum" sz="quarter" idx="12"/>
          </p:nvPr>
        </p:nvSpPr>
        <p:spPr/>
        <p:txBody>
          <a:bodyPr/>
          <a:lstStyle/>
          <a:p>
            <a:fld id="{D50B2E9B-DEC0-4026-9B81-9A21438775A1}" type="slidenum">
              <a:rPr lang="de-DE" smtClean="0"/>
              <a:t>‹Nr.›</a:t>
            </a:fld>
            <a:endParaRPr lang="de-DE"/>
          </a:p>
        </p:txBody>
      </p:sp>
    </p:spTree>
    <p:extLst>
      <p:ext uri="{BB962C8B-B14F-4D97-AF65-F5344CB8AC3E}">
        <p14:creationId xmlns:p14="http://schemas.microsoft.com/office/powerpoint/2010/main" val="1465978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F4ADAC-0858-4886-9F0F-DD3B1CB77194}"/>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A0E3238-04E6-4A74-951A-EC50E85400E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AE31965B-AA8A-4EE1-A124-27B6D47F36CF}"/>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EB5336B-8C40-44F8-AF82-B2DE804FD900}"/>
              </a:ext>
            </a:extLst>
          </p:cNvPr>
          <p:cNvSpPr>
            <a:spLocks noGrp="1"/>
          </p:cNvSpPr>
          <p:nvPr>
            <p:ph type="dt" sz="half" idx="10"/>
          </p:nvPr>
        </p:nvSpPr>
        <p:spPr/>
        <p:txBody>
          <a:bodyPr/>
          <a:lstStyle/>
          <a:p>
            <a:fld id="{B0894601-1420-438E-B714-DF771D32957B}" type="datetimeFigureOut">
              <a:rPr lang="de-DE" smtClean="0"/>
              <a:t>02.05.2024</a:t>
            </a:fld>
            <a:endParaRPr lang="de-DE"/>
          </a:p>
        </p:txBody>
      </p:sp>
      <p:sp>
        <p:nvSpPr>
          <p:cNvPr id="6" name="Fußzeilenplatzhalter 5">
            <a:extLst>
              <a:ext uri="{FF2B5EF4-FFF2-40B4-BE49-F238E27FC236}">
                <a16:creationId xmlns:a16="http://schemas.microsoft.com/office/drawing/2014/main" id="{5206EB8C-A07E-456E-B76B-17FF1D82AEB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938ACB5D-54D0-4D81-8E28-34129A34F0A9}"/>
              </a:ext>
            </a:extLst>
          </p:cNvPr>
          <p:cNvSpPr>
            <a:spLocks noGrp="1"/>
          </p:cNvSpPr>
          <p:nvPr>
            <p:ph type="sldNum" sz="quarter" idx="12"/>
          </p:nvPr>
        </p:nvSpPr>
        <p:spPr/>
        <p:txBody>
          <a:bodyPr/>
          <a:lstStyle/>
          <a:p>
            <a:fld id="{D50B2E9B-DEC0-4026-9B81-9A21438775A1}" type="slidenum">
              <a:rPr lang="de-DE" smtClean="0"/>
              <a:t>‹Nr.›</a:t>
            </a:fld>
            <a:endParaRPr lang="de-DE"/>
          </a:p>
        </p:txBody>
      </p:sp>
    </p:spTree>
    <p:extLst>
      <p:ext uri="{BB962C8B-B14F-4D97-AF65-F5344CB8AC3E}">
        <p14:creationId xmlns:p14="http://schemas.microsoft.com/office/powerpoint/2010/main" val="3340346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728957-8D28-4EBE-A1D7-BDD057CA6614}"/>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FB89C9A-85CB-49F8-9717-72E1B68F02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370F5C64-038B-4066-A5ED-B4AAE49583AB}"/>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D96561A-3DFA-487E-8CE8-5F315F2F20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4F1122CA-28C9-489A-9F7C-2C4A663EA63D}"/>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AD56EBC2-FA5B-4210-9C3E-F2ACF1FEE404}"/>
              </a:ext>
            </a:extLst>
          </p:cNvPr>
          <p:cNvSpPr>
            <a:spLocks noGrp="1"/>
          </p:cNvSpPr>
          <p:nvPr>
            <p:ph type="dt" sz="half" idx="10"/>
          </p:nvPr>
        </p:nvSpPr>
        <p:spPr/>
        <p:txBody>
          <a:bodyPr/>
          <a:lstStyle/>
          <a:p>
            <a:fld id="{B0894601-1420-438E-B714-DF771D32957B}" type="datetimeFigureOut">
              <a:rPr lang="de-DE" smtClean="0"/>
              <a:t>02.05.2024</a:t>
            </a:fld>
            <a:endParaRPr lang="de-DE"/>
          </a:p>
        </p:txBody>
      </p:sp>
      <p:sp>
        <p:nvSpPr>
          <p:cNvPr id="8" name="Fußzeilenplatzhalter 7">
            <a:extLst>
              <a:ext uri="{FF2B5EF4-FFF2-40B4-BE49-F238E27FC236}">
                <a16:creationId xmlns:a16="http://schemas.microsoft.com/office/drawing/2014/main" id="{AEA3068C-CC99-49C2-BA12-6FAF1EBB04D1}"/>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41C3DA66-B349-4CAF-96F2-6CABAB172237}"/>
              </a:ext>
            </a:extLst>
          </p:cNvPr>
          <p:cNvSpPr>
            <a:spLocks noGrp="1"/>
          </p:cNvSpPr>
          <p:nvPr>
            <p:ph type="sldNum" sz="quarter" idx="12"/>
          </p:nvPr>
        </p:nvSpPr>
        <p:spPr/>
        <p:txBody>
          <a:bodyPr/>
          <a:lstStyle/>
          <a:p>
            <a:fld id="{D50B2E9B-DEC0-4026-9B81-9A21438775A1}" type="slidenum">
              <a:rPr lang="de-DE" smtClean="0"/>
              <a:t>‹Nr.›</a:t>
            </a:fld>
            <a:endParaRPr lang="de-DE"/>
          </a:p>
        </p:txBody>
      </p:sp>
    </p:spTree>
    <p:extLst>
      <p:ext uri="{BB962C8B-B14F-4D97-AF65-F5344CB8AC3E}">
        <p14:creationId xmlns:p14="http://schemas.microsoft.com/office/powerpoint/2010/main" val="3194123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651581-7F9C-4CA3-8A0A-BF2DF58E33C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78232681-BE11-490E-8FEF-C39620EAC989}"/>
              </a:ext>
            </a:extLst>
          </p:cNvPr>
          <p:cNvSpPr>
            <a:spLocks noGrp="1"/>
          </p:cNvSpPr>
          <p:nvPr>
            <p:ph type="dt" sz="half" idx="10"/>
          </p:nvPr>
        </p:nvSpPr>
        <p:spPr/>
        <p:txBody>
          <a:bodyPr/>
          <a:lstStyle/>
          <a:p>
            <a:fld id="{B0894601-1420-438E-B714-DF771D32957B}" type="datetimeFigureOut">
              <a:rPr lang="de-DE" smtClean="0"/>
              <a:t>02.05.2024</a:t>
            </a:fld>
            <a:endParaRPr lang="de-DE"/>
          </a:p>
        </p:txBody>
      </p:sp>
      <p:sp>
        <p:nvSpPr>
          <p:cNvPr id="4" name="Fußzeilenplatzhalter 3">
            <a:extLst>
              <a:ext uri="{FF2B5EF4-FFF2-40B4-BE49-F238E27FC236}">
                <a16:creationId xmlns:a16="http://schemas.microsoft.com/office/drawing/2014/main" id="{E5ACCE99-0B16-4C25-90CB-8A6992A2421C}"/>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3297E576-8939-474D-A62A-3683CD40C0E0}"/>
              </a:ext>
            </a:extLst>
          </p:cNvPr>
          <p:cNvSpPr>
            <a:spLocks noGrp="1"/>
          </p:cNvSpPr>
          <p:nvPr>
            <p:ph type="sldNum" sz="quarter" idx="12"/>
          </p:nvPr>
        </p:nvSpPr>
        <p:spPr/>
        <p:txBody>
          <a:bodyPr/>
          <a:lstStyle/>
          <a:p>
            <a:fld id="{D50B2E9B-DEC0-4026-9B81-9A21438775A1}" type="slidenum">
              <a:rPr lang="de-DE" smtClean="0"/>
              <a:t>‹Nr.›</a:t>
            </a:fld>
            <a:endParaRPr lang="de-DE"/>
          </a:p>
        </p:txBody>
      </p:sp>
    </p:spTree>
    <p:extLst>
      <p:ext uri="{BB962C8B-B14F-4D97-AF65-F5344CB8AC3E}">
        <p14:creationId xmlns:p14="http://schemas.microsoft.com/office/powerpoint/2010/main" val="2300770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9B42C39-89E8-4EFB-8555-4733B4A68795}"/>
              </a:ext>
            </a:extLst>
          </p:cNvPr>
          <p:cNvSpPr>
            <a:spLocks noGrp="1"/>
          </p:cNvSpPr>
          <p:nvPr>
            <p:ph type="dt" sz="half" idx="10"/>
          </p:nvPr>
        </p:nvSpPr>
        <p:spPr/>
        <p:txBody>
          <a:bodyPr/>
          <a:lstStyle/>
          <a:p>
            <a:fld id="{B0894601-1420-438E-B714-DF771D32957B}" type="datetimeFigureOut">
              <a:rPr lang="de-DE" smtClean="0"/>
              <a:t>02.05.2024</a:t>
            </a:fld>
            <a:endParaRPr lang="de-DE"/>
          </a:p>
        </p:txBody>
      </p:sp>
      <p:sp>
        <p:nvSpPr>
          <p:cNvPr id="3" name="Fußzeilenplatzhalter 2">
            <a:extLst>
              <a:ext uri="{FF2B5EF4-FFF2-40B4-BE49-F238E27FC236}">
                <a16:creationId xmlns:a16="http://schemas.microsoft.com/office/drawing/2014/main" id="{A8D24515-B580-49E3-8370-A992BBE3718D}"/>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DCF5BFDB-A16A-480B-8B46-1E80E22E6D3A}"/>
              </a:ext>
            </a:extLst>
          </p:cNvPr>
          <p:cNvSpPr>
            <a:spLocks noGrp="1"/>
          </p:cNvSpPr>
          <p:nvPr>
            <p:ph type="sldNum" sz="quarter" idx="12"/>
          </p:nvPr>
        </p:nvSpPr>
        <p:spPr/>
        <p:txBody>
          <a:bodyPr/>
          <a:lstStyle/>
          <a:p>
            <a:fld id="{D50B2E9B-DEC0-4026-9B81-9A21438775A1}" type="slidenum">
              <a:rPr lang="de-DE" smtClean="0"/>
              <a:t>‹Nr.›</a:t>
            </a:fld>
            <a:endParaRPr lang="de-DE"/>
          </a:p>
        </p:txBody>
      </p:sp>
    </p:spTree>
    <p:extLst>
      <p:ext uri="{BB962C8B-B14F-4D97-AF65-F5344CB8AC3E}">
        <p14:creationId xmlns:p14="http://schemas.microsoft.com/office/powerpoint/2010/main" val="1399625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9BFF30-012A-4087-8113-F47B5E56BED1}"/>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8D504A3-2744-447C-AA89-1DDD58039F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69F38881-397C-4920-8603-3CA74118CE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91DB921-17F3-4FB6-991E-2C4A0FF3690F}"/>
              </a:ext>
            </a:extLst>
          </p:cNvPr>
          <p:cNvSpPr>
            <a:spLocks noGrp="1"/>
          </p:cNvSpPr>
          <p:nvPr>
            <p:ph type="dt" sz="half" idx="10"/>
          </p:nvPr>
        </p:nvSpPr>
        <p:spPr/>
        <p:txBody>
          <a:bodyPr/>
          <a:lstStyle/>
          <a:p>
            <a:fld id="{B0894601-1420-438E-B714-DF771D32957B}" type="datetimeFigureOut">
              <a:rPr lang="de-DE" smtClean="0"/>
              <a:t>02.05.2024</a:t>
            </a:fld>
            <a:endParaRPr lang="de-DE"/>
          </a:p>
        </p:txBody>
      </p:sp>
      <p:sp>
        <p:nvSpPr>
          <p:cNvPr id="6" name="Fußzeilenplatzhalter 5">
            <a:extLst>
              <a:ext uri="{FF2B5EF4-FFF2-40B4-BE49-F238E27FC236}">
                <a16:creationId xmlns:a16="http://schemas.microsoft.com/office/drawing/2014/main" id="{B5329E84-358D-40FD-9031-5E746662459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C80481AC-2FC1-4A4E-AE65-3DE44A474D9B}"/>
              </a:ext>
            </a:extLst>
          </p:cNvPr>
          <p:cNvSpPr>
            <a:spLocks noGrp="1"/>
          </p:cNvSpPr>
          <p:nvPr>
            <p:ph type="sldNum" sz="quarter" idx="12"/>
          </p:nvPr>
        </p:nvSpPr>
        <p:spPr/>
        <p:txBody>
          <a:bodyPr/>
          <a:lstStyle/>
          <a:p>
            <a:fld id="{D50B2E9B-DEC0-4026-9B81-9A21438775A1}" type="slidenum">
              <a:rPr lang="de-DE" smtClean="0"/>
              <a:t>‹Nr.›</a:t>
            </a:fld>
            <a:endParaRPr lang="de-DE"/>
          </a:p>
        </p:txBody>
      </p:sp>
    </p:spTree>
    <p:extLst>
      <p:ext uri="{BB962C8B-B14F-4D97-AF65-F5344CB8AC3E}">
        <p14:creationId xmlns:p14="http://schemas.microsoft.com/office/powerpoint/2010/main" val="4291985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1B71F7-3946-420B-A53B-014611762A5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991AA8C9-3973-4764-907B-C5404A6E68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2BC69E1E-F4D1-4E3E-A5FB-77EA1E20C7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792C291-DAB5-4E99-8145-7F95A5138035}"/>
              </a:ext>
            </a:extLst>
          </p:cNvPr>
          <p:cNvSpPr>
            <a:spLocks noGrp="1"/>
          </p:cNvSpPr>
          <p:nvPr>
            <p:ph type="dt" sz="half" idx="10"/>
          </p:nvPr>
        </p:nvSpPr>
        <p:spPr/>
        <p:txBody>
          <a:bodyPr/>
          <a:lstStyle/>
          <a:p>
            <a:fld id="{B0894601-1420-438E-B714-DF771D32957B}" type="datetimeFigureOut">
              <a:rPr lang="de-DE" smtClean="0"/>
              <a:t>02.05.2024</a:t>
            </a:fld>
            <a:endParaRPr lang="de-DE"/>
          </a:p>
        </p:txBody>
      </p:sp>
      <p:sp>
        <p:nvSpPr>
          <p:cNvPr id="6" name="Fußzeilenplatzhalter 5">
            <a:extLst>
              <a:ext uri="{FF2B5EF4-FFF2-40B4-BE49-F238E27FC236}">
                <a16:creationId xmlns:a16="http://schemas.microsoft.com/office/drawing/2014/main" id="{7A25E6A2-CEAE-4109-89D5-81EE208F7A2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E163363-7160-4C6F-AE2E-FDCFEF5252B4}"/>
              </a:ext>
            </a:extLst>
          </p:cNvPr>
          <p:cNvSpPr>
            <a:spLocks noGrp="1"/>
          </p:cNvSpPr>
          <p:nvPr>
            <p:ph type="sldNum" sz="quarter" idx="12"/>
          </p:nvPr>
        </p:nvSpPr>
        <p:spPr/>
        <p:txBody>
          <a:bodyPr/>
          <a:lstStyle/>
          <a:p>
            <a:fld id="{D50B2E9B-DEC0-4026-9B81-9A21438775A1}" type="slidenum">
              <a:rPr lang="de-DE" smtClean="0"/>
              <a:t>‹Nr.›</a:t>
            </a:fld>
            <a:endParaRPr lang="de-DE"/>
          </a:p>
        </p:txBody>
      </p:sp>
    </p:spTree>
    <p:extLst>
      <p:ext uri="{BB962C8B-B14F-4D97-AF65-F5344CB8AC3E}">
        <p14:creationId xmlns:p14="http://schemas.microsoft.com/office/powerpoint/2010/main" val="4236008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1A97A7-B667-40AD-B5DE-A3EFCB197853}"/>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A7E70957-1EDF-477B-A83B-2467B664DB35}"/>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75C13F8-0B63-4138-8468-C0A44AD1F866}"/>
              </a:ext>
            </a:extLst>
          </p:cNvPr>
          <p:cNvSpPr>
            <a:spLocks noGrp="1"/>
          </p:cNvSpPr>
          <p:nvPr>
            <p:ph type="dt" sz="half" idx="10"/>
          </p:nvPr>
        </p:nvSpPr>
        <p:spPr/>
        <p:txBody>
          <a:bodyPr/>
          <a:lstStyle/>
          <a:p>
            <a:fld id="{B0894601-1420-438E-B714-DF771D32957B}" type="datetimeFigureOut">
              <a:rPr lang="de-DE" smtClean="0"/>
              <a:t>02.05.2024</a:t>
            </a:fld>
            <a:endParaRPr lang="de-DE"/>
          </a:p>
        </p:txBody>
      </p:sp>
      <p:sp>
        <p:nvSpPr>
          <p:cNvPr id="5" name="Fußzeilenplatzhalter 4">
            <a:extLst>
              <a:ext uri="{FF2B5EF4-FFF2-40B4-BE49-F238E27FC236}">
                <a16:creationId xmlns:a16="http://schemas.microsoft.com/office/drawing/2014/main" id="{76AC209E-BD10-4BBE-A0A6-4F479098286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8B302AB-229C-4E10-BF6F-7CF02662DF87}"/>
              </a:ext>
            </a:extLst>
          </p:cNvPr>
          <p:cNvSpPr>
            <a:spLocks noGrp="1"/>
          </p:cNvSpPr>
          <p:nvPr>
            <p:ph type="sldNum" sz="quarter" idx="12"/>
          </p:nvPr>
        </p:nvSpPr>
        <p:spPr/>
        <p:txBody>
          <a:bodyPr/>
          <a:lstStyle/>
          <a:p>
            <a:fld id="{D50B2E9B-DEC0-4026-9B81-9A21438775A1}" type="slidenum">
              <a:rPr lang="de-DE" smtClean="0"/>
              <a:t>‹Nr.›</a:t>
            </a:fld>
            <a:endParaRPr lang="de-DE"/>
          </a:p>
        </p:txBody>
      </p:sp>
    </p:spTree>
    <p:extLst>
      <p:ext uri="{BB962C8B-B14F-4D97-AF65-F5344CB8AC3E}">
        <p14:creationId xmlns:p14="http://schemas.microsoft.com/office/powerpoint/2010/main" val="3746976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9549FE1-290A-4CC5-B6E4-E86164C65B8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4EA9E6BC-20CA-48F5-BB14-22412B8BC903}"/>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0F6C7D0-2BA4-47CA-929A-64C537FCA678}"/>
              </a:ext>
            </a:extLst>
          </p:cNvPr>
          <p:cNvSpPr>
            <a:spLocks noGrp="1"/>
          </p:cNvSpPr>
          <p:nvPr>
            <p:ph type="dt" sz="half" idx="10"/>
          </p:nvPr>
        </p:nvSpPr>
        <p:spPr/>
        <p:txBody>
          <a:bodyPr/>
          <a:lstStyle/>
          <a:p>
            <a:fld id="{B0894601-1420-438E-B714-DF771D32957B}" type="datetimeFigureOut">
              <a:rPr lang="de-DE" smtClean="0"/>
              <a:t>02.05.2024</a:t>
            </a:fld>
            <a:endParaRPr lang="de-DE"/>
          </a:p>
        </p:txBody>
      </p:sp>
      <p:sp>
        <p:nvSpPr>
          <p:cNvPr id="5" name="Fußzeilenplatzhalter 4">
            <a:extLst>
              <a:ext uri="{FF2B5EF4-FFF2-40B4-BE49-F238E27FC236}">
                <a16:creationId xmlns:a16="http://schemas.microsoft.com/office/drawing/2014/main" id="{438F9E2C-CBFA-4C7F-A7BD-A0F33E8EBDE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B5A73D9-B3C8-418E-A444-F10040EE48A7}"/>
              </a:ext>
            </a:extLst>
          </p:cNvPr>
          <p:cNvSpPr>
            <a:spLocks noGrp="1"/>
          </p:cNvSpPr>
          <p:nvPr>
            <p:ph type="sldNum" sz="quarter" idx="12"/>
          </p:nvPr>
        </p:nvSpPr>
        <p:spPr/>
        <p:txBody>
          <a:bodyPr/>
          <a:lstStyle/>
          <a:p>
            <a:fld id="{D50B2E9B-DEC0-4026-9B81-9A21438775A1}" type="slidenum">
              <a:rPr lang="de-DE" smtClean="0"/>
              <a:t>‹Nr.›</a:t>
            </a:fld>
            <a:endParaRPr lang="de-DE"/>
          </a:p>
        </p:txBody>
      </p:sp>
    </p:spTree>
    <p:extLst>
      <p:ext uri="{BB962C8B-B14F-4D97-AF65-F5344CB8AC3E}">
        <p14:creationId xmlns:p14="http://schemas.microsoft.com/office/powerpoint/2010/main" val="38975280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nhaltsseiten">
    <p:spTree>
      <p:nvGrpSpPr>
        <p:cNvPr id="1" name=""/>
        <p:cNvGrpSpPr/>
        <p:nvPr/>
      </p:nvGrpSpPr>
      <p:grpSpPr>
        <a:xfrm>
          <a:off x="0" y="0"/>
          <a:ext cx="0" cy="0"/>
          <a:chOff x="0" y="0"/>
          <a:chExt cx="0" cy="0"/>
        </a:xfrm>
      </p:grpSpPr>
      <p:sp>
        <p:nvSpPr>
          <p:cNvPr id="6" name="Inhaltsplatzhalter 5"/>
          <p:cNvSpPr>
            <a:spLocks noGrp="1"/>
          </p:cNvSpPr>
          <p:nvPr>
            <p:ph sz="quarter" idx="10"/>
          </p:nvPr>
        </p:nvSpPr>
        <p:spPr>
          <a:xfrm>
            <a:off x="335361" y="1052736"/>
            <a:ext cx="11521280" cy="5616624"/>
          </a:xfrm>
          <a:prstGeom prst="rect">
            <a:avLst/>
          </a:prstGeo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863595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C0D2CB86-95A6-496C-BA53-A2DF4FD19A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3857E260-DE99-4111-BFB8-4E3EE295C0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24B443F-B910-45B5-A9DF-1004E57028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894601-1420-438E-B714-DF771D32957B}" type="datetimeFigureOut">
              <a:rPr lang="de-DE" smtClean="0"/>
              <a:t>02.05.2024</a:t>
            </a:fld>
            <a:endParaRPr lang="de-DE"/>
          </a:p>
        </p:txBody>
      </p:sp>
      <p:sp>
        <p:nvSpPr>
          <p:cNvPr id="5" name="Fußzeilenplatzhalter 4">
            <a:extLst>
              <a:ext uri="{FF2B5EF4-FFF2-40B4-BE49-F238E27FC236}">
                <a16:creationId xmlns:a16="http://schemas.microsoft.com/office/drawing/2014/main" id="{1CC94584-2679-4A6C-AD66-789E92C109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9554DCEB-0A6F-492E-B421-0FB708FA34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0B2E9B-DEC0-4026-9B81-9A21438775A1}" type="slidenum">
              <a:rPr lang="de-DE" smtClean="0"/>
              <a:t>‹Nr.›</a:t>
            </a:fld>
            <a:endParaRPr lang="de-DE"/>
          </a:p>
        </p:txBody>
      </p:sp>
    </p:spTree>
    <p:extLst>
      <p:ext uri="{BB962C8B-B14F-4D97-AF65-F5344CB8AC3E}">
        <p14:creationId xmlns:p14="http://schemas.microsoft.com/office/powerpoint/2010/main" val="914479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13" Type="http://schemas.openxmlformats.org/officeDocument/2006/relationships/image" Target="../media/image11.emf"/><Relationship Id="rId3" Type="http://schemas.openxmlformats.org/officeDocument/2006/relationships/image" Target="../media/image1.emf"/><Relationship Id="rId7" Type="http://schemas.openxmlformats.org/officeDocument/2006/relationships/image" Target="../media/image5.emf"/><Relationship Id="rId12" Type="http://schemas.openxmlformats.org/officeDocument/2006/relationships/image" Target="../media/image10.emf"/><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emf"/><Relationship Id="rId11" Type="http://schemas.openxmlformats.org/officeDocument/2006/relationships/image" Target="../media/image9.emf"/><Relationship Id="rId5" Type="http://schemas.openxmlformats.org/officeDocument/2006/relationships/image" Target="../media/image3.emf"/><Relationship Id="rId10" Type="http://schemas.openxmlformats.org/officeDocument/2006/relationships/image" Target="../media/image8.emf"/><Relationship Id="rId4" Type="http://schemas.openxmlformats.org/officeDocument/2006/relationships/image" Target="../media/image2.emf"/><Relationship Id="rId9" Type="http://schemas.openxmlformats.org/officeDocument/2006/relationships/image" Target="../media/image7.emf"/><Relationship Id="rId14" Type="http://schemas.openxmlformats.org/officeDocument/2006/relationships/image" Target="../media/image12.emf"/></Relationships>
</file>

<file path=ppt/slides/_rels/slide2.xml.rels><?xml version="1.0" encoding="UTF-8" standalone="yes"?>
<Relationships xmlns="http://schemas.openxmlformats.org/package/2006/relationships"><Relationship Id="rId2" Type="http://schemas.openxmlformats.org/officeDocument/2006/relationships/image" Target="../media/image13.tif"/><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4.t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5.tif"/><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6.ti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ieren 16">
            <a:extLst>
              <a:ext uri="{FF2B5EF4-FFF2-40B4-BE49-F238E27FC236}">
                <a16:creationId xmlns:a16="http://schemas.microsoft.com/office/drawing/2014/main" id="{00852C15-35E9-41EC-9172-AF1B21D083B1}"/>
              </a:ext>
            </a:extLst>
          </p:cNvPr>
          <p:cNvGrpSpPr/>
          <p:nvPr/>
        </p:nvGrpSpPr>
        <p:grpSpPr>
          <a:xfrm>
            <a:off x="1148981" y="133186"/>
            <a:ext cx="10217563" cy="4739382"/>
            <a:chOff x="-3713" y="1088053"/>
            <a:chExt cx="10217563" cy="4739382"/>
          </a:xfrm>
        </p:grpSpPr>
        <p:grpSp>
          <p:nvGrpSpPr>
            <p:cNvPr id="35" name="Gruppieren 34">
              <a:extLst>
                <a:ext uri="{FF2B5EF4-FFF2-40B4-BE49-F238E27FC236}">
                  <a16:creationId xmlns:a16="http://schemas.microsoft.com/office/drawing/2014/main" id="{05A411DD-A131-4F56-85AC-EC4E9D40DEF2}"/>
                </a:ext>
              </a:extLst>
            </p:cNvPr>
            <p:cNvGrpSpPr/>
            <p:nvPr/>
          </p:nvGrpSpPr>
          <p:grpSpPr>
            <a:xfrm>
              <a:off x="6242422" y="2602034"/>
              <a:ext cx="1337317" cy="1605253"/>
              <a:chOff x="3495342" y="5203630"/>
              <a:chExt cx="1365539" cy="1515704"/>
            </a:xfrm>
          </p:grpSpPr>
          <p:pic>
            <p:nvPicPr>
              <p:cNvPr id="37" name="Grafik 36">
                <a:extLst>
                  <a:ext uri="{FF2B5EF4-FFF2-40B4-BE49-F238E27FC236}">
                    <a16:creationId xmlns:a16="http://schemas.microsoft.com/office/drawing/2014/main" id="{7B29FDED-4D3F-4651-9366-9C92146DE4AE}"/>
                  </a:ext>
                </a:extLst>
              </p:cNvPr>
              <p:cNvPicPr>
                <a:picLocks noChangeAspect="1"/>
              </p:cNvPicPr>
              <p:nvPr/>
            </p:nvPicPr>
            <p:blipFill rotWithShape="1">
              <a:blip r:embed="rId3"/>
              <a:srcRect l="7594" t="10074" r="41566"/>
              <a:stretch/>
            </p:blipFill>
            <p:spPr>
              <a:xfrm>
                <a:off x="3522638" y="5402947"/>
                <a:ext cx="990674" cy="1316387"/>
              </a:xfrm>
              <a:prstGeom prst="rect">
                <a:avLst/>
              </a:prstGeom>
            </p:spPr>
          </p:pic>
          <p:sp>
            <p:nvSpPr>
              <p:cNvPr id="38" name="Textfeld 37">
                <a:extLst>
                  <a:ext uri="{FF2B5EF4-FFF2-40B4-BE49-F238E27FC236}">
                    <a16:creationId xmlns:a16="http://schemas.microsoft.com/office/drawing/2014/main" id="{4BAB41E1-151B-4B18-AE38-ACBA22C39F53}"/>
                  </a:ext>
                </a:extLst>
              </p:cNvPr>
              <p:cNvSpPr txBox="1"/>
              <p:nvPr/>
            </p:nvSpPr>
            <p:spPr>
              <a:xfrm>
                <a:off x="3495342" y="5203630"/>
                <a:ext cx="1365539" cy="370645"/>
              </a:xfrm>
              <a:prstGeom prst="rect">
                <a:avLst/>
              </a:prstGeom>
              <a:noFill/>
            </p:spPr>
            <p:txBody>
              <a:bodyPr wrap="square" rtlCol="0">
                <a:spAutoFit/>
              </a:bodyPr>
              <a:lstStyle/>
              <a:p>
                <a:r>
                  <a:rPr lang="de-DE" sz="1100" b="1" dirty="0" err="1">
                    <a:latin typeface="Arial" panose="020B0604020202020204" pitchFamily="34" charset="0"/>
                    <a:cs typeface="Arial" panose="020B0604020202020204" pitchFamily="34" charset="0"/>
                  </a:rPr>
                  <a:t>genotype</a:t>
                </a:r>
                <a:r>
                  <a:rPr lang="de-DE" sz="1100" b="1" dirty="0">
                    <a:latin typeface="Arial" panose="020B0604020202020204" pitchFamily="34" charset="0"/>
                    <a:cs typeface="Arial" panose="020B0604020202020204" pitchFamily="34" charset="0"/>
                  </a:rPr>
                  <a:t> #7</a:t>
                </a:r>
              </a:p>
              <a:p>
                <a:endParaRPr lang="de-DE" sz="813" dirty="0"/>
              </a:p>
            </p:txBody>
          </p:sp>
        </p:grpSp>
        <p:grpSp>
          <p:nvGrpSpPr>
            <p:cNvPr id="5" name="Gruppieren 4">
              <a:extLst>
                <a:ext uri="{FF2B5EF4-FFF2-40B4-BE49-F238E27FC236}">
                  <a16:creationId xmlns:a16="http://schemas.microsoft.com/office/drawing/2014/main" id="{F2EA968B-3D7E-44C1-B1C8-A31617937A6D}"/>
                </a:ext>
              </a:extLst>
            </p:cNvPr>
            <p:cNvGrpSpPr/>
            <p:nvPr/>
          </p:nvGrpSpPr>
          <p:grpSpPr>
            <a:xfrm>
              <a:off x="0" y="3409332"/>
              <a:ext cx="1575528" cy="1542987"/>
              <a:chOff x="541312" y="4092554"/>
              <a:chExt cx="1485532" cy="1332750"/>
            </a:xfrm>
          </p:grpSpPr>
          <p:pic>
            <p:nvPicPr>
              <p:cNvPr id="7" name="Grafik 6">
                <a:extLst>
                  <a:ext uri="{FF2B5EF4-FFF2-40B4-BE49-F238E27FC236}">
                    <a16:creationId xmlns:a16="http://schemas.microsoft.com/office/drawing/2014/main" id="{2F0211FD-208A-4744-9377-B4E42C19A553}"/>
                  </a:ext>
                </a:extLst>
              </p:cNvPr>
              <p:cNvPicPr>
                <a:picLocks noChangeAspect="1"/>
              </p:cNvPicPr>
              <p:nvPr/>
            </p:nvPicPr>
            <p:blipFill rotWithShape="1">
              <a:blip r:embed="rId4"/>
              <a:srcRect t="10244" r="3735" b="6411"/>
              <a:stretch/>
            </p:blipFill>
            <p:spPr>
              <a:xfrm>
                <a:off x="541312" y="4273654"/>
                <a:ext cx="1150469" cy="1151650"/>
              </a:xfrm>
              <a:prstGeom prst="rect">
                <a:avLst/>
              </a:prstGeom>
            </p:spPr>
          </p:pic>
          <p:sp>
            <p:nvSpPr>
              <p:cNvPr id="8" name="Textfeld 7">
                <a:extLst>
                  <a:ext uri="{FF2B5EF4-FFF2-40B4-BE49-F238E27FC236}">
                    <a16:creationId xmlns:a16="http://schemas.microsoft.com/office/drawing/2014/main" id="{3F6C5FD6-A432-4FF3-A9B0-7F55F8936CCB}"/>
                  </a:ext>
                </a:extLst>
              </p:cNvPr>
              <p:cNvSpPr txBox="1"/>
              <p:nvPr/>
            </p:nvSpPr>
            <p:spPr>
              <a:xfrm>
                <a:off x="832677" y="4092554"/>
                <a:ext cx="1194167" cy="403802"/>
              </a:xfrm>
              <a:prstGeom prst="rect">
                <a:avLst/>
              </a:prstGeom>
              <a:noFill/>
            </p:spPr>
            <p:txBody>
              <a:bodyPr wrap="square" rtlCol="0">
                <a:spAutoFit/>
              </a:bodyPr>
              <a:lstStyle/>
              <a:p>
                <a:r>
                  <a:rPr lang="de-DE" sz="1100" b="1" dirty="0" err="1">
                    <a:latin typeface="Arial" panose="020B0604020202020204" pitchFamily="34" charset="0"/>
                    <a:cs typeface="Arial" panose="020B0604020202020204" pitchFamily="34" charset="0"/>
                  </a:rPr>
                  <a:t>genotype</a:t>
                </a:r>
                <a:r>
                  <a:rPr lang="de-DE" sz="1100" b="1" dirty="0">
                    <a:latin typeface="Arial" panose="020B0604020202020204" pitchFamily="34" charset="0"/>
                    <a:cs typeface="Arial" panose="020B0604020202020204" pitchFamily="34" charset="0"/>
                  </a:rPr>
                  <a:t> #1</a:t>
                </a:r>
              </a:p>
              <a:p>
                <a:endParaRPr lang="de-DE" sz="1300" dirty="0"/>
              </a:p>
            </p:txBody>
          </p:sp>
        </p:grpSp>
        <p:grpSp>
          <p:nvGrpSpPr>
            <p:cNvPr id="10" name="Gruppieren 9">
              <a:extLst>
                <a:ext uri="{FF2B5EF4-FFF2-40B4-BE49-F238E27FC236}">
                  <a16:creationId xmlns:a16="http://schemas.microsoft.com/office/drawing/2014/main" id="{0FA1B1D8-7BB0-4D47-AE35-8A40FAA0EDD4}"/>
                </a:ext>
              </a:extLst>
            </p:cNvPr>
            <p:cNvGrpSpPr/>
            <p:nvPr/>
          </p:nvGrpSpPr>
          <p:grpSpPr>
            <a:xfrm>
              <a:off x="-3713" y="1783687"/>
              <a:ext cx="1522551" cy="1570635"/>
              <a:chOff x="114399" y="2359038"/>
              <a:chExt cx="1450552" cy="1453610"/>
            </a:xfrm>
          </p:grpSpPr>
          <p:pic>
            <p:nvPicPr>
              <p:cNvPr id="12" name="Grafik 11">
                <a:extLst>
                  <a:ext uri="{FF2B5EF4-FFF2-40B4-BE49-F238E27FC236}">
                    <a16:creationId xmlns:a16="http://schemas.microsoft.com/office/drawing/2014/main" id="{D2049B4C-9A70-453C-AA24-5B55ADF6B730}"/>
                  </a:ext>
                </a:extLst>
              </p:cNvPr>
              <p:cNvPicPr>
                <a:picLocks noChangeAspect="1"/>
              </p:cNvPicPr>
              <p:nvPr/>
            </p:nvPicPr>
            <p:blipFill rotWithShape="1">
              <a:blip r:embed="rId5"/>
              <a:srcRect t="9950" b="3395"/>
              <a:stretch/>
            </p:blipFill>
            <p:spPr>
              <a:xfrm>
                <a:off x="114399" y="2545956"/>
                <a:ext cx="1227750" cy="1266692"/>
              </a:xfrm>
              <a:prstGeom prst="rect">
                <a:avLst/>
              </a:prstGeom>
            </p:spPr>
          </p:pic>
          <p:sp>
            <p:nvSpPr>
              <p:cNvPr id="13" name="Textfeld 12">
                <a:extLst>
                  <a:ext uri="{FF2B5EF4-FFF2-40B4-BE49-F238E27FC236}">
                    <a16:creationId xmlns:a16="http://schemas.microsoft.com/office/drawing/2014/main" id="{A545660E-4222-4CE4-A50C-7E59F9E5AF1F}"/>
                  </a:ext>
                </a:extLst>
              </p:cNvPr>
              <p:cNvSpPr txBox="1"/>
              <p:nvPr/>
            </p:nvSpPr>
            <p:spPr>
              <a:xfrm>
                <a:off x="412340" y="2359038"/>
                <a:ext cx="1152611" cy="363296"/>
              </a:xfrm>
              <a:prstGeom prst="rect">
                <a:avLst/>
              </a:prstGeom>
              <a:noFill/>
            </p:spPr>
            <p:txBody>
              <a:bodyPr wrap="square" rtlCol="0">
                <a:spAutoFit/>
              </a:bodyPr>
              <a:lstStyle/>
              <a:p>
                <a:r>
                  <a:rPr lang="de-DE" sz="1100" b="1" dirty="0" err="1">
                    <a:latin typeface="Arial" panose="020B0604020202020204" pitchFamily="34" charset="0"/>
                    <a:cs typeface="Arial" panose="020B0604020202020204" pitchFamily="34" charset="0"/>
                  </a:rPr>
                  <a:t>genotype</a:t>
                </a:r>
                <a:r>
                  <a:rPr lang="de-DE" sz="1100" b="1" dirty="0">
                    <a:latin typeface="Arial" panose="020B0604020202020204" pitchFamily="34" charset="0"/>
                    <a:cs typeface="Arial" panose="020B0604020202020204" pitchFamily="34" charset="0"/>
                  </a:rPr>
                  <a:t> #2</a:t>
                </a:r>
              </a:p>
              <a:p>
                <a:endParaRPr lang="de-DE" sz="813" dirty="0"/>
              </a:p>
            </p:txBody>
          </p:sp>
        </p:grpSp>
        <p:grpSp>
          <p:nvGrpSpPr>
            <p:cNvPr id="19" name="Gruppieren 18">
              <a:extLst>
                <a:ext uri="{FF2B5EF4-FFF2-40B4-BE49-F238E27FC236}">
                  <a16:creationId xmlns:a16="http://schemas.microsoft.com/office/drawing/2014/main" id="{BE727FBA-69E9-4E37-9989-88AC2145D8D5}"/>
                </a:ext>
              </a:extLst>
            </p:cNvPr>
            <p:cNvGrpSpPr/>
            <p:nvPr/>
          </p:nvGrpSpPr>
          <p:grpSpPr>
            <a:xfrm>
              <a:off x="2422172" y="1088053"/>
              <a:ext cx="1459174" cy="1643269"/>
              <a:chOff x="2053963" y="-716745"/>
              <a:chExt cx="1206602" cy="1510129"/>
            </a:xfrm>
          </p:grpSpPr>
          <p:pic>
            <p:nvPicPr>
              <p:cNvPr id="21" name="Grafik 20">
                <a:extLst>
                  <a:ext uri="{FF2B5EF4-FFF2-40B4-BE49-F238E27FC236}">
                    <a16:creationId xmlns:a16="http://schemas.microsoft.com/office/drawing/2014/main" id="{3059DCF6-CB4B-4449-8777-18FBC33E1DC9}"/>
                  </a:ext>
                </a:extLst>
              </p:cNvPr>
              <p:cNvPicPr>
                <a:picLocks noChangeAspect="1"/>
              </p:cNvPicPr>
              <p:nvPr/>
            </p:nvPicPr>
            <p:blipFill rotWithShape="1">
              <a:blip r:embed="rId6"/>
              <a:srcRect l="10685" t="10564" r="8332" b="2759"/>
              <a:stretch/>
            </p:blipFill>
            <p:spPr>
              <a:xfrm>
                <a:off x="2096745" y="-522585"/>
                <a:ext cx="789452" cy="1315969"/>
              </a:xfrm>
              <a:prstGeom prst="rect">
                <a:avLst/>
              </a:prstGeom>
            </p:spPr>
          </p:pic>
          <p:sp>
            <p:nvSpPr>
              <p:cNvPr id="22" name="Textfeld 21">
                <a:extLst>
                  <a:ext uri="{FF2B5EF4-FFF2-40B4-BE49-F238E27FC236}">
                    <a16:creationId xmlns:a16="http://schemas.microsoft.com/office/drawing/2014/main" id="{3CD0F377-8F45-42B3-9EFC-98E2A0C31FAD}"/>
                  </a:ext>
                </a:extLst>
              </p:cNvPr>
              <p:cNvSpPr txBox="1"/>
              <p:nvPr/>
            </p:nvSpPr>
            <p:spPr>
              <a:xfrm>
                <a:off x="2053963" y="-716745"/>
                <a:ext cx="1206602" cy="429623"/>
              </a:xfrm>
              <a:prstGeom prst="rect">
                <a:avLst/>
              </a:prstGeom>
              <a:noFill/>
            </p:spPr>
            <p:txBody>
              <a:bodyPr wrap="square" rtlCol="0">
                <a:spAutoFit/>
              </a:bodyPr>
              <a:lstStyle/>
              <a:p>
                <a:r>
                  <a:rPr lang="de-DE" sz="1100" b="1" dirty="0" err="1">
                    <a:latin typeface="Arial" panose="020B0604020202020204" pitchFamily="34" charset="0"/>
                    <a:cs typeface="Arial" panose="020B0604020202020204" pitchFamily="34" charset="0"/>
                  </a:rPr>
                  <a:t>genotype</a:t>
                </a:r>
                <a:r>
                  <a:rPr lang="de-DE" sz="1100" b="1" dirty="0">
                    <a:latin typeface="Arial" panose="020B0604020202020204" pitchFamily="34" charset="0"/>
                    <a:cs typeface="Arial" panose="020B0604020202020204" pitchFamily="34" charset="0"/>
                  </a:rPr>
                  <a:t> #4</a:t>
                </a:r>
              </a:p>
              <a:p>
                <a:endParaRPr lang="de-DE" sz="1300" dirty="0">
                  <a:solidFill>
                    <a:srgbClr val="004F9F"/>
                  </a:solidFill>
                </a:endParaRPr>
              </a:p>
            </p:txBody>
          </p:sp>
        </p:grpSp>
        <p:pic>
          <p:nvPicPr>
            <p:cNvPr id="28" name="Grafik 27">
              <a:extLst>
                <a:ext uri="{FF2B5EF4-FFF2-40B4-BE49-F238E27FC236}">
                  <a16:creationId xmlns:a16="http://schemas.microsoft.com/office/drawing/2014/main" id="{658A4A1A-9ECB-435F-B84C-62B7D0020D26}"/>
                </a:ext>
              </a:extLst>
            </p:cNvPr>
            <p:cNvPicPr>
              <a:picLocks noChangeAspect="1"/>
            </p:cNvPicPr>
            <p:nvPr/>
          </p:nvPicPr>
          <p:blipFill rotWithShape="1">
            <a:blip r:embed="rId7"/>
            <a:srcRect l="10130" t="10354" r="7937" b="8239"/>
            <a:stretch/>
          </p:blipFill>
          <p:spPr>
            <a:xfrm>
              <a:off x="2480944" y="4295822"/>
              <a:ext cx="943849" cy="1327575"/>
            </a:xfrm>
            <a:prstGeom prst="rect">
              <a:avLst/>
            </a:prstGeom>
          </p:spPr>
        </p:pic>
        <p:grpSp>
          <p:nvGrpSpPr>
            <p:cNvPr id="43" name="Gruppieren 42">
              <a:extLst>
                <a:ext uri="{FF2B5EF4-FFF2-40B4-BE49-F238E27FC236}">
                  <a16:creationId xmlns:a16="http://schemas.microsoft.com/office/drawing/2014/main" id="{AA0577CD-55C3-4D7B-897F-92E5C8712947}"/>
                </a:ext>
              </a:extLst>
            </p:cNvPr>
            <p:cNvGrpSpPr/>
            <p:nvPr/>
          </p:nvGrpSpPr>
          <p:grpSpPr>
            <a:xfrm>
              <a:off x="1404280" y="2627030"/>
              <a:ext cx="1050865" cy="1554664"/>
              <a:chOff x="3551619" y="2313261"/>
              <a:chExt cx="1002076" cy="1434513"/>
            </a:xfrm>
          </p:grpSpPr>
          <p:pic>
            <p:nvPicPr>
              <p:cNvPr id="45" name="Grafik 44">
                <a:extLst>
                  <a:ext uri="{FF2B5EF4-FFF2-40B4-BE49-F238E27FC236}">
                    <a16:creationId xmlns:a16="http://schemas.microsoft.com/office/drawing/2014/main" id="{6204FFEF-4E00-49C3-9F52-81C4F06D36CC}"/>
                  </a:ext>
                </a:extLst>
              </p:cNvPr>
              <p:cNvPicPr>
                <a:picLocks noChangeAspect="1"/>
              </p:cNvPicPr>
              <p:nvPr/>
            </p:nvPicPr>
            <p:blipFill rotWithShape="1">
              <a:blip r:embed="rId8"/>
              <a:srcRect l="27082" t="9770" r="6396" b="14628"/>
              <a:stretch/>
            </p:blipFill>
            <p:spPr>
              <a:xfrm>
                <a:off x="3585195" y="2528110"/>
                <a:ext cx="835273" cy="1219664"/>
              </a:xfrm>
              <a:prstGeom prst="rect">
                <a:avLst/>
              </a:prstGeom>
            </p:spPr>
          </p:pic>
          <p:sp>
            <p:nvSpPr>
              <p:cNvPr id="46" name="Textfeld 45">
                <a:extLst>
                  <a:ext uri="{FF2B5EF4-FFF2-40B4-BE49-F238E27FC236}">
                    <a16:creationId xmlns:a16="http://schemas.microsoft.com/office/drawing/2014/main" id="{7ADC5A5B-61DF-4410-B559-6EBEFDB1DB5C}"/>
                  </a:ext>
                </a:extLst>
              </p:cNvPr>
              <p:cNvSpPr txBox="1"/>
              <p:nvPr/>
            </p:nvSpPr>
            <p:spPr>
              <a:xfrm>
                <a:off x="3551619" y="2313261"/>
                <a:ext cx="1002076" cy="425985"/>
              </a:xfrm>
              <a:prstGeom prst="rect">
                <a:avLst/>
              </a:prstGeom>
              <a:noFill/>
            </p:spPr>
            <p:txBody>
              <a:bodyPr wrap="square" rtlCol="0">
                <a:spAutoFit/>
              </a:bodyPr>
              <a:lstStyle/>
              <a:p>
                <a:r>
                  <a:rPr lang="de-DE" sz="1100" b="1" dirty="0" err="1">
                    <a:latin typeface="Arial" panose="020B0604020202020204" pitchFamily="34" charset="0"/>
                    <a:cs typeface="Arial" panose="020B0604020202020204" pitchFamily="34" charset="0"/>
                  </a:rPr>
                  <a:t>genotype</a:t>
                </a:r>
                <a:r>
                  <a:rPr lang="de-DE" sz="1100" b="1" dirty="0">
                    <a:latin typeface="Arial" panose="020B0604020202020204" pitchFamily="34" charset="0"/>
                    <a:cs typeface="Arial" panose="020B0604020202020204" pitchFamily="34" charset="0"/>
                  </a:rPr>
                  <a:t> #3</a:t>
                </a:r>
              </a:p>
              <a:p>
                <a:endParaRPr lang="de-DE" sz="1300" dirty="0"/>
              </a:p>
            </p:txBody>
          </p:sp>
        </p:grpSp>
        <p:grpSp>
          <p:nvGrpSpPr>
            <p:cNvPr id="50" name="Gruppieren 49">
              <a:extLst>
                <a:ext uri="{FF2B5EF4-FFF2-40B4-BE49-F238E27FC236}">
                  <a16:creationId xmlns:a16="http://schemas.microsoft.com/office/drawing/2014/main" id="{B8213225-ADB7-45C7-80DA-3014DE15163A}"/>
                </a:ext>
              </a:extLst>
            </p:cNvPr>
            <p:cNvGrpSpPr/>
            <p:nvPr/>
          </p:nvGrpSpPr>
          <p:grpSpPr>
            <a:xfrm>
              <a:off x="3653899" y="2624101"/>
              <a:ext cx="1533778" cy="1557596"/>
              <a:chOff x="2371637" y="4753027"/>
              <a:chExt cx="1347768" cy="1361212"/>
            </a:xfrm>
          </p:grpSpPr>
          <p:pic>
            <p:nvPicPr>
              <p:cNvPr id="52" name="Grafik 51">
                <a:extLst>
                  <a:ext uri="{FF2B5EF4-FFF2-40B4-BE49-F238E27FC236}">
                    <a16:creationId xmlns:a16="http://schemas.microsoft.com/office/drawing/2014/main" id="{B4298F25-D1A5-48C2-8732-B10B28A26AB7}"/>
                  </a:ext>
                </a:extLst>
              </p:cNvPr>
              <p:cNvPicPr>
                <a:picLocks noChangeAspect="1"/>
              </p:cNvPicPr>
              <p:nvPr/>
            </p:nvPicPr>
            <p:blipFill rotWithShape="1">
              <a:blip r:embed="rId9"/>
              <a:srcRect l="27765" t="10159" r="6052" b="6396"/>
              <a:stretch/>
            </p:blipFill>
            <p:spPr>
              <a:xfrm>
                <a:off x="2384485" y="4936058"/>
                <a:ext cx="847509" cy="1178181"/>
              </a:xfrm>
              <a:prstGeom prst="rect">
                <a:avLst/>
              </a:prstGeom>
            </p:spPr>
          </p:pic>
          <p:sp>
            <p:nvSpPr>
              <p:cNvPr id="53" name="Textfeld 52">
                <a:extLst>
                  <a:ext uri="{FF2B5EF4-FFF2-40B4-BE49-F238E27FC236}">
                    <a16:creationId xmlns:a16="http://schemas.microsoft.com/office/drawing/2014/main" id="{A1C8E7C1-B845-425C-B6C4-9B2F9A593C51}"/>
                  </a:ext>
                </a:extLst>
              </p:cNvPr>
              <p:cNvSpPr txBox="1"/>
              <p:nvPr/>
            </p:nvSpPr>
            <p:spPr>
              <a:xfrm>
                <a:off x="2371637" y="4753027"/>
                <a:ext cx="1347768" cy="408557"/>
              </a:xfrm>
              <a:prstGeom prst="rect">
                <a:avLst/>
              </a:prstGeom>
              <a:noFill/>
            </p:spPr>
            <p:txBody>
              <a:bodyPr wrap="square" rtlCol="0">
                <a:spAutoFit/>
              </a:bodyPr>
              <a:lstStyle/>
              <a:p>
                <a:r>
                  <a:rPr lang="de-DE" sz="1100" b="1" dirty="0" err="1">
                    <a:latin typeface="Arial" panose="020B0604020202020204" pitchFamily="34" charset="0"/>
                    <a:cs typeface="Arial" panose="020B0604020202020204" pitchFamily="34" charset="0"/>
                  </a:rPr>
                  <a:t>genotype</a:t>
                </a:r>
                <a:r>
                  <a:rPr lang="de-DE" sz="1100" b="1" dirty="0">
                    <a:latin typeface="Arial" panose="020B0604020202020204" pitchFamily="34" charset="0"/>
                    <a:cs typeface="Arial" panose="020B0604020202020204" pitchFamily="34" charset="0"/>
                  </a:rPr>
                  <a:t> #5</a:t>
                </a:r>
              </a:p>
              <a:p>
                <a:endParaRPr lang="de-DE" sz="1300" dirty="0"/>
              </a:p>
            </p:txBody>
          </p:sp>
        </p:grpSp>
        <p:grpSp>
          <p:nvGrpSpPr>
            <p:cNvPr id="57" name="Gruppieren 56">
              <a:extLst>
                <a:ext uri="{FF2B5EF4-FFF2-40B4-BE49-F238E27FC236}">
                  <a16:creationId xmlns:a16="http://schemas.microsoft.com/office/drawing/2014/main" id="{0B2ABA0F-34A5-4067-9A29-33E41D73B637}"/>
                </a:ext>
              </a:extLst>
            </p:cNvPr>
            <p:cNvGrpSpPr/>
            <p:nvPr/>
          </p:nvGrpSpPr>
          <p:grpSpPr>
            <a:xfrm>
              <a:off x="4997801" y="2610195"/>
              <a:ext cx="1133613" cy="1613904"/>
              <a:chOff x="1962376" y="4710773"/>
              <a:chExt cx="941809" cy="1276060"/>
            </a:xfrm>
          </p:grpSpPr>
          <p:pic>
            <p:nvPicPr>
              <p:cNvPr id="59" name="Grafik 58">
                <a:extLst>
                  <a:ext uri="{FF2B5EF4-FFF2-40B4-BE49-F238E27FC236}">
                    <a16:creationId xmlns:a16="http://schemas.microsoft.com/office/drawing/2014/main" id="{E2DB9425-A08C-4280-B238-3E8DF261631F}"/>
                  </a:ext>
                </a:extLst>
              </p:cNvPr>
              <p:cNvPicPr>
                <a:picLocks noChangeAspect="1"/>
              </p:cNvPicPr>
              <p:nvPr/>
            </p:nvPicPr>
            <p:blipFill rotWithShape="1">
              <a:blip r:embed="rId10"/>
              <a:srcRect l="27691" t="10396" r="4581" b="5632"/>
              <a:stretch/>
            </p:blipFill>
            <p:spPr>
              <a:xfrm>
                <a:off x="1986100" y="4895047"/>
                <a:ext cx="795967" cy="1091786"/>
              </a:xfrm>
              <a:prstGeom prst="rect">
                <a:avLst/>
              </a:prstGeom>
            </p:spPr>
          </p:pic>
          <p:sp>
            <p:nvSpPr>
              <p:cNvPr id="60" name="Textfeld 59">
                <a:extLst>
                  <a:ext uri="{FF2B5EF4-FFF2-40B4-BE49-F238E27FC236}">
                    <a16:creationId xmlns:a16="http://schemas.microsoft.com/office/drawing/2014/main" id="{892CAD18-A919-4135-8028-63B3CB42EB6A}"/>
                  </a:ext>
                </a:extLst>
              </p:cNvPr>
              <p:cNvSpPr txBox="1"/>
              <p:nvPr/>
            </p:nvSpPr>
            <p:spPr>
              <a:xfrm>
                <a:off x="1962376" y="4710773"/>
                <a:ext cx="941809" cy="310371"/>
              </a:xfrm>
              <a:prstGeom prst="rect">
                <a:avLst/>
              </a:prstGeom>
              <a:noFill/>
            </p:spPr>
            <p:txBody>
              <a:bodyPr wrap="square" rtlCol="0">
                <a:spAutoFit/>
              </a:bodyPr>
              <a:lstStyle/>
              <a:p>
                <a:r>
                  <a:rPr lang="de-DE" sz="1100" b="1" dirty="0" err="1">
                    <a:latin typeface="Arial" panose="020B0604020202020204" pitchFamily="34" charset="0"/>
                    <a:cs typeface="Arial" panose="020B0604020202020204" pitchFamily="34" charset="0"/>
                  </a:rPr>
                  <a:t>genotype</a:t>
                </a:r>
                <a:r>
                  <a:rPr lang="de-DE" sz="1100" b="1" dirty="0">
                    <a:latin typeface="Arial" panose="020B0604020202020204" pitchFamily="34" charset="0"/>
                    <a:cs typeface="Arial" panose="020B0604020202020204" pitchFamily="34" charset="0"/>
                  </a:rPr>
                  <a:t> #6</a:t>
                </a:r>
              </a:p>
              <a:p>
                <a:endParaRPr lang="de-DE" sz="813" dirty="0"/>
              </a:p>
            </p:txBody>
          </p:sp>
        </p:grpSp>
        <p:grpSp>
          <p:nvGrpSpPr>
            <p:cNvPr id="64" name="Gruppieren 63">
              <a:extLst>
                <a:ext uri="{FF2B5EF4-FFF2-40B4-BE49-F238E27FC236}">
                  <a16:creationId xmlns:a16="http://schemas.microsoft.com/office/drawing/2014/main" id="{F5E7884B-8EE8-4FEC-9F55-E7A36CE9174D}"/>
                </a:ext>
              </a:extLst>
            </p:cNvPr>
            <p:cNvGrpSpPr/>
            <p:nvPr/>
          </p:nvGrpSpPr>
          <p:grpSpPr>
            <a:xfrm>
              <a:off x="8713760" y="2610193"/>
              <a:ext cx="1500090" cy="1571494"/>
              <a:chOff x="1742235" y="5141983"/>
              <a:chExt cx="1257091" cy="1350632"/>
            </a:xfrm>
          </p:grpSpPr>
          <p:pic>
            <p:nvPicPr>
              <p:cNvPr id="66" name="Grafik 65">
                <a:extLst>
                  <a:ext uri="{FF2B5EF4-FFF2-40B4-BE49-F238E27FC236}">
                    <a16:creationId xmlns:a16="http://schemas.microsoft.com/office/drawing/2014/main" id="{7FDFE87B-9D7A-4D84-A813-E085CADFED9F}"/>
                  </a:ext>
                </a:extLst>
              </p:cNvPr>
              <p:cNvPicPr>
                <a:picLocks noChangeAspect="1"/>
              </p:cNvPicPr>
              <p:nvPr/>
            </p:nvPicPr>
            <p:blipFill rotWithShape="1">
              <a:blip r:embed="rId11"/>
              <a:srcRect l="26940" t="10719" r="6332" b="6366"/>
              <a:stretch/>
            </p:blipFill>
            <p:spPr>
              <a:xfrm>
                <a:off x="1761137" y="5341192"/>
                <a:ext cx="835695" cy="1151423"/>
              </a:xfrm>
              <a:prstGeom prst="rect">
                <a:avLst/>
              </a:prstGeom>
            </p:spPr>
          </p:pic>
          <p:sp>
            <p:nvSpPr>
              <p:cNvPr id="67" name="Textfeld 66">
                <a:extLst>
                  <a:ext uri="{FF2B5EF4-FFF2-40B4-BE49-F238E27FC236}">
                    <a16:creationId xmlns:a16="http://schemas.microsoft.com/office/drawing/2014/main" id="{BF6F4958-6556-4610-9759-ADCEF2A48713}"/>
                  </a:ext>
                </a:extLst>
              </p:cNvPr>
              <p:cNvSpPr txBox="1"/>
              <p:nvPr/>
            </p:nvSpPr>
            <p:spPr>
              <a:xfrm>
                <a:off x="1742235" y="5141983"/>
                <a:ext cx="1257091" cy="224843"/>
              </a:xfrm>
              <a:prstGeom prst="rect">
                <a:avLst/>
              </a:prstGeom>
              <a:noFill/>
            </p:spPr>
            <p:txBody>
              <a:bodyPr wrap="square" rtlCol="0">
                <a:spAutoFit/>
              </a:bodyPr>
              <a:lstStyle/>
              <a:p>
                <a:r>
                  <a:rPr lang="de-DE" sz="1100" b="1" dirty="0" err="1">
                    <a:latin typeface="Arial" panose="020B0604020202020204" pitchFamily="34" charset="0"/>
                    <a:cs typeface="Arial" panose="020B0604020202020204" pitchFamily="34" charset="0"/>
                  </a:rPr>
                  <a:t>genotype</a:t>
                </a:r>
                <a:r>
                  <a:rPr lang="de-DE" sz="1100" b="1" dirty="0">
                    <a:latin typeface="Arial" panose="020B0604020202020204" pitchFamily="34" charset="0"/>
                    <a:cs typeface="Arial" panose="020B0604020202020204" pitchFamily="34" charset="0"/>
                  </a:rPr>
                  <a:t> #9</a:t>
                </a:r>
                <a:endParaRPr lang="de-DE" sz="813" dirty="0"/>
              </a:p>
            </p:txBody>
          </p:sp>
        </p:grpSp>
        <p:grpSp>
          <p:nvGrpSpPr>
            <p:cNvPr id="72" name="Gruppieren 71">
              <a:extLst>
                <a:ext uri="{FF2B5EF4-FFF2-40B4-BE49-F238E27FC236}">
                  <a16:creationId xmlns:a16="http://schemas.microsoft.com/office/drawing/2014/main" id="{C15A75A2-6E3A-4140-8038-75303AAE547E}"/>
                </a:ext>
              </a:extLst>
            </p:cNvPr>
            <p:cNvGrpSpPr/>
            <p:nvPr/>
          </p:nvGrpSpPr>
          <p:grpSpPr>
            <a:xfrm>
              <a:off x="7349762" y="2621459"/>
              <a:ext cx="1558225" cy="1637888"/>
              <a:chOff x="3604963" y="7084726"/>
              <a:chExt cx="1275028" cy="1514204"/>
            </a:xfrm>
          </p:grpSpPr>
          <p:pic>
            <p:nvPicPr>
              <p:cNvPr id="74" name="Grafik 73">
                <a:extLst>
                  <a:ext uri="{FF2B5EF4-FFF2-40B4-BE49-F238E27FC236}">
                    <a16:creationId xmlns:a16="http://schemas.microsoft.com/office/drawing/2014/main" id="{735FBF3E-186F-4414-A000-BBEC6572A138}"/>
                  </a:ext>
                </a:extLst>
              </p:cNvPr>
              <p:cNvPicPr>
                <a:picLocks noChangeAspect="1"/>
              </p:cNvPicPr>
              <p:nvPr/>
            </p:nvPicPr>
            <p:blipFill rotWithShape="1">
              <a:blip r:embed="rId12"/>
              <a:srcRect l="5785" t="10095" r="6012"/>
              <a:stretch/>
            </p:blipFill>
            <p:spPr>
              <a:xfrm>
                <a:off x="3604963" y="7268878"/>
                <a:ext cx="936370" cy="1330052"/>
              </a:xfrm>
              <a:prstGeom prst="rect">
                <a:avLst/>
              </a:prstGeom>
            </p:spPr>
          </p:pic>
          <p:sp>
            <p:nvSpPr>
              <p:cNvPr id="75" name="Textfeld 74">
                <a:extLst>
                  <a:ext uri="{FF2B5EF4-FFF2-40B4-BE49-F238E27FC236}">
                    <a16:creationId xmlns:a16="http://schemas.microsoft.com/office/drawing/2014/main" id="{FCCED6C8-2DEF-4028-82D1-ECAD63FFE82A}"/>
                  </a:ext>
                </a:extLst>
              </p:cNvPr>
              <p:cNvSpPr txBox="1"/>
              <p:nvPr/>
            </p:nvSpPr>
            <p:spPr>
              <a:xfrm>
                <a:off x="3617333" y="7084726"/>
                <a:ext cx="1262658" cy="362900"/>
              </a:xfrm>
              <a:prstGeom prst="rect">
                <a:avLst/>
              </a:prstGeom>
              <a:noFill/>
            </p:spPr>
            <p:txBody>
              <a:bodyPr wrap="square" rtlCol="0">
                <a:spAutoFit/>
              </a:bodyPr>
              <a:lstStyle/>
              <a:p>
                <a:r>
                  <a:rPr lang="de-DE" sz="1100" b="1" dirty="0" err="1">
                    <a:latin typeface="Arial" panose="020B0604020202020204" pitchFamily="34" charset="0"/>
                    <a:cs typeface="Arial" panose="020B0604020202020204" pitchFamily="34" charset="0"/>
                  </a:rPr>
                  <a:t>genotype</a:t>
                </a:r>
                <a:r>
                  <a:rPr lang="de-DE" sz="1100" b="1" dirty="0">
                    <a:latin typeface="Arial" panose="020B0604020202020204" pitchFamily="34" charset="0"/>
                    <a:cs typeface="Arial" panose="020B0604020202020204" pitchFamily="34" charset="0"/>
                  </a:rPr>
                  <a:t> #8</a:t>
                </a:r>
              </a:p>
              <a:p>
                <a:endParaRPr lang="de-DE" sz="813" dirty="0"/>
              </a:p>
            </p:txBody>
          </p:sp>
        </p:grpSp>
        <p:pic>
          <p:nvPicPr>
            <p:cNvPr id="80" name="Grafik 79">
              <a:extLst>
                <a:ext uri="{FF2B5EF4-FFF2-40B4-BE49-F238E27FC236}">
                  <a16:creationId xmlns:a16="http://schemas.microsoft.com/office/drawing/2014/main" id="{8F07FC4D-69EE-41FD-A1DE-5812AE922A1D}"/>
                </a:ext>
              </a:extLst>
            </p:cNvPr>
            <p:cNvPicPr>
              <a:picLocks noChangeAspect="1"/>
            </p:cNvPicPr>
            <p:nvPr/>
          </p:nvPicPr>
          <p:blipFill rotWithShape="1">
            <a:blip r:embed="rId13"/>
            <a:srcRect l="26757" t="10083" r="4927" b="3794"/>
            <a:stretch/>
          </p:blipFill>
          <p:spPr>
            <a:xfrm>
              <a:off x="2458019" y="2859874"/>
              <a:ext cx="991649" cy="1324720"/>
            </a:xfrm>
            <a:prstGeom prst="rect">
              <a:avLst/>
            </a:prstGeom>
          </p:spPr>
        </p:pic>
        <p:sp>
          <p:nvSpPr>
            <p:cNvPr id="3" name="Textfeld 2">
              <a:extLst>
                <a:ext uri="{FF2B5EF4-FFF2-40B4-BE49-F238E27FC236}">
                  <a16:creationId xmlns:a16="http://schemas.microsoft.com/office/drawing/2014/main" id="{8584CF14-FBD2-4ADF-97AB-E5F8E4096C78}"/>
                </a:ext>
              </a:extLst>
            </p:cNvPr>
            <p:cNvSpPr txBox="1"/>
            <p:nvPr/>
          </p:nvSpPr>
          <p:spPr>
            <a:xfrm>
              <a:off x="484906" y="4970781"/>
              <a:ext cx="506321" cy="246221"/>
            </a:xfrm>
            <a:prstGeom prst="rect">
              <a:avLst/>
            </a:prstGeom>
            <a:noFill/>
          </p:spPr>
          <p:txBody>
            <a:bodyPr wrap="square" rtlCol="0">
              <a:spAutoFit/>
            </a:bodyPr>
            <a:lstStyle/>
            <a:p>
              <a:pPr algn="ctr"/>
              <a:r>
                <a:rPr lang="de-DE" sz="1000" b="1" dirty="0">
                  <a:latin typeface="Arial" panose="020B0604020202020204" pitchFamily="34" charset="0"/>
                  <a:cs typeface="Arial" panose="020B0604020202020204" pitchFamily="34" charset="0"/>
                </a:rPr>
                <a:t>dpi</a:t>
              </a:r>
            </a:p>
          </p:txBody>
        </p:sp>
        <p:sp>
          <p:nvSpPr>
            <p:cNvPr id="73" name="Textfeld 72">
              <a:extLst>
                <a:ext uri="{FF2B5EF4-FFF2-40B4-BE49-F238E27FC236}">
                  <a16:creationId xmlns:a16="http://schemas.microsoft.com/office/drawing/2014/main" id="{3ABF7B8C-40FF-43C3-90C7-71F4E526132F}"/>
                </a:ext>
              </a:extLst>
            </p:cNvPr>
            <p:cNvSpPr txBox="1"/>
            <p:nvPr/>
          </p:nvSpPr>
          <p:spPr>
            <a:xfrm>
              <a:off x="5233660" y="4154266"/>
              <a:ext cx="506321" cy="246221"/>
            </a:xfrm>
            <a:prstGeom prst="rect">
              <a:avLst/>
            </a:prstGeom>
            <a:noFill/>
          </p:spPr>
          <p:txBody>
            <a:bodyPr wrap="square" rtlCol="0">
              <a:spAutoFit/>
            </a:bodyPr>
            <a:lstStyle/>
            <a:p>
              <a:pPr algn="ctr"/>
              <a:r>
                <a:rPr lang="de-DE" sz="1000" b="1" dirty="0">
                  <a:latin typeface="Arial" panose="020B0604020202020204" pitchFamily="34" charset="0"/>
                  <a:cs typeface="Arial" panose="020B0604020202020204" pitchFamily="34" charset="0"/>
                </a:rPr>
                <a:t>dpi</a:t>
              </a:r>
            </a:p>
          </p:txBody>
        </p:sp>
        <p:sp>
          <p:nvSpPr>
            <p:cNvPr id="77" name="Textfeld 76">
              <a:extLst>
                <a:ext uri="{FF2B5EF4-FFF2-40B4-BE49-F238E27FC236}">
                  <a16:creationId xmlns:a16="http://schemas.microsoft.com/office/drawing/2014/main" id="{ADFA0AFB-543B-466F-9D1A-8845D85D959A}"/>
                </a:ext>
              </a:extLst>
            </p:cNvPr>
            <p:cNvSpPr txBox="1"/>
            <p:nvPr/>
          </p:nvSpPr>
          <p:spPr>
            <a:xfrm>
              <a:off x="6523116" y="4154266"/>
              <a:ext cx="506321" cy="246221"/>
            </a:xfrm>
            <a:prstGeom prst="rect">
              <a:avLst/>
            </a:prstGeom>
            <a:noFill/>
          </p:spPr>
          <p:txBody>
            <a:bodyPr wrap="square" rtlCol="0">
              <a:spAutoFit/>
            </a:bodyPr>
            <a:lstStyle/>
            <a:p>
              <a:pPr algn="ctr"/>
              <a:r>
                <a:rPr lang="de-DE" sz="1000" b="1" dirty="0">
                  <a:latin typeface="Arial" panose="020B0604020202020204" pitchFamily="34" charset="0"/>
                  <a:cs typeface="Arial" panose="020B0604020202020204" pitchFamily="34" charset="0"/>
                </a:rPr>
                <a:t>dpi</a:t>
              </a:r>
            </a:p>
          </p:txBody>
        </p:sp>
        <p:sp>
          <p:nvSpPr>
            <p:cNvPr id="81" name="Textfeld 80">
              <a:extLst>
                <a:ext uri="{FF2B5EF4-FFF2-40B4-BE49-F238E27FC236}">
                  <a16:creationId xmlns:a16="http://schemas.microsoft.com/office/drawing/2014/main" id="{4F8491DD-E181-417E-8A7A-33415272D159}"/>
                </a:ext>
              </a:extLst>
            </p:cNvPr>
            <p:cNvSpPr txBox="1"/>
            <p:nvPr/>
          </p:nvSpPr>
          <p:spPr>
            <a:xfrm>
              <a:off x="7706262" y="4154266"/>
              <a:ext cx="506321" cy="246221"/>
            </a:xfrm>
            <a:prstGeom prst="rect">
              <a:avLst/>
            </a:prstGeom>
            <a:noFill/>
          </p:spPr>
          <p:txBody>
            <a:bodyPr wrap="square" rtlCol="0">
              <a:spAutoFit/>
            </a:bodyPr>
            <a:lstStyle/>
            <a:p>
              <a:pPr algn="ctr"/>
              <a:r>
                <a:rPr lang="de-DE" sz="1000" b="1" dirty="0">
                  <a:latin typeface="Arial" panose="020B0604020202020204" pitchFamily="34" charset="0"/>
                  <a:cs typeface="Arial" panose="020B0604020202020204" pitchFamily="34" charset="0"/>
                </a:rPr>
                <a:t>dpi</a:t>
              </a:r>
            </a:p>
          </p:txBody>
        </p:sp>
        <p:sp>
          <p:nvSpPr>
            <p:cNvPr id="82" name="Textfeld 81">
              <a:extLst>
                <a:ext uri="{FF2B5EF4-FFF2-40B4-BE49-F238E27FC236}">
                  <a16:creationId xmlns:a16="http://schemas.microsoft.com/office/drawing/2014/main" id="{0743AC1E-2BAA-4663-940B-58A3B9071DC9}"/>
                </a:ext>
              </a:extLst>
            </p:cNvPr>
            <p:cNvSpPr txBox="1"/>
            <p:nvPr/>
          </p:nvSpPr>
          <p:spPr>
            <a:xfrm>
              <a:off x="8981772" y="4150827"/>
              <a:ext cx="506321" cy="246221"/>
            </a:xfrm>
            <a:prstGeom prst="rect">
              <a:avLst/>
            </a:prstGeom>
            <a:noFill/>
          </p:spPr>
          <p:txBody>
            <a:bodyPr wrap="square" rtlCol="0">
              <a:spAutoFit/>
            </a:bodyPr>
            <a:lstStyle/>
            <a:p>
              <a:pPr algn="ctr"/>
              <a:r>
                <a:rPr lang="de-DE" sz="1000" b="1" dirty="0">
                  <a:latin typeface="Arial" panose="020B0604020202020204" pitchFamily="34" charset="0"/>
                  <a:cs typeface="Arial" panose="020B0604020202020204" pitchFamily="34" charset="0"/>
                </a:rPr>
                <a:t>dpi</a:t>
              </a:r>
            </a:p>
          </p:txBody>
        </p:sp>
        <p:sp>
          <p:nvSpPr>
            <p:cNvPr id="83" name="Textfeld 82">
              <a:extLst>
                <a:ext uri="{FF2B5EF4-FFF2-40B4-BE49-F238E27FC236}">
                  <a16:creationId xmlns:a16="http://schemas.microsoft.com/office/drawing/2014/main" id="{97FB432D-C92F-4612-87BF-9D41080CE691}"/>
                </a:ext>
              </a:extLst>
            </p:cNvPr>
            <p:cNvSpPr txBox="1"/>
            <p:nvPr/>
          </p:nvSpPr>
          <p:spPr>
            <a:xfrm>
              <a:off x="1631368" y="4150826"/>
              <a:ext cx="506321" cy="246221"/>
            </a:xfrm>
            <a:prstGeom prst="rect">
              <a:avLst/>
            </a:prstGeom>
            <a:noFill/>
          </p:spPr>
          <p:txBody>
            <a:bodyPr wrap="square" rtlCol="0">
              <a:spAutoFit/>
            </a:bodyPr>
            <a:lstStyle/>
            <a:p>
              <a:pPr algn="ctr"/>
              <a:r>
                <a:rPr lang="de-DE" sz="1000" b="1" dirty="0">
                  <a:latin typeface="Arial" panose="020B0604020202020204" pitchFamily="34" charset="0"/>
                  <a:cs typeface="Arial" panose="020B0604020202020204" pitchFamily="34" charset="0"/>
                </a:rPr>
                <a:t>dpi</a:t>
              </a:r>
            </a:p>
          </p:txBody>
        </p:sp>
        <p:sp>
          <p:nvSpPr>
            <p:cNvPr id="84" name="Textfeld 83">
              <a:extLst>
                <a:ext uri="{FF2B5EF4-FFF2-40B4-BE49-F238E27FC236}">
                  <a16:creationId xmlns:a16="http://schemas.microsoft.com/office/drawing/2014/main" id="{FD16E183-D1C9-46C1-9D0B-21CCB1D97874}"/>
                </a:ext>
              </a:extLst>
            </p:cNvPr>
            <p:cNvSpPr txBox="1"/>
            <p:nvPr/>
          </p:nvSpPr>
          <p:spPr>
            <a:xfrm>
              <a:off x="3897599" y="4156948"/>
              <a:ext cx="506321" cy="246221"/>
            </a:xfrm>
            <a:prstGeom prst="rect">
              <a:avLst/>
            </a:prstGeom>
            <a:noFill/>
          </p:spPr>
          <p:txBody>
            <a:bodyPr wrap="square" rtlCol="0">
              <a:spAutoFit/>
            </a:bodyPr>
            <a:lstStyle/>
            <a:p>
              <a:pPr algn="ctr"/>
              <a:r>
                <a:rPr lang="de-DE" sz="1000" b="1" dirty="0">
                  <a:latin typeface="Arial" panose="020B0604020202020204" pitchFamily="34" charset="0"/>
                  <a:cs typeface="Arial" panose="020B0604020202020204" pitchFamily="34" charset="0"/>
                </a:rPr>
                <a:t>dpi</a:t>
              </a:r>
            </a:p>
          </p:txBody>
        </p:sp>
        <p:sp>
          <p:nvSpPr>
            <p:cNvPr id="85" name="Textfeld 84">
              <a:extLst>
                <a:ext uri="{FF2B5EF4-FFF2-40B4-BE49-F238E27FC236}">
                  <a16:creationId xmlns:a16="http://schemas.microsoft.com/office/drawing/2014/main" id="{659517C4-D0A1-4214-A43C-443B37EE7F99}"/>
                </a:ext>
              </a:extLst>
            </p:cNvPr>
            <p:cNvSpPr txBox="1"/>
            <p:nvPr/>
          </p:nvSpPr>
          <p:spPr>
            <a:xfrm>
              <a:off x="2701856" y="5581214"/>
              <a:ext cx="506321" cy="246221"/>
            </a:xfrm>
            <a:prstGeom prst="rect">
              <a:avLst/>
            </a:prstGeom>
            <a:noFill/>
          </p:spPr>
          <p:txBody>
            <a:bodyPr wrap="square" rtlCol="0">
              <a:spAutoFit/>
            </a:bodyPr>
            <a:lstStyle/>
            <a:p>
              <a:pPr algn="ctr"/>
              <a:r>
                <a:rPr lang="de-DE" sz="1000" b="1" dirty="0">
                  <a:latin typeface="Arial" panose="020B0604020202020204" pitchFamily="34" charset="0"/>
                  <a:cs typeface="Arial" panose="020B0604020202020204" pitchFamily="34" charset="0"/>
                </a:rPr>
                <a:t>dpi</a:t>
              </a:r>
            </a:p>
          </p:txBody>
        </p:sp>
      </p:grpSp>
      <p:sp>
        <p:nvSpPr>
          <p:cNvPr id="20" name="Textfeld 19">
            <a:extLst>
              <a:ext uri="{FF2B5EF4-FFF2-40B4-BE49-F238E27FC236}">
                <a16:creationId xmlns:a16="http://schemas.microsoft.com/office/drawing/2014/main" id="{E18FB95A-9D6A-4F52-B075-8C407205F389}"/>
              </a:ext>
            </a:extLst>
          </p:cNvPr>
          <p:cNvSpPr txBox="1"/>
          <p:nvPr/>
        </p:nvSpPr>
        <p:spPr>
          <a:xfrm>
            <a:off x="3572081" y="316350"/>
            <a:ext cx="355441" cy="261610"/>
          </a:xfrm>
          <a:prstGeom prst="rect">
            <a:avLst/>
          </a:prstGeom>
          <a:noFill/>
        </p:spPr>
        <p:txBody>
          <a:bodyPr wrap="square" rtlCol="0">
            <a:spAutoFit/>
          </a:bodyPr>
          <a:lstStyle/>
          <a:p>
            <a:r>
              <a:rPr lang="de-DE" sz="1100" b="1" dirty="0">
                <a:latin typeface="Arial" panose="020B0604020202020204" pitchFamily="34" charset="0"/>
                <a:cs typeface="Arial" panose="020B0604020202020204" pitchFamily="34" charset="0"/>
              </a:rPr>
              <a:t>(1)</a:t>
            </a:r>
          </a:p>
        </p:txBody>
      </p:sp>
      <p:sp>
        <p:nvSpPr>
          <p:cNvPr id="86" name="Textfeld 85">
            <a:extLst>
              <a:ext uri="{FF2B5EF4-FFF2-40B4-BE49-F238E27FC236}">
                <a16:creationId xmlns:a16="http://schemas.microsoft.com/office/drawing/2014/main" id="{E0FB37DD-2C55-438D-9967-5442BDA23F26}"/>
              </a:ext>
            </a:extLst>
          </p:cNvPr>
          <p:cNvSpPr txBox="1"/>
          <p:nvPr/>
        </p:nvSpPr>
        <p:spPr>
          <a:xfrm>
            <a:off x="3599587" y="3317122"/>
            <a:ext cx="355441" cy="261610"/>
          </a:xfrm>
          <a:prstGeom prst="rect">
            <a:avLst/>
          </a:prstGeom>
          <a:noFill/>
        </p:spPr>
        <p:txBody>
          <a:bodyPr wrap="square" rtlCol="0">
            <a:spAutoFit/>
          </a:bodyPr>
          <a:lstStyle/>
          <a:p>
            <a:r>
              <a:rPr lang="de-DE" sz="1100" b="1" dirty="0">
                <a:latin typeface="Arial" panose="020B0604020202020204" pitchFamily="34" charset="0"/>
                <a:cs typeface="Arial" panose="020B0604020202020204" pitchFamily="34" charset="0"/>
              </a:rPr>
              <a:t>(2)</a:t>
            </a:r>
          </a:p>
        </p:txBody>
      </p:sp>
      <p:sp>
        <p:nvSpPr>
          <p:cNvPr id="87" name="Textfeld 86">
            <a:extLst>
              <a:ext uri="{FF2B5EF4-FFF2-40B4-BE49-F238E27FC236}">
                <a16:creationId xmlns:a16="http://schemas.microsoft.com/office/drawing/2014/main" id="{B0736041-11FF-4F37-8B4B-CEE7458A519E}"/>
              </a:ext>
            </a:extLst>
          </p:cNvPr>
          <p:cNvSpPr txBox="1"/>
          <p:nvPr/>
        </p:nvSpPr>
        <p:spPr>
          <a:xfrm>
            <a:off x="3576290" y="1874469"/>
            <a:ext cx="355441" cy="261610"/>
          </a:xfrm>
          <a:prstGeom prst="rect">
            <a:avLst/>
          </a:prstGeom>
          <a:noFill/>
        </p:spPr>
        <p:txBody>
          <a:bodyPr wrap="square" rtlCol="0">
            <a:spAutoFit/>
          </a:bodyPr>
          <a:lstStyle/>
          <a:p>
            <a:r>
              <a:rPr lang="de-DE" sz="1100" b="1" dirty="0">
                <a:latin typeface="Arial" panose="020B0604020202020204" pitchFamily="34" charset="0"/>
                <a:cs typeface="Arial" panose="020B0604020202020204" pitchFamily="34" charset="0"/>
              </a:rPr>
              <a:t>(3)</a:t>
            </a:r>
          </a:p>
        </p:txBody>
      </p:sp>
      <p:sp>
        <p:nvSpPr>
          <p:cNvPr id="56" name="Rechteck 55">
            <a:extLst>
              <a:ext uri="{FF2B5EF4-FFF2-40B4-BE49-F238E27FC236}">
                <a16:creationId xmlns:a16="http://schemas.microsoft.com/office/drawing/2014/main" id="{A88AA114-E3A7-4D0D-80F4-916559E5741B}"/>
              </a:ext>
            </a:extLst>
          </p:cNvPr>
          <p:cNvSpPr/>
          <p:nvPr/>
        </p:nvSpPr>
        <p:spPr>
          <a:xfrm>
            <a:off x="1461710" y="5055032"/>
            <a:ext cx="1853874" cy="261610"/>
          </a:xfrm>
          <a:prstGeom prst="rect">
            <a:avLst/>
          </a:prstGeom>
          <a:ln>
            <a:solidFill>
              <a:schemeClr val="tx1"/>
            </a:solidFill>
          </a:ln>
        </p:spPr>
        <p:txBody>
          <a:bodyPr wrap="square">
            <a:spAutoFit/>
          </a:bodyPr>
          <a:lstStyle/>
          <a:p>
            <a:r>
              <a:rPr lang="en-US" sz="1100" b="1" dirty="0">
                <a:latin typeface="Arial" panose="020B0604020202020204" pitchFamily="34" charset="0"/>
                <a:cs typeface="Arial" panose="020B0604020202020204" pitchFamily="34" charset="0"/>
              </a:rPr>
              <a:t>Supplemental </a:t>
            </a:r>
            <a:r>
              <a:rPr lang="en-US" sz="1100" b="1">
                <a:latin typeface="Arial" panose="020B0604020202020204" pitchFamily="34" charset="0"/>
                <a:cs typeface="Arial" panose="020B0604020202020204" pitchFamily="34" charset="0"/>
              </a:rPr>
              <a:t>Figure 1 </a:t>
            </a:r>
            <a:endParaRPr lang="en-US" sz="1100" dirty="0">
              <a:latin typeface="Arial" panose="020B0604020202020204" pitchFamily="34" charset="0"/>
              <a:cs typeface="Arial" panose="020B0604020202020204" pitchFamily="34" charset="0"/>
            </a:endParaRPr>
          </a:p>
        </p:txBody>
      </p:sp>
      <p:sp>
        <p:nvSpPr>
          <p:cNvPr id="9" name="Textfeld 8">
            <a:extLst>
              <a:ext uri="{FF2B5EF4-FFF2-40B4-BE49-F238E27FC236}">
                <a16:creationId xmlns:a16="http://schemas.microsoft.com/office/drawing/2014/main" id="{BA68058A-0A06-4899-AEBD-918C5F2CD3F0}"/>
              </a:ext>
            </a:extLst>
          </p:cNvPr>
          <p:cNvSpPr txBox="1"/>
          <p:nvPr/>
        </p:nvSpPr>
        <p:spPr>
          <a:xfrm>
            <a:off x="5910785" y="6009914"/>
            <a:ext cx="4962524" cy="400110"/>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Statistical significance was determined by applying appropriate Mann- Whitney- U tests. n = 10 per group.</a:t>
            </a:r>
            <a:endParaRPr lang="de-DE" sz="1000"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id="{BA0AA75C-5854-4FCD-ACC5-0D3486836315}"/>
              </a:ext>
            </a:extLst>
          </p:cNvPr>
          <p:cNvPicPr>
            <a:picLocks noChangeAspect="1"/>
          </p:cNvPicPr>
          <p:nvPr/>
        </p:nvPicPr>
        <p:blipFill>
          <a:blip r:embed="rId14"/>
          <a:stretch>
            <a:fillRect/>
          </a:stretch>
        </p:blipFill>
        <p:spPr>
          <a:xfrm>
            <a:off x="5767765" y="3696703"/>
            <a:ext cx="4962525" cy="2305050"/>
          </a:xfrm>
          <a:prstGeom prst="rect">
            <a:avLst/>
          </a:prstGeom>
        </p:spPr>
      </p:pic>
      <p:sp>
        <p:nvSpPr>
          <p:cNvPr id="2" name="Rechteck 1">
            <a:extLst>
              <a:ext uri="{FF2B5EF4-FFF2-40B4-BE49-F238E27FC236}">
                <a16:creationId xmlns:a16="http://schemas.microsoft.com/office/drawing/2014/main" id="{F1580F95-671F-4E74-B807-B7606DD8F65E}"/>
              </a:ext>
            </a:extLst>
          </p:cNvPr>
          <p:cNvSpPr/>
          <p:nvPr/>
        </p:nvSpPr>
        <p:spPr>
          <a:xfrm>
            <a:off x="6007835" y="6410024"/>
            <a:ext cx="468535" cy="157031"/>
          </a:xfrm>
          <a:prstGeom prst="rect">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feld 5">
            <a:extLst>
              <a:ext uri="{FF2B5EF4-FFF2-40B4-BE49-F238E27FC236}">
                <a16:creationId xmlns:a16="http://schemas.microsoft.com/office/drawing/2014/main" id="{09A509AB-E589-4E03-A5A6-A3851670F1B0}"/>
              </a:ext>
            </a:extLst>
          </p:cNvPr>
          <p:cNvSpPr txBox="1"/>
          <p:nvPr/>
        </p:nvSpPr>
        <p:spPr>
          <a:xfrm>
            <a:off x="6499891" y="6365428"/>
            <a:ext cx="4096404" cy="246221"/>
          </a:xfrm>
          <a:prstGeom prst="rect">
            <a:avLst/>
          </a:prstGeom>
          <a:noFill/>
        </p:spPr>
        <p:txBody>
          <a:bodyPr wrap="square" rtlCol="0">
            <a:spAutoFit/>
          </a:bodyPr>
          <a:lstStyle/>
          <a:p>
            <a:r>
              <a:rPr lang="de-DE" sz="1000" dirty="0">
                <a:latin typeface="Arial" panose="020B0604020202020204" pitchFamily="34" charset="0"/>
                <a:cs typeface="Arial" panose="020B0604020202020204" pitchFamily="34" charset="0"/>
              </a:rPr>
              <a:t>P- </a:t>
            </a:r>
            <a:r>
              <a:rPr lang="de-DE" sz="1000" dirty="0" err="1">
                <a:latin typeface="Arial" panose="020B0604020202020204" pitchFamily="34" charset="0"/>
                <a:cs typeface="Arial" panose="020B0604020202020204" pitchFamily="34" charset="0"/>
              </a:rPr>
              <a:t>value</a:t>
            </a:r>
            <a:r>
              <a:rPr lang="de-DE" sz="1000" dirty="0">
                <a:latin typeface="Arial" panose="020B0604020202020204" pitchFamily="34" charset="0"/>
                <a:cs typeface="Arial" panose="020B0604020202020204" pitchFamily="34" charset="0"/>
              </a:rPr>
              <a:t> </a:t>
            </a:r>
            <a:r>
              <a:rPr lang="de-DE" sz="1000" dirty="0" err="1">
                <a:latin typeface="Arial" panose="020B0604020202020204" pitchFamily="34" charset="0"/>
                <a:cs typeface="Arial" panose="020B0604020202020204" pitchFamily="34" charset="0"/>
              </a:rPr>
              <a:t>below</a:t>
            </a:r>
            <a:r>
              <a:rPr lang="de-DE" sz="1000" dirty="0">
                <a:latin typeface="Arial" panose="020B0604020202020204" pitchFamily="34" charset="0"/>
                <a:cs typeface="Arial" panose="020B0604020202020204" pitchFamily="34" charset="0"/>
              </a:rPr>
              <a:t> &lt; 0.05</a:t>
            </a:r>
          </a:p>
        </p:txBody>
      </p:sp>
    </p:spTree>
    <p:extLst>
      <p:ext uri="{BB962C8B-B14F-4D97-AF65-F5344CB8AC3E}">
        <p14:creationId xmlns:p14="http://schemas.microsoft.com/office/powerpoint/2010/main" val="778229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a:extLst>
              <a:ext uri="{FF2B5EF4-FFF2-40B4-BE49-F238E27FC236}">
                <a16:creationId xmlns:a16="http://schemas.microsoft.com/office/drawing/2014/main" id="{BAD7AE37-C7F3-4501-A0D3-3B7CE0AB3F97}"/>
              </a:ext>
            </a:extLst>
          </p:cNvPr>
          <p:cNvPicPr>
            <a:picLocks noGrp="1" noChangeAspect="1"/>
          </p:cNvPicPr>
          <p:nvPr>
            <p:ph sz="quarter" idx="10"/>
          </p:nvPr>
        </p:nvPicPr>
        <p:blipFill>
          <a:blip r:embed="rId2">
            <a:extLst>
              <a:ext uri="{28A0092B-C50C-407E-A947-70E740481C1C}">
                <a14:useLocalDpi xmlns:a14="http://schemas.microsoft.com/office/drawing/2010/main" val="0"/>
              </a:ext>
            </a:extLst>
          </a:blip>
          <a:stretch>
            <a:fillRect/>
          </a:stretch>
        </p:blipFill>
        <p:spPr>
          <a:xfrm>
            <a:off x="2336283" y="660541"/>
            <a:ext cx="7714800" cy="2997908"/>
          </a:xfrm>
        </p:spPr>
      </p:pic>
      <p:sp>
        <p:nvSpPr>
          <p:cNvPr id="6" name="Textfeld 5">
            <a:extLst>
              <a:ext uri="{FF2B5EF4-FFF2-40B4-BE49-F238E27FC236}">
                <a16:creationId xmlns:a16="http://schemas.microsoft.com/office/drawing/2014/main" id="{AC326DC3-8A0F-4D27-8D45-9DF6BA043073}"/>
              </a:ext>
            </a:extLst>
          </p:cNvPr>
          <p:cNvSpPr txBox="1"/>
          <p:nvPr/>
        </p:nvSpPr>
        <p:spPr>
          <a:xfrm>
            <a:off x="2237125" y="683624"/>
            <a:ext cx="2344023" cy="261610"/>
          </a:xfrm>
          <a:prstGeom prst="rect">
            <a:avLst/>
          </a:prstGeom>
          <a:solidFill>
            <a:schemeClr val="bg1"/>
          </a:solidFill>
        </p:spPr>
        <p:txBody>
          <a:bodyPr wrap="square" rtlCol="0">
            <a:spAutoFit/>
          </a:bodyPr>
          <a:lstStyle/>
          <a:p>
            <a:r>
              <a:rPr lang="de-DE" sz="1100" b="1" dirty="0" err="1">
                <a:latin typeface="Arial" panose="020B0604020202020204" pitchFamily="34" charset="0"/>
                <a:cs typeface="Arial" panose="020B0604020202020204" pitchFamily="34" charset="0"/>
              </a:rPr>
              <a:t>genotype</a:t>
            </a:r>
            <a:r>
              <a:rPr lang="de-DE" sz="1100" b="1" dirty="0">
                <a:latin typeface="Arial" panose="020B0604020202020204" pitchFamily="34" charset="0"/>
                <a:cs typeface="Arial" panose="020B0604020202020204" pitchFamily="34" charset="0"/>
              </a:rPr>
              <a:t> #4 (3), 3 dpi, </a:t>
            </a:r>
            <a:r>
              <a:rPr lang="de-DE" sz="1100" b="1" dirty="0" err="1">
                <a:latin typeface="Arial" panose="020B0604020202020204" pitchFamily="34" charset="0"/>
                <a:cs typeface="Arial" panose="020B0604020202020204" pitchFamily="34" charset="0"/>
              </a:rPr>
              <a:t>o.n</a:t>
            </a:r>
            <a:r>
              <a:rPr lang="de-DE" sz="1100" b="1" dirty="0">
                <a:latin typeface="Arial" panose="020B0604020202020204" pitchFamily="34" charset="0"/>
                <a:cs typeface="Arial" panose="020B0604020202020204" pitchFamily="34" charset="0"/>
              </a:rPr>
              <a:t>.</a:t>
            </a:r>
          </a:p>
        </p:txBody>
      </p:sp>
      <p:sp>
        <p:nvSpPr>
          <p:cNvPr id="7" name="Textfeld 6">
            <a:extLst>
              <a:ext uri="{FF2B5EF4-FFF2-40B4-BE49-F238E27FC236}">
                <a16:creationId xmlns:a16="http://schemas.microsoft.com/office/drawing/2014/main" id="{AD4171F8-0C05-485C-B50D-7422F9D93A7B}"/>
              </a:ext>
            </a:extLst>
          </p:cNvPr>
          <p:cNvSpPr txBox="1"/>
          <p:nvPr/>
        </p:nvSpPr>
        <p:spPr>
          <a:xfrm>
            <a:off x="4879433" y="647879"/>
            <a:ext cx="2344023" cy="261610"/>
          </a:xfrm>
          <a:prstGeom prst="rect">
            <a:avLst/>
          </a:prstGeom>
          <a:solidFill>
            <a:schemeClr val="bg1"/>
          </a:solidFill>
        </p:spPr>
        <p:txBody>
          <a:bodyPr wrap="square" rtlCol="0">
            <a:spAutoFit/>
          </a:bodyPr>
          <a:lstStyle/>
          <a:p>
            <a:r>
              <a:rPr lang="de-DE" sz="1100" b="1" dirty="0" err="1">
                <a:latin typeface="Arial" panose="020B0604020202020204" pitchFamily="34" charset="0"/>
                <a:cs typeface="Arial" panose="020B0604020202020204" pitchFamily="34" charset="0"/>
              </a:rPr>
              <a:t>genotype</a:t>
            </a:r>
            <a:r>
              <a:rPr lang="de-DE" sz="1100" b="1" dirty="0">
                <a:latin typeface="Arial" panose="020B0604020202020204" pitchFamily="34" charset="0"/>
                <a:cs typeface="Arial" panose="020B0604020202020204" pitchFamily="34" charset="0"/>
              </a:rPr>
              <a:t> #8, 5-6 dpi, </a:t>
            </a:r>
            <a:r>
              <a:rPr lang="de-DE" sz="1100" b="1" dirty="0" err="1">
                <a:latin typeface="Arial" panose="020B0604020202020204" pitchFamily="34" charset="0"/>
                <a:cs typeface="Arial" panose="020B0604020202020204" pitchFamily="34" charset="0"/>
              </a:rPr>
              <a:t>o.n</a:t>
            </a:r>
            <a:r>
              <a:rPr lang="de-DE" sz="1100" b="1" dirty="0">
                <a:latin typeface="Arial" panose="020B0604020202020204" pitchFamily="34" charset="0"/>
                <a:cs typeface="Arial" panose="020B0604020202020204" pitchFamily="34" charset="0"/>
              </a:rPr>
              <a:t>.</a:t>
            </a:r>
          </a:p>
        </p:txBody>
      </p:sp>
      <p:sp>
        <p:nvSpPr>
          <p:cNvPr id="8" name="Textfeld 7">
            <a:extLst>
              <a:ext uri="{FF2B5EF4-FFF2-40B4-BE49-F238E27FC236}">
                <a16:creationId xmlns:a16="http://schemas.microsoft.com/office/drawing/2014/main" id="{350AF7F2-0052-4313-AE46-0835118DD0D1}"/>
              </a:ext>
            </a:extLst>
          </p:cNvPr>
          <p:cNvSpPr txBox="1"/>
          <p:nvPr/>
        </p:nvSpPr>
        <p:spPr>
          <a:xfrm>
            <a:off x="7542454" y="660541"/>
            <a:ext cx="2189631" cy="261610"/>
          </a:xfrm>
          <a:prstGeom prst="rect">
            <a:avLst/>
          </a:prstGeom>
          <a:solidFill>
            <a:schemeClr val="bg1"/>
          </a:solidFill>
        </p:spPr>
        <p:txBody>
          <a:bodyPr wrap="square" rtlCol="0">
            <a:spAutoFit/>
          </a:bodyPr>
          <a:lstStyle/>
          <a:p>
            <a:r>
              <a:rPr lang="de-DE" sz="1100" b="1" dirty="0" err="1">
                <a:latin typeface="Arial" panose="020B0604020202020204" pitchFamily="34" charset="0"/>
                <a:cs typeface="Arial" panose="020B0604020202020204" pitchFamily="34" charset="0"/>
              </a:rPr>
              <a:t>genotype</a:t>
            </a:r>
            <a:r>
              <a:rPr lang="de-DE" sz="1100" b="1" dirty="0">
                <a:latin typeface="Arial" panose="020B0604020202020204" pitchFamily="34" charset="0"/>
                <a:cs typeface="Arial" panose="020B0604020202020204" pitchFamily="34" charset="0"/>
              </a:rPr>
              <a:t> #8, 21 dpi, </a:t>
            </a:r>
            <a:r>
              <a:rPr lang="de-DE" sz="1100" b="1" dirty="0" err="1">
                <a:latin typeface="Arial" panose="020B0604020202020204" pitchFamily="34" charset="0"/>
                <a:cs typeface="Arial" panose="020B0604020202020204" pitchFamily="34" charset="0"/>
              </a:rPr>
              <a:t>o.n</a:t>
            </a:r>
            <a:r>
              <a:rPr lang="de-DE" sz="1100" b="1" dirty="0">
                <a:latin typeface="Arial" panose="020B0604020202020204" pitchFamily="34" charset="0"/>
                <a:cs typeface="Arial" panose="020B0604020202020204" pitchFamily="34" charset="0"/>
              </a:rPr>
              <a:t>.</a:t>
            </a:r>
          </a:p>
        </p:txBody>
      </p:sp>
      <p:sp>
        <p:nvSpPr>
          <p:cNvPr id="9" name="Rechteck 8">
            <a:extLst>
              <a:ext uri="{FF2B5EF4-FFF2-40B4-BE49-F238E27FC236}">
                <a16:creationId xmlns:a16="http://schemas.microsoft.com/office/drawing/2014/main" id="{2148FAFE-50BA-4FC2-98F4-0CF23B12245B}"/>
              </a:ext>
            </a:extLst>
          </p:cNvPr>
          <p:cNvSpPr/>
          <p:nvPr/>
        </p:nvSpPr>
        <p:spPr>
          <a:xfrm>
            <a:off x="2336283" y="3843480"/>
            <a:ext cx="1853874" cy="261610"/>
          </a:xfrm>
          <a:prstGeom prst="rect">
            <a:avLst/>
          </a:prstGeom>
          <a:ln>
            <a:solidFill>
              <a:schemeClr val="tx1"/>
            </a:solidFill>
          </a:ln>
        </p:spPr>
        <p:txBody>
          <a:bodyPr wrap="square">
            <a:spAutoFit/>
          </a:bodyPr>
          <a:lstStyle/>
          <a:p>
            <a:r>
              <a:rPr lang="en-US" sz="1100" b="1" dirty="0">
                <a:latin typeface="Arial" panose="020B0604020202020204" pitchFamily="34" charset="0"/>
                <a:cs typeface="Arial" panose="020B0604020202020204" pitchFamily="34" charset="0"/>
              </a:rPr>
              <a:t>Supplemental Figure 2</a:t>
            </a: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2766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a:extLst>
              <a:ext uri="{FF2B5EF4-FFF2-40B4-BE49-F238E27FC236}">
                <a16:creationId xmlns:a16="http://schemas.microsoft.com/office/drawing/2014/main" id="{98CA48A2-3612-4B4E-8316-C82D3AF628BC}"/>
              </a:ext>
            </a:extLst>
          </p:cNvPr>
          <p:cNvPicPr>
            <a:picLocks noGrp="1" noChangeAspect="1"/>
          </p:cNvPicPr>
          <p:nvPr>
            <p:ph sz="quarter" idx="10"/>
          </p:nvPr>
        </p:nvPicPr>
        <p:blipFill>
          <a:blip r:embed="rId2">
            <a:extLst>
              <a:ext uri="{28A0092B-C50C-407E-A947-70E740481C1C}">
                <a14:useLocalDpi xmlns:a14="http://schemas.microsoft.com/office/drawing/2010/main" val="0"/>
              </a:ext>
            </a:extLst>
          </a:blip>
          <a:stretch>
            <a:fillRect/>
          </a:stretch>
        </p:blipFill>
        <p:spPr>
          <a:xfrm>
            <a:off x="1217428" y="113863"/>
            <a:ext cx="9686259" cy="5160025"/>
          </a:xfrm>
        </p:spPr>
      </p:pic>
      <p:sp>
        <p:nvSpPr>
          <p:cNvPr id="5" name="Textfeld 4">
            <a:extLst>
              <a:ext uri="{FF2B5EF4-FFF2-40B4-BE49-F238E27FC236}">
                <a16:creationId xmlns:a16="http://schemas.microsoft.com/office/drawing/2014/main" id="{D88D029A-32C6-4211-9174-80636DDC5461}"/>
              </a:ext>
            </a:extLst>
          </p:cNvPr>
          <p:cNvSpPr txBox="1"/>
          <p:nvPr/>
        </p:nvSpPr>
        <p:spPr>
          <a:xfrm>
            <a:off x="3325536" y="0"/>
            <a:ext cx="2412533" cy="307777"/>
          </a:xfrm>
          <a:prstGeom prst="rect">
            <a:avLst/>
          </a:prstGeom>
          <a:solidFill>
            <a:schemeClr val="bg1"/>
          </a:solidFill>
        </p:spPr>
        <p:txBody>
          <a:bodyPr wrap="square" rtlCol="0">
            <a:spAutoFit/>
          </a:bodyPr>
          <a:lstStyle/>
          <a:p>
            <a:r>
              <a:rPr lang="de-DE" sz="1100" b="1" dirty="0" err="1">
                <a:latin typeface="Arial" panose="020B0604020202020204" pitchFamily="34" charset="0"/>
                <a:cs typeface="Arial" panose="020B0604020202020204" pitchFamily="34" charset="0"/>
              </a:rPr>
              <a:t>genotype</a:t>
            </a:r>
            <a:r>
              <a:rPr lang="de-DE" sz="1100" b="1" dirty="0">
                <a:latin typeface="Arial" panose="020B0604020202020204" pitchFamily="34" charset="0"/>
                <a:cs typeface="Arial" panose="020B0604020202020204" pitchFamily="34" charset="0"/>
              </a:rPr>
              <a:t> #4 (3), 3 dpi, </a:t>
            </a:r>
            <a:r>
              <a:rPr lang="de-DE" sz="1100" b="1" dirty="0" err="1">
                <a:latin typeface="Arial" panose="020B0604020202020204" pitchFamily="34" charset="0"/>
                <a:cs typeface="Arial" panose="020B0604020202020204" pitchFamily="34" charset="0"/>
              </a:rPr>
              <a:t>o.n</a:t>
            </a:r>
            <a:r>
              <a:rPr lang="de-DE" sz="1400" dirty="0">
                <a:latin typeface="Arial" panose="020B0604020202020204" pitchFamily="34" charset="0"/>
                <a:cs typeface="Arial" panose="020B0604020202020204" pitchFamily="34" charset="0"/>
              </a:rPr>
              <a:t>.</a:t>
            </a:r>
          </a:p>
        </p:txBody>
      </p:sp>
      <p:sp>
        <p:nvSpPr>
          <p:cNvPr id="7" name="Textfeld 6">
            <a:extLst>
              <a:ext uri="{FF2B5EF4-FFF2-40B4-BE49-F238E27FC236}">
                <a16:creationId xmlns:a16="http://schemas.microsoft.com/office/drawing/2014/main" id="{C5AD68CF-1905-4866-A7AB-F40EC28661BD}"/>
              </a:ext>
            </a:extLst>
          </p:cNvPr>
          <p:cNvSpPr txBox="1"/>
          <p:nvPr/>
        </p:nvSpPr>
        <p:spPr>
          <a:xfrm>
            <a:off x="5855629" y="0"/>
            <a:ext cx="2344023" cy="261610"/>
          </a:xfrm>
          <a:prstGeom prst="rect">
            <a:avLst/>
          </a:prstGeom>
          <a:solidFill>
            <a:schemeClr val="bg1"/>
          </a:solidFill>
        </p:spPr>
        <p:txBody>
          <a:bodyPr wrap="square" rtlCol="0">
            <a:spAutoFit/>
          </a:bodyPr>
          <a:lstStyle/>
          <a:p>
            <a:r>
              <a:rPr lang="de-DE" sz="1100" b="1" dirty="0" err="1">
                <a:latin typeface="Arial" panose="020B0604020202020204" pitchFamily="34" charset="0"/>
                <a:cs typeface="Arial" panose="020B0604020202020204" pitchFamily="34" charset="0"/>
              </a:rPr>
              <a:t>genotype</a:t>
            </a:r>
            <a:r>
              <a:rPr lang="de-DE" sz="1100" b="1" dirty="0">
                <a:latin typeface="Arial" panose="020B0604020202020204" pitchFamily="34" charset="0"/>
                <a:cs typeface="Arial" panose="020B0604020202020204" pitchFamily="34" charset="0"/>
              </a:rPr>
              <a:t> #8, 5-6 dpi, </a:t>
            </a:r>
            <a:r>
              <a:rPr lang="de-DE" sz="1100" b="1" dirty="0" err="1">
                <a:latin typeface="Arial" panose="020B0604020202020204" pitchFamily="34" charset="0"/>
                <a:cs typeface="Arial" panose="020B0604020202020204" pitchFamily="34" charset="0"/>
              </a:rPr>
              <a:t>o.n</a:t>
            </a:r>
            <a:r>
              <a:rPr lang="de-DE" sz="1100" b="1" dirty="0">
                <a:latin typeface="Arial" panose="020B0604020202020204" pitchFamily="34" charset="0"/>
                <a:cs typeface="Arial" panose="020B0604020202020204" pitchFamily="34" charset="0"/>
              </a:rPr>
              <a:t>.</a:t>
            </a:r>
          </a:p>
        </p:txBody>
      </p:sp>
      <p:sp>
        <p:nvSpPr>
          <p:cNvPr id="8" name="Textfeld 7">
            <a:extLst>
              <a:ext uri="{FF2B5EF4-FFF2-40B4-BE49-F238E27FC236}">
                <a16:creationId xmlns:a16="http://schemas.microsoft.com/office/drawing/2014/main" id="{4B2FBB31-5C65-43B2-AEAA-6E25C83666B5}"/>
              </a:ext>
            </a:extLst>
          </p:cNvPr>
          <p:cNvSpPr txBox="1"/>
          <p:nvPr/>
        </p:nvSpPr>
        <p:spPr>
          <a:xfrm>
            <a:off x="8456854" y="0"/>
            <a:ext cx="2189631" cy="261610"/>
          </a:xfrm>
          <a:prstGeom prst="rect">
            <a:avLst/>
          </a:prstGeom>
          <a:solidFill>
            <a:schemeClr val="bg1"/>
          </a:solidFill>
        </p:spPr>
        <p:txBody>
          <a:bodyPr wrap="square" rtlCol="0">
            <a:spAutoFit/>
          </a:bodyPr>
          <a:lstStyle/>
          <a:p>
            <a:r>
              <a:rPr lang="de-DE" sz="1100" b="1" dirty="0" err="1">
                <a:latin typeface="Arial" panose="020B0604020202020204" pitchFamily="34" charset="0"/>
                <a:cs typeface="Arial" panose="020B0604020202020204" pitchFamily="34" charset="0"/>
              </a:rPr>
              <a:t>genotype</a:t>
            </a:r>
            <a:r>
              <a:rPr lang="de-DE" sz="1100" b="1" dirty="0">
                <a:latin typeface="Arial" panose="020B0604020202020204" pitchFamily="34" charset="0"/>
                <a:cs typeface="Arial" panose="020B0604020202020204" pitchFamily="34" charset="0"/>
              </a:rPr>
              <a:t> #8, 21 dpi, </a:t>
            </a:r>
            <a:r>
              <a:rPr lang="de-DE" sz="1100" b="1" dirty="0" err="1">
                <a:latin typeface="Arial" panose="020B0604020202020204" pitchFamily="34" charset="0"/>
                <a:cs typeface="Arial" panose="020B0604020202020204" pitchFamily="34" charset="0"/>
              </a:rPr>
              <a:t>o.n</a:t>
            </a:r>
            <a:r>
              <a:rPr lang="de-DE" sz="1100" b="1" dirty="0">
                <a:latin typeface="Arial" panose="020B0604020202020204" pitchFamily="34" charset="0"/>
                <a:cs typeface="Arial" panose="020B0604020202020204" pitchFamily="34" charset="0"/>
              </a:rPr>
              <a:t>.</a:t>
            </a:r>
          </a:p>
        </p:txBody>
      </p:sp>
      <p:sp>
        <p:nvSpPr>
          <p:cNvPr id="9" name="Rechteck 8">
            <a:extLst>
              <a:ext uri="{FF2B5EF4-FFF2-40B4-BE49-F238E27FC236}">
                <a16:creationId xmlns:a16="http://schemas.microsoft.com/office/drawing/2014/main" id="{215E16E6-A139-4BE5-890C-D1E7F4CA3564}"/>
              </a:ext>
            </a:extLst>
          </p:cNvPr>
          <p:cNvSpPr/>
          <p:nvPr/>
        </p:nvSpPr>
        <p:spPr>
          <a:xfrm>
            <a:off x="1803727" y="5554834"/>
            <a:ext cx="1853874" cy="261610"/>
          </a:xfrm>
          <a:prstGeom prst="rect">
            <a:avLst/>
          </a:prstGeom>
          <a:ln>
            <a:solidFill>
              <a:schemeClr val="tx1"/>
            </a:solidFill>
          </a:ln>
        </p:spPr>
        <p:txBody>
          <a:bodyPr wrap="square">
            <a:spAutoFit/>
          </a:bodyPr>
          <a:lstStyle/>
          <a:p>
            <a:r>
              <a:rPr lang="en-US" sz="1100" b="1" dirty="0">
                <a:latin typeface="Arial" panose="020B0604020202020204" pitchFamily="34" charset="0"/>
                <a:cs typeface="Arial" panose="020B0604020202020204" pitchFamily="34" charset="0"/>
              </a:rPr>
              <a:t>Supplemental Figure 3 </a:t>
            </a: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2287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a:extLst>
              <a:ext uri="{FF2B5EF4-FFF2-40B4-BE49-F238E27FC236}">
                <a16:creationId xmlns:a16="http://schemas.microsoft.com/office/drawing/2014/main" id="{6EA73426-B15C-42F0-A3D8-692F950F60C0}"/>
              </a:ext>
            </a:extLst>
          </p:cNvPr>
          <p:cNvPicPr>
            <a:picLocks noGrp="1" noChangeAspect="1"/>
          </p:cNvPicPr>
          <p:nvPr>
            <p:ph sz="quarter" idx="10"/>
          </p:nvPr>
        </p:nvPicPr>
        <p:blipFill>
          <a:blip r:embed="rId2">
            <a:extLst>
              <a:ext uri="{28A0092B-C50C-407E-A947-70E740481C1C}">
                <a14:useLocalDpi xmlns:a14="http://schemas.microsoft.com/office/drawing/2010/main" val="0"/>
              </a:ext>
            </a:extLst>
          </a:blip>
          <a:stretch>
            <a:fillRect/>
          </a:stretch>
        </p:blipFill>
        <p:spPr>
          <a:xfrm>
            <a:off x="3120798" y="1336241"/>
            <a:ext cx="3419856" cy="1880616"/>
          </a:xfrm>
        </p:spPr>
      </p:pic>
      <p:sp>
        <p:nvSpPr>
          <p:cNvPr id="6" name="Textfeld 5">
            <a:extLst>
              <a:ext uri="{FF2B5EF4-FFF2-40B4-BE49-F238E27FC236}">
                <a16:creationId xmlns:a16="http://schemas.microsoft.com/office/drawing/2014/main" id="{30A45AD8-B5FA-4E62-96C1-77DF53968ABA}"/>
              </a:ext>
            </a:extLst>
          </p:cNvPr>
          <p:cNvSpPr txBox="1"/>
          <p:nvPr/>
        </p:nvSpPr>
        <p:spPr>
          <a:xfrm>
            <a:off x="3040310" y="1266242"/>
            <a:ext cx="2311865" cy="261610"/>
          </a:xfrm>
          <a:prstGeom prst="rect">
            <a:avLst/>
          </a:prstGeom>
          <a:solidFill>
            <a:schemeClr val="bg1"/>
          </a:solidFill>
        </p:spPr>
        <p:txBody>
          <a:bodyPr wrap="square" rtlCol="0">
            <a:spAutoFit/>
          </a:bodyPr>
          <a:lstStyle/>
          <a:p>
            <a:r>
              <a:rPr lang="de-DE" sz="1100" b="1" dirty="0" err="1">
                <a:latin typeface="Arial" panose="020B0604020202020204" pitchFamily="34" charset="0"/>
                <a:cs typeface="Arial" panose="020B0604020202020204" pitchFamily="34" charset="0"/>
              </a:rPr>
              <a:t>genotype</a:t>
            </a:r>
            <a:r>
              <a:rPr lang="de-DE" sz="1100" b="1" dirty="0">
                <a:latin typeface="Arial" panose="020B0604020202020204" pitchFamily="34" charset="0"/>
                <a:cs typeface="Arial" panose="020B0604020202020204" pitchFamily="34" charset="0"/>
              </a:rPr>
              <a:t> #4 (3), 3 dpi, </a:t>
            </a:r>
            <a:r>
              <a:rPr lang="de-DE" sz="1100" b="1" dirty="0" err="1">
                <a:latin typeface="Arial" panose="020B0604020202020204" pitchFamily="34" charset="0"/>
                <a:cs typeface="Arial" panose="020B0604020202020204" pitchFamily="34" charset="0"/>
              </a:rPr>
              <a:t>o.n</a:t>
            </a:r>
            <a:r>
              <a:rPr lang="de-DE" sz="1100" b="1" dirty="0">
                <a:latin typeface="Arial" panose="020B0604020202020204" pitchFamily="34" charset="0"/>
                <a:cs typeface="Arial" panose="020B0604020202020204" pitchFamily="34" charset="0"/>
              </a:rPr>
              <a:t>.</a:t>
            </a:r>
          </a:p>
        </p:txBody>
      </p:sp>
      <p:sp>
        <p:nvSpPr>
          <p:cNvPr id="7" name="Rechteck 6">
            <a:extLst>
              <a:ext uri="{FF2B5EF4-FFF2-40B4-BE49-F238E27FC236}">
                <a16:creationId xmlns:a16="http://schemas.microsoft.com/office/drawing/2014/main" id="{F62CE674-158B-498E-937A-89B2DC6BA6A0}"/>
              </a:ext>
            </a:extLst>
          </p:cNvPr>
          <p:cNvSpPr/>
          <p:nvPr/>
        </p:nvSpPr>
        <p:spPr>
          <a:xfrm>
            <a:off x="3120798" y="3298195"/>
            <a:ext cx="1853874" cy="261610"/>
          </a:xfrm>
          <a:prstGeom prst="rect">
            <a:avLst/>
          </a:prstGeom>
          <a:ln>
            <a:solidFill>
              <a:schemeClr val="tx1"/>
            </a:solidFill>
          </a:ln>
        </p:spPr>
        <p:txBody>
          <a:bodyPr wrap="square">
            <a:spAutoFit/>
          </a:bodyPr>
          <a:lstStyle/>
          <a:p>
            <a:r>
              <a:rPr lang="en-US" sz="1100" b="1" dirty="0">
                <a:latin typeface="Arial" panose="020B0604020202020204" pitchFamily="34" charset="0"/>
                <a:cs typeface="Arial" panose="020B0604020202020204" pitchFamily="34" charset="0"/>
              </a:rPr>
              <a:t>Supplemental Figure 3.1 </a:t>
            </a: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5042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a:extLst>
              <a:ext uri="{FF2B5EF4-FFF2-40B4-BE49-F238E27FC236}">
                <a16:creationId xmlns:a16="http://schemas.microsoft.com/office/drawing/2014/main" id="{39D88373-F25F-4125-A3F7-0C6C2AF20F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0564" y="709102"/>
            <a:ext cx="7716125" cy="2719899"/>
          </a:xfrm>
          <a:prstGeom prst="rect">
            <a:avLst/>
          </a:prstGeom>
        </p:spPr>
      </p:pic>
      <p:sp>
        <p:nvSpPr>
          <p:cNvPr id="3" name="Rechteck 2">
            <a:extLst>
              <a:ext uri="{FF2B5EF4-FFF2-40B4-BE49-F238E27FC236}">
                <a16:creationId xmlns:a16="http://schemas.microsoft.com/office/drawing/2014/main" id="{E51E032C-46E3-4EC4-9CAA-40591C6F5AA3}"/>
              </a:ext>
            </a:extLst>
          </p:cNvPr>
          <p:cNvSpPr/>
          <p:nvPr/>
        </p:nvSpPr>
        <p:spPr>
          <a:xfrm>
            <a:off x="2110564" y="3523172"/>
            <a:ext cx="1757851" cy="261610"/>
          </a:xfrm>
          <a:prstGeom prst="rect">
            <a:avLst/>
          </a:prstGeom>
          <a:ln>
            <a:solidFill>
              <a:schemeClr val="tx1"/>
            </a:solidFill>
          </a:ln>
        </p:spPr>
        <p:txBody>
          <a:bodyPr wrap="square">
            <a:spAutoFit/>
          </a:bodyPr>
          <a:lstStyle/>
          <a:p>
            <a:r>
              <a:rPr lang="en-US" sz="1100" b="1" dirty="0">
                <a:latin typeface="Arial" panose="020B0604020202020204" pitchFamily="34" charset="0"/>
                <a:cs typeface="Arial" panose="020B0604020202020204" pitchFamily="34" charset="0"/>
              </a:rPr>
              <a:t>Supplemental Figure 4. </a:t>
            </a:r>
            <a:endParaRPr lang="en-US" sz="1100" dirty="0">
              <a:latin typeface="Arial" panose="020B0604020202020204" pitchFamily="34" charset="0"/>
              <a:cs typeface="Arial" panose="020B0604020202020204" pitchFamily="34" charset="0"/>
            </a:endParaRPr>
          </a:p>
        </p:txBody>
      </p:sp>
      <p:sp>
        <p:nvSpPr>
          <p:cNvPr id="4" name="Textfeld 3">
            <a:extLst>
              <a:ext uri="{FF2B5EF4-FFF2-40B4-BE49-F238E27FC236}">
                <a16:creationId xmlns:a16="http://schemas.microsoft.com/office/drawing/2014/main" id="{2FCAAE3D-A21E-4C42-9C69-D46363585434}"/>
              </a:ext>
            </a:extLst>
          </p:cNvPr>
          <p:cNvSpPr txBox="1"/>
          <p:nvPr/>
        </p:nvSpPr>
        <p:spPr>
          <a:xfrm>
            <a:off x="2110564" y="613245"/>
            <a:ext cx="2189631" cy="261610"/>
          </a:xfrm>
          <a:prstGeom prst="rect">
            <a:avLst/>
          </a:prstGeom>
          <a:solidFill>
            <a:schemeClr val="bg1"/>
          </a:solidFill>
        </p:spPr>
        <p:txBody>
          <a:bodyPr wrap="square" rtlCol="0">
            <a:spAutoFit/>
          </a:bodyPr>
          <a:lstStyle/>
          <a:p>
            <a:r>
              <a:rPr lang="de-DE" sz="1100" b="1" dirty="0" err="1">
                <a:latin typeface="Arial" panose="020B0604020202020204" pitchFamily="34" charset="0"/>
                <a:cs typeface="Arial" panose="020B0604020202020204" pitchFamily="34" charset="0"/>
              </a:rPr>
              <a:t>genotype</a:t>
            </a:r>
            <a:r>
              <a:rPr lang="de-DE" sz="1100" b="1" dirty="0">
                <a:latin typeface="Arial" panose="020B0604020202020204" pitchFamily="34" charset="0"/>
                <a:cs typeface="Arial" panose="020B0604020202020204" pitchFamily="34" charset="0"/>
              </a:rPr>
              <a:t> #4, 3 dpi, </a:t>
            </a:r>
            <a:r>
              <a:rPr lang="de-DE" sz="1100" b="1" dirty="0" err="1">
                <a:latin typeface="Arial" panose="020B0604020202020204" pitchFamily="34" charset="0"/>
                <a:cs typeface="Arial" panose="020B0604020202020204" pitchFamily="34" charset="0"/>
              </a:rPr>
              <a:t>o.n</a:t>
            </a:r>
            <a:r>
              <a:rPr lang="de-DE" sz="1100" b="1" dirty="0">
                <a:latin typeface="Arial" panose="020B0604020202020204" pitchFamily="34" charset="0"/>
                <a:cs typeface="Arial" panose="020B0604020202020204" pitchFamily="34" charset="0"/>
              </a:rPr>
              <a:t>.</a:t>
            </a:r>
          </a:p>
        </p:txBody>
      </p:sp>
      <p:sp>
        <p:nvSpPr>
          <p:cNvPr id="5" name="Textfeld 4">
            <a:extLst>
              <a:ext uri="{FF2B5EF4-FFF2-40B4-BE49-F238E27FC236}">
                <a16:creationId xmlns:a16="http://schemas.microsoft.com/office/drawing/2014/main" id="{FECDCFF3-1A72-4314-830F-0EE27CA16341}"/>
              </a:ext>
            </a:extLst>
          </p:cNvPr>
          <p:cNvSpPr txBox="1"/>
          <p:nvPr/>
        </p:nvSpPr>
        <p:spPr>
          <a:xfrm>
            <a:off x="4654361" y="614931"/>
            <a:ext cx="2344023" cy="261610"/>
          </a:xfrm>
          <a:prstGeom prst="rect">
            <a:avLst/>
          </a:prstGeom>
          <a:solidFill>
            <a:schemeClr val="bg1"/>
          </a:solidFill>
        </p:spPr>
        <p:txBody>
          <a:bodyPr wrap="square" rtlCol="0">
            <a:spAutoFit/>
          </a:bodyPr>
          <a:lstStyle/>
          <a:p>
            <a:r>
              <a:rPr lang="de-DE" sz="1100" b="1" dirty="0" err="1">
                <a:latin typeface="Arial" panose="020B0604020202020204" pitchFamily="34" charset="0"/>
                <a:cs typeface="Arial" panose="020B0604020202020204" pitchFamily="34" charset="0"/>
              </a:rPr>
              <a:t>genotype</a:t>
            </a:r>
            <a:r>
              <a:rPr lang="de-DE" sz="1100" b="1" dirty="0">
                <a:latin typeface="Arial" panose="020B0604020202020204" pitchFamily="34" charset="0"/>
                <a:cs typeface="Arial" panose="020B0604020202020204" pitchFamily="34" charset="0"/>
              </a:rPr>
              <a:t> #8, 5-6 dpi, </a:t>
            </a:r>
            <a:r>
              <a:rPr lang="de-DE" sz="1100" b="1" dirty="0" err="1">
                <a:latin typeface="Arial" panose="020B0604020202020204" pitchFamily="34" charset="0"/>
                <a:cs typeface="Arial" panose="020B0604020202020204" pitchFamily="34" charset="0"/>
              </a:rPr>
              <a:t>o.n</a:t>
            </a:r>
            <a:r>
              <a:rPr lang="de-DE" sz="1100" b="1" dirty="0">
                <a:latin typeface="Arial" panose="020B0604020202020204" pitchFamily="34" charset="0"/>
                <a:cs typeface="Arial" panose="020B0604020202020204" pitchFamily="34" charset="0"/>
              </a:rPr>
              <a:t>.</a:t>
            </a:r>
          </a:p>
        </p:txBody>
      </p:sp>
      <p:sp>
        <p:nvSpPr>
          <p:cNvPr id="7" name="Textfeld 6">
            <a:extLst>
              <a:ext uri="{FF2B5EF4-FFF2-40B4-BE49-F238E27FC236}">
                <a16:creationId xmlns:a16="http://schemas.microsoft.com/office/drawing/2014/main" id="{57F50281-A1D4-4541-A6B4-66B515249ADF}"/>
              </a:ext>
            </a:extLst>
          </p:cNvPr>
          <p:cNvSpPr txBox="1"/>
          <p:nvPr/>
        </p:nvSpPr>
        <p:spPr>
          <a:xfrm>
            <a:off x="7216714" y="613245"/>
            <a:ext cx="2189631" cy="261610"/>
          </a:xfrm>
          <a:prstGeom prst="rect">
            <a:avLst/>
          </a:prstGeom>
          <a:solidFill>
            <a:schemeClr val="bg1"/>
          </a:solidFill>
        </p:spPr>
        <p:txBody>
          <a:bodyPr wrap="square" rtlCol="0">
            <a:spAutoFit/>
          </a:bodyPr>
          <a:lstStyle/>
          <a:p>
            <a:r>
              <a:rPr lang="de-DE" sz="1100" b="1" dirty="0" err="1">
                <a:latin typeface="Arial" panose="020B0604020202020204" pitchFamily="34" charset="0"/>
                <a:cs typeface="Arial" panose="020B0604020202020204" pitchFamily="34" charset="0"/>
              </a:rPr>
              <a:t>genotype</a:t>
            </a:r>
            <a:r>
              <a:rPr lang="de-DE" sz="1100" b="1" dirty="0">
                <a:latin typeface="Arial" panose="020B0604020202020204" pitchFamily="34" charset="0"/>
                <a:cs typeface="Arial" panose="020B0604020202020204" pitchFamily="34" charset="0"/>
              </a:rPr>
              <a:t> #8, 21 dpi, </a:t>
            </a:r>
            <a:r>
              <a:rPr lang="de-DE" sz="1100" b="1" dirty="0" err="1">
                <a:latin typeface="Arial" panose="020B0604020202020204" pitchFamily="34" charset="0"/>
                <a:cs typeface="Arial" panose="020B0604020202020204" pitchFamily="34" charset="0"/>
              </a:rPr>
              <a:t>o.n</a:t>
            </a:r>
            <a:r>
              <a:rPr lang="de-DE" sz="1100"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357719179"/>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1858</Words>
  <Application>Microsoft Office PowerPoint</Application>
  <PresentationFormat>Breitbild</PresentationFormat>
  <Paragraphs>84</Paragraphs>
  <Slides>5</Slides>
  <Notes>1</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5</vt:i4>
      </vt:variant>
    </vt:vector>
  </HeadingPairs>
  <TitlesOfParts>
    <vt:vector size="9" baseType="lpstr">
      <vt:lpstr>Arial</vt:lpstr>
      <vt:lpstr>Calibri</vt:lpstr>
      <vt:lpstr>Calibri Light</vt:lpstr>
      <vt:lpstr>Office</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Piesche, Ronja</dc:creator>
  <cp:lastModifiedBy>Piesche, Ronja</cp:lastModifiedBy>
  <cp:revision>30</cp:revision>
  <dcterms:created xsi:type="dcterms:W3CDTF">2023-11-02T09:25:50Z</dcterms:created>
  <dcterms:modified xsi:type="dcterms:W3CDTF">2024-05-02T10:23:40Z</dcterms:modified>
</cp:coreProperties>
</file>