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6"/>
  </p:notesMasterIdLst>
  <p:sldIdLst>
    <p:sldId id="264" r:id="rId2"/>
    <p:sldId id="263" r:id="rId3"/>
    <p:sldId id="259" r:id="rId4"/>
    <p:sldId id="258" r:id="rId5"/>
  </p:sldIdLst>
  <p:sldSz cx="6858000" cy="9144000" type="screen4x3"/>
  <p:notesSz cx="7104063" cy="10234613"/>
  <p:defaultTextStyle>
    <a:defPPr>
      <a:defRPr lang="fr-FR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2B2B2"/>
    <a:srgbClr val="77777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7E9639D4-E3E2-4D34-9284-5A2195B3D0D7}" styleName="Style clair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Style léger 2 - Accentuation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08"/>
    <p:restoredTop sz="94643"/>
  </p:normalViewPr>
  <p:slideViewPr>
    <p:cSldViewPr snapToGrid="0" snapToObjects="1">
      <p:cViewPr varScale="1">
        <p:scale>
          <a:sx n="52" d="100"/>
          <a:sy n="52" d="100"/>
        </p:scale>
        <p:origin x="2292" y="9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427" cy="513508"/>
          </a:xfrm>
          <a:prstGeom prst="rect">
            <a:avLst/>
          </a:prstGeom>
        </p:spPr>
        <p:txBody>
          <a:bodyPr vert="horz" lIns="99075" tIns="49538" rIns="99075" bIns="49538" rtlCol="0"/>
          <a:lstStyle>
            <a:lvl1pPr algn="l">
              <a:defRPr sz="13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4023992" y="0"/>
            <a:ext cx="3078427" cy="513508"/>
          </a:xfrm>
          <a:prstGeom prst="rect">
            <a:avLst/>
          </a:prstGeom>
        </p:spPr>
        <p:txBody>
          <a:bodyPr vert="horz" lIns="99075" tIns="49538" rIns="99075" bIns="49538" rtlCol="0"/>
          <a:lstStyle>
            <a:lvl1pPr algn="r">
              <a:defRPr sz="1300"/>
            </a:lvl1pPr>
          </a:lstStyle>
          <a:p>
            <a:fld id="{24E362D5-A15F-436A-85B9-7CA0B7EB21FC}" type="datetimeFigureOut">
              <a:rPr lang="fr-FR" smtClean="0"/>
              <a:t>04/02/2021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2257425" y="1279525"/>
            <a:ext cx="2589213" cy="3454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75" tIns="49538" rIns="99075" bIns="49538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710407" y="4925407"/>
            <a:ext cx="5683250" cy="4029879"/>
          </a:xfrm>
          <a:prstGeom prst="rect">
            <a:avLst/>
          </a:prstGeom>
        </p:spPr>
        <p:txBody>
          <a:bodyPr vert="horz" lIns="99075" tIns="49538" rIns="99075" bIns="49538" rtlCol="0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721107"/>
            <a:ext cx="3078427" cy="513507"/>
          </a:xfrm>
          <a:prstGeom prst="rect">
            <a:avLst/>
          </a:prstGeom>
        </p:spPr>
        <p:txBody>
          <a:bodyPr vert="horz" lIns="99075" tIns="49538" rIns="99075" bIns="49538" rtlCol="0" anchor="b"/>
          <a:lstStyle>
            <a:lvl1pPr algn="l">
              <a:defRPr sz="13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4023992" y="9721107"/>
            <a:ext cx="3078427" cy="513507"/>
          </a:xfrm>
          <a:prstGeom prst="rect">
            <a:avLst/>
          </a:prstGeom>
        </p:spPr>
        <p:txBody>
          <a:bodyPr vert="horz" lIns="99075" tIns="49538" rIns="99075" bIns="49538" rtlCol="0" anchor="b"/>
          <a:lstStyle>
            <a:lvl1pPr algn="r">
              <a:defRPr sz="1300"/>
            </a:lvl1pPr>
          </a:lstStyle>
          <a:p>
            <a:fld id="{B9FBF10B-0287-49BD-A98E-E0FEC51F146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918768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Cliquez pour modifier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5343CE-4201-154F-A254-A9E6E9018D5B}" type="datetimeFigureOut">
              <a:rPr lang="fr-FR" smtClean="0"/>
              <a:t>04/02/2021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5A7597-7E92-214E-9EEC-25B222ECEFC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681534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5343CE-4201-154F-A254-A9E6E9018D5B}" type="datetimeFigureOut">
              <a:rPr lang="fr-FR" smtClean="0"/>
              <a:t>04/02/2021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5A7597-7E92-214E-9EEC-25B222ECEFC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865346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3729037" y="488951"/>
            <a:ext cx="1157288" cy="10401300"/>
          </a:xfrm>
        </p:spPr>
        <p:txBody>
          <a:bodyPr vert="eaVert"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257175" y="488951"/>
            <a:ext cx="3357563" cy="10401300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5343CE-4201-154F-A254-A9E6E9018D5B}" type="datetimeFigureOut">
              <a:rPr lang="fr-FR" smtClean="0"/>
              <a:t>04/02/2021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5A7597-7E92-214E-9EEC-25B222ECEFC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114218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5343CE-4201-154F-A254-A9E6E9018D5B}" type="datetimeFigureOut">
              <a:rPr lang="fr-FR" smtClean="0"/>
              <a:t>04/02/2021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5A7597-7E92-214E-9EEC-25B222ECEFC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312005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5343CE-4201-154F-A254-A9E6E9018D5B}" type="datetimeFigureOut">
              <a:rPr lang="fr-FR" smtClean="0"/>
              <a:t>04/02/2021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5A7597-7E92-214E-9EEC-25B222ECEFC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204248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257175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2628900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5343CE-4201-154F-A254-A9E6E9018D5B}" type="datetimeFigureOut">
              <a:rPr lang="fr-FR" smtClean="0"/>
              <a:t>04/02/2021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5A7597-7E92-214E-9EEC-25B222ECEFC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246867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</p:spPr>
        <p:txBody>
          <a:bodyPr/>
          <a:lstStyle>
            <a:lvl1pPr>
              <a:defRPr/>
            </a:lvl1pPr>
          </a:lstStyle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5343CE-4201-154F-A254-A9E6E9018D5B}" type="datetimeFigureOut">
              <a:rPr lang="fr-FR" smtClean="0"/>
              <a:t>04/02/2021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5A7597-7E92-214E-9EEC-25B222ECEFC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501993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5343CE-4201-154F-A254-A9E6E9018D5B}" type="datetimeFigureOut">
              <a:rPr lang="fr-FR" smtClean="0"/>
              <a:t>04/02/2021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5A7597-7E92-214E-9EEC-25B222ECEFC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623684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5343CE-4201-154F-A254-A9E6E9018D5B}" type="datetimeFigureOut">
              <a:rPr lang="fr-FR" smtClean="0"/>
              <a:t>04/02/2021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5A7597-7E92-214E-9EEC-25B222ECEFC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861642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5343CE-4201-154F-A254-A9E6E9018D5B}" type="datetimeFigureOut">
              <a:rPr lang="fr-FR" smtClean="0"/>
              <a:t>04/02/2021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5A7597-7E92-214E-9EEC-25B222ECEFC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235454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et modifiez le titre</a:t>
            </a:r>
          </a:p>
        </p:txBody>
      </p:sp>
      <p:sp>
        <p:nvSpPr>
          <p:cNvPr id="3" name="Espace réservé pour une image 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5343CE-4201-154F-A254-A9E6E9018D5B}" type="datetimeFigureOut">
              <a:rPr lang="fr-FR" smtClean="0"/>
              <a:t>04/02/2021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5A7597-7E92-214E-9EEC-25B222ECEFC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687093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5343CE-4201-154F-A254-A9E6E9018D5B}" type="datetimeFigureOut">
              <a:rPr lang="fr-FR" smtClean="0"/>
              <a:t>04/02/2021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5A7597-7E92-214E-9EEC-25B222ECEFC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532163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42900" y="61385"/>
            <a:ext cx="6172200" cy="1134369"/>
          </a:xfrm>
        </p:spPr>
        <p:txBody>
          <a:bodyPr/>
          <a:lstStyle/>
          <a:p>
            <a:r>
              <a:rPr lang="fr-FR" dirty="0" err="1"/>
              <a:t>Annex</a:t>
            </a:r>
            <a:r>
              <a:rPr lang="fr-FR" dirty="0"/>
              <a:t> 1</a:t>
            </a:r>
          </a:p>
        </p:txBody>
      </p:sp>
      <p:sp>
        <p:nvSpPr>
          <p:cNvPr id="3" name="Rectangle 2"/>
          <p:cNvSpPr/>
          <p:nvPr/>
        </p:nvSpPr>
        <p:spPr>
          <a:xfrm>
            <a:off x="1" y="1434743"/>
            <a:ext cx="6705600" cy="59280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FR" sz="1600" b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Assessment</a:t>
            </a:r>
            <a:r>
              <a:rPr lang="fr-FR" sz="16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1600" b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grid</a:t>
            </a:r>
            <a:r>
              <a:rPr lang="fr-FR" sz="16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to </a:t>
            </a:r>
            <a:r>
              <a:rPr lang="fr-FR" sz="1600" b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identify</a:t>
            </a:r>
            <a:r>
              <a:rPr lang="fr-FR" sz="16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1600" b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caregivers</a:t>
            </a:r>
            <a:r>
              <a:rPr lang="fr-FR" sz="16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1600" b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who</a:t>
            </a:r>
            <a:r>
              <a:rPr lang="fr-FR" sz="16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1600" b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needed</a:t>
            </a:r>
            <a:r>
              <a:rPr lang="fr-FR" sz="16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AGAPE workshops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F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F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Frontal syndrome                                                             			4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FR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Disabling</a:t>
            </a:r>
            <a:r>
              <a:rPr lang="fr-F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motor</a:t>
            </a:r>
            <a:r>
              <a:rPr lang="fr-F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deficit</a:t>
            </a:r>
            <a:r>
              <a:rPr lang="fr-F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fr-FR" dirty="0" err="1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e.g</a:t>
            </a:r>
            <a:r>
              <a:rPr lang="fr-FR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.: </a:t>
            </a:r>
            <a:r>
              <a:rPr lang="fr-FR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hemiplegia</a:t>
            </a:r>
            <a:r>
              <a:rPr lang="fr-F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fr-FR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wheelchair</a:t>
            </a:r>
            <a:r>
              <a:rPr lang="fr-F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  			4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F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Delirium								                                   3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FR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Behavioral</a:t>
            </a:r>
            <a:r>
              <a:rPr lang="fr-F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lang="fr-FR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disorder</a:t>
            </a:r>
            <a:r>
              <a:rPr lang="fr-F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				                                            3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FR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Frequent</a:t>
            </a:r>
            <a:r>
              <a:rPr lang="fr-F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seizures</a:t>
            </a:r>
            <a:r>
              <a:rPr lang="fr-F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							                  3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FR" dirty="0" err="1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Caregiver’s</a:t>
            </a:r>
            <a:r>
              <a:rPr lang="fr-FR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anxiety</a:t>
            </a:r>
            <a:r>
              <a:rPr lang="fr-F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							                  2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F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Young </a:t>
            </a:r>
            <a:r>
              <a:rPr lang="fr-FR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children</a:t>
            </a:r>
            <a:r>
              <a:rPr lang="fr-F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								                  2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FR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Hospitalisation </a:t>
            </a:r>
            <a:r>
              <a:rPr lang="fr-F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 medecine						                  1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F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High grade </a:t>
            </a:r>
            <a:r>
              <a:rPr lang="fr-FR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glioma</a:t>
            </a:r>
            <a:r>
              <a:rPr lang="fr-F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/ </a:t>
            </a:r>
            <a:r>
              <a:rPr lang="fr-FR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uncertainty</a:t>
            </a:r>
            <a:r>
              <a:rPr lang="fr-F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of the future				 1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FR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Request</a:t>
            </a:r>
            <a:r>
              <a:rPr lang="fr-F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for </a:t>
            </a:r>
            <a:r>
              <a:rPr lang="fr-FR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informations </a:t>
            </a:r>
            <a:r>
              <a:rPr lang="fr-F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by </a:t>
            </a:r>
            <a:r>
              <a:rPr lang="fr-FR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caregivers</a:t>
            </a:r>
            <a:r>
              <a:rPr lang="fr-F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				          1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F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F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F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Total :                  if ≥  5 :  AGAPE Workshops </a:t>
            </a:r>
            <a:r>
              <a:rPr lang="fr-FR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were</a:t>
            </a:r>
            <a:r>
              <a:rPr lang="fr-F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offered</a:t>
            </a:r>
            <a:r>
              <a:rPr lang="fr-F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to </a:t>
            </a:r>
            <a:r>
              <a:rPr lang="fr-FR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caregivers</a:t>
            </a:r>
            <a:endParaRPr lang="fr-FR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00327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/>
              <a:t/>
            </a:r>
            <a:br>
              <a:rPr lang="fr-FR" dirty="0"/>
            </a:br>
            <a:r>
              <a:rPr lang="fr-FR" dirty="0"/>
              <a:t/>
            </a:r>
            <a:br>
              <a:rPr lang="fr-FR" dirty="0"/>
            </a:br>
            <a:r>
              <a:rPr lang="fr-FR" dirty="0"/>
              <a:t/>
            </a:r>
            <a:br>
              <a:rPr lang="fr-FR" dirty="0"/>
            </a:br>
            <a:r>
              <a:rPr lang="fr-FR" dirty="0"/>
              <a:t/>
            </a:r>
            <a:br>
              <a:rPr lang="fr-FR" dirty="0"/>
            </a:br>
            <a:endParaRPr lang="fr-FR" dirty="0"/>
          </a:p>
        </p:txBody>
      </p:sp>
      <p:graphicFrame>
        <p:nvGraphicFramePr>
          <p:cNvPr id="3" name="Tableau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77920221"/>
              </p:ext>
            </p:extLst>
          </p:nvPr>
        </p:nvGraphicFramePr>
        <p:xfrm>
          <a:off x="342900" y="2133600"/>
          <a:ext cx="6245469" cy="1833880"/>
        </p:xfrm>
        <a:graphic>
          <a:graphicData uri="http://schemas.openxmlformats.org/drawingml/2006/table">
            <a:tbl>
              <a:tblPr firstRow="1" bandRow="1">
                <a:tableStyleId>{7E9639D4-E3E2-4D34-9284-5A2195B3D0D7}</a:tableStyleId>
              </a:tblPr>
              <a:tblGrid>
                <a:gridCol w="4823607">
                  <a:extLst>
                    <a:ext uri="{9D8B030D-6E8A-4147-A177-3AD203B41FA5}">
                      <a16:colId xmlns:a16="http://schemas.microsoft.com/office/drawing/2014/main" val="2436715995"/>
                    </a:ext>
                  </a:extLst>
                </a:gridCol>
                <a:gridCol w="1421862">
                  <a:extLst>
                    <a:ext uri="{9D8B030D-6E8A-4147-A177-3AD203B41FA5}">
                      <a16:colId xmlns:a16="http://schemas.microsoft.com/office/drawing/2014/main" val="236778861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noProof="0" dirty="0" smtClean="0"/>
                        <a:t>Caregivers’ </a:t>
                      </a:r>
                      <a:r>
                        <a:rPr lang="en-US" noProof="0" dirty="0"/>
                        <a:t>Characteristics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noProof="0" dirty="0"/>
                        <a:t>n=36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7604938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b="1" noProof="0" dirty="0"/>
                        <a:t>Relationships with the patients:</a:t>
                      </a:r>
                    </a:p>
                    <a:p>
                      <a:r>
                        <a:rPr lang="fr-FR" sz="1800" dirty="0"/>
                        <a:t>- </a:t>
                      </a:r>
                      <a:r>
                        <a:rPr lang="fr-FR" sz="1800" dirty="0" err="1"/>
                        <a:t>Wives</a:t>
                      </a:r>
                      <a:r>
                        <a:rPr lang="fr-FR" sz="1800" dirty="0"/>
                        <a:t>                                                                                   </a:t>
                      </a:r>
                      <a:r>
                        <a:rPr lang="fr-FR" sz="1800" baseline="0" dirty="0"/>
                        <a:t> - </a:t>
                      </a:r>
                      <a:r>
                        <a:rPr lang="fr-FR" sz="1800" baseline="0" dirty="0" err="1"/>
                        <a:t>H</a:t>
                      </a:r>
                      <a:r>
                        <a:rPr lang="fr-FR" sz="1800" dirty="0" err="1"/>
                        <a:t>usbands</a:t>
                      </a:r>
                      <a:r>
                        <a:rPr lang="fr-FR" sz="1800" dirty="0"/>
                        <a:t> </a:t>
                      </a:r>
                    </a:p>
                    <a:p>
                      <a:pPr marL="0" indent="0">
                        <a:buNone/>
                      </a:pPr>
                      <a:r>
                        <a:rPr lang="fr-FR" sz="1800" dirty="0"/>
                        <a:t>- </a:t>
                      </a:r>
                      <a:r>
                        <a:rPr lang="fr-FR" sz="1800" dirty="0" err="1"/>
                        <a:t>Daughters</a:t>
                      </a:r>
                      <a:endParaRPr lang="fr-FR" sz="1800" dirty="0"/>
                    </a:p>
                    <a:p>
                      <a:pPr marL="0" indent="0">
                        <a:buNone/>
                      </a:pPr>
                      <a:r>
                        <a:rPr lang="fr-FR" sz="1800" dirty="0"/>
                        <a:t>- Brother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noProof="0" dirty="0"/>
                    </a:p>
                    <a:p>
                      <a:pPr algn="ctr"/>
                      <a:r>
                        <a:rPr lang="en-US" noProof="0" dirty="0"/>
                        <a:t>20</a:t>
                      </a:r>
                    </a:p>
                    <a:p>
                      <a:pPr algn="ctr"/>
                      <a:r>
                        <a:rPr lang="en-US" noProof="0" dirty="0"/>
                        <a:t>12</a:t>
                      </a:r>
                    </a:p>
                    <a:p>
                      <a:pPr algn="ctr"/>
                      <a:r>
                        <a:rPr lang="en-US" noProof="0" dirty="0"/>
                        <a:t>3</a:t>
                      </a:r>
                    </a:p>
                    <a:p>
                      <a:pPr algn="ctr"/>
                      <a:r>
                        <a:rPr lang="en-US" noProof="0" dirty="0"/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9836487"/>
                  </a:ext>
                </a:extLst>
              </a:tr>
            </a:tbl>
          </a:graphicData>
        </a:graphic>
      </p:graphicFrame>
      <p:sp>
        <p:nvSpPr>
          <p:cNvPr id="4" name="ZoneTexte 3"/>
          <p:cNvSpPr txBox="1"/>
          <p:nvPr/>
        </p:nvSpPr>
        <p:spPr>
          <a:xfrm>
            <a:off x="281558" y="1457894"/>
            <a:ext cx="63681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/>
              <a:t>Table </a:t>
            </a:r>
            <a:r>
              <a:rPr lang="fr-FR" b="1" dirty="0" smtClean="0"/>
              <a:t>1 </a:t>
            </a:r>
            <a:r>
              <a:rPr lang="fr-FR" b="1" dirty="0"/>
              <a:t>: </a:t>
            </a:r>
            <a:r>
              <a:rPr lang="fr-FR" b="1" dirty="0" err="1"/>
              <a:t>Caregivers</a:t>
            </a:r>
            <a:r>
              <a:rPr lang="fr-FR" b="1" dirty="0"/>
              <a:t>’ </a:t>
            </a:r>
            <a:r>
              <a:rPr lang="fr-FR" b="1" dirty="0" err="1"/>
              <a:t>characteristics</a:t>
            </a:r>
            <a:endParaRPr lang="fr-FR" b="1" dirty="0"/>
          </a:p>
        </p:txBody>
      </p:sp>
      <p:graphicFrame>
        <p:nvGraphicFramePr>
          <p:cNvPr id="5" name="Tableau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56992192"/>
              </p:ext>
            </p:extLst>
          </p:nvPr>
        </p:nvGraphicFramePr>
        <p:xfrm>
          <a:off x="342900" y="4103076"/>
          <a:ext cx="6245469" cy="1554480"/>
        </p:xfrm>
        <a:graphic>
          <a:graphicData uri="http://schemas.openxmlformats.org/drawingml/2006/table">
            <a:tbl>
              <a:tblPr firstRow="1" bandRow="1">
                <a:tableStyleId>{7E9639D4-E3E2-4D34-9284-5A2195B3D0D7}</a:tableStyleId>
              </a:tblPr>
              <a:tblGrid>
                <a:gridCol w="4427583">
                  <a:extLst>
                    <a:ext uri="{9D8B030D-6E8A-4147-A177-3AD203B41FA5}">
                      <a16:colId xmlns:a16="http://schemas.microsoft.com/office/drawing/2014/main" val="3477629773"/>
                    </a:ext>
                  </a:extLst>
                </a:gridCol>
                <a:gridCol w="1817886">
                  <a:extLst>
                    <a:ext uri="{9D8B030D-6E8A-4147-A177-3AD203B41FA5}">
                      <a16:colId xmlns:a16="http://schemas.microsoft.com/office/drawing/2014/main" val="2041066074"/>
                    </a:ext>
                  </a:extLst>
                </a:gridCol>
              </a:tblGrid>
              <a:tr h="551375">
                <a:tc>
                  <a:txBody>
                    <a:bodyPr/>
                    <a:lstStyle/>
                    <a:p>
                      <a:r>
                        <a:rPr lang="en-US" b="1" noProof="0" dirty="0">
                          <a:solidFill>
                            <a:schemeClr val="tx1"/>
                          </a:solidFill>
                        </a:rPr>
                        <a:t>Delay between</a:t>
                      </a:r>
                      <a:r>
                        <a:rPr lang="en-US" b="1" baseline="0" noProof="0" dirty="0">
                          <a:solidFill>
                            <a:schemeClr val="tx1"/>
                          </a:solidFill>
                        </a:rPr>
                        <a:t> first and last workshop:</a:t>
                      </a:r>
                    </a:p>
                    <a:p>
                      <a:r>
                        <a:rPr lang="en-US" baseline="0" noProof="0" dirty="0">
                          <a:solidFill>
                            <a:schemeClr val="tx1"/>
                          </a:solidFill>
                        </a:rPr>
                        <a:t>Median (months)</a:t>
                      </a:r>
                      <a:endParaRPr lang="en-US" noProof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noProof="0" dirty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en-US" baseline="0" noProof="0" dirty="0">
                          <a:solidFill>
                            <a:schemeClr val="tx1"/>
                          </a:solidFill>
                        </a:rPr>
                        <a:t>         4.5</a:t>
                      </a:r>
                      <a:endParaRPr lang="en-US" noProof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558753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b="1" noProof="0" dirty="0"/>
                        <a:t>Number</a:t>
                      </a:r>
                      <a:r>
                        <a:rPr lang="en-US" b="1" baseline="0" noProof="0" dirty="0"/>
                        <a:t> of workshop </a:t>
                      </a:r>
                    </a:p>
                    <a:p>
                      <a:pPr algn="l"/>
                      <a:r>
                        <a:rPr lang="en-US" baseline="0" noProof="0" dirty="0"/>
                        <a:t>Median</a:t>
                      </a:r>
                    </a:p>
                    <a:p>
                      <a:pPr algn="r"/>
                      <a:r>
                        <a:rPr lang="en-US" baseline="0" noProof="0" dirty="0"/>
                        <a:t>                                                                                                                     </a:t>
                      </a:r>
                      <a:endParaRPr lang="en-US" noProof="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noProof="0" dirty="0"/>
                    </a:p>
                    <a:p>
                      <a:pPr algn="ctr"/>
                      <a:r>
                        <a:rPr lang="en-US" noProof="0" dirty="0"/>
                        <a:t>        6</a:t>
                      </a:r>
                    </a:p>
                    <a:p>
                      <a:pPr algn="ctr"/>
                      <a:r>
                        <a:rPr lang="en-US" noProof="0" dirty="0"/>
                        <a:t>         (2 -12)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517921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176586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au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94990623"/>
              </p:ext>
            </p:extLst>
          </p:nvPr>
        </p:nvGraphicFramePr>
        <p:xfrm>
          <a:off x="124354" y="740345"/>
          <a:ext cx="6494584" cy="3662680"/>
        </p:xfrm>
        <a:graphic>
          <a:graphicData uri="http://schemas.openxmlformats.org/drawingml/2006/table">
            <a:tbl>
              <a:tblPr firstRow="1" bandRow="1">
                <a:tableStyleId>{7E9639D4-E3E2-4D34-9284-5A2195B3D0D7}</a:tableStyleId>
              </a:tblPr>
              <a:tblGrid>
                <a:gridCol w="498014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1443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noProof="0" dirty="0" smtClean="0"/>
                        <a:t>Patient’s </a:t>
                      </a:r>
                      <a:r>
                        <a:rPr lang="en-US" noProof="0" dirty="0"/>
                        <a:t>Characteristics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noProof="0" dirty="0"/>
                        <a:t>n=36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b="1" noProof="0" dirty="0"/>
                        <a:t>Age at diagnosis:</a:t>
                      </a:r>
                    </a:p>
                    <a:p>
                      <a:r>
                        <a:rPr lang="en-US" noProof="0" dirty="0"/>
                        <a:t>Median (years)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noProof="0" dirty="0"/>
                    </a:p>
                    <a:p>
                      <a:pPr algn="ctr"/>
                      <a:r>
                        <a:rPr lang="en-US" noProof="0" dirty="0"/>
                        <a:t>54 (22-80)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b="1" noProof="0" dirty="0"/>
                        <a:t>Patient’s gender:</a:t>
                      </a:r>
                    </a:p>
                    <a:p>
                      <a:r>
                        <a:rPr lang="en-US" noProof="0" dirty="0"/>
                        <a:t>Male</a:t>
                      </a:r>
                    </a:p>
                    <a:p>
                      <a:r>
                        <a:rPr lang="en-US" noProof="0" dirty="0"/>
                        <a:t>Female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noProof="0" dirty="0"/>
                    </a:p>
                    <a:p>
                      <a:pPr algn="ctr"/>
                      <a:r>
                        <a:rPr lang="en-US" noProof="0" dirty="0"/>
                        <a:t>23</a:t>
                      </a:r>
                    </a:p>
                    <a:p>
                      <a:pPr algn="ctr"/>
                      <a:r>
                        <a:rPr lang="en-US" noProof="0" dirty="0"/>
                        <a:t>13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b="1" noProof="0" dirty="0"/>
                        <a:t>Histology: </a:t>
                      </a:r>
                    </a:p>
                    <a:p>
                      <a:r>
                        <a:rPr lang="en-US" noProof="0" dirty="0" err="1"/>
                        <a:t>Glioblastoma</a:t>
                      </a:r>
                      <a:endParaRPr lang="en-US" noProof="0" dirty="0"/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 err="1"/>
                        <a:t>Without</a:t>
                      </a:r>
                      <a:r>
                        <a:rPr lang="fr-FR" sz="1800" dirty="0"/>
                        <a:t> </a:t>
                      </a:r>
                      <a:r>
                        <a:rPr lang="fr-FR" sz="1800" dirty="0" err="1"/>
                        <a:t>histological</a:t>
                      </a:r>
                      <a:r>
                        <a:rPr lang="fr-FR" sz="1800" dirty="0"/>
                        <a:t> proof but </a:t>
                      </a:r>
                      <a:r>
                        <a:rPr lang="fr-FR" sz="1800" dirty="0" err="1"/>
                        <a:t>treated</a:t>
                      </a:r>
                      <a:r>
                        <a:rPr lang="fr-FR" sz="1800" dirty="0"/>
                        <a:t> as GBM </a:t>
                      </a:r>
                      <a:endParaRPr lang="en-US" noProof="0" dirty="0"/>
                    </a:p>
                    <a:p>
                      <a:r>
                        <a:rPr lang="en-US" noProof="0" dirty="0"/>
                        <a:t>Anaplastic astrocytoma </a:t>
                      </a:r>
                    </a:p>
                    <a:p>
                      <a:r>
                        <a:rPr lang="en-US" noProof="0" dirty="0"/>
                        <a:t>Anaplastic </a:t>
                      </a:r>
                      <a:r>
                        <a:rPr lang="en-US" noProof="0" dirty="0" err="1"/>
                        <a:t>oligodendroglioma</a:t>
                      </a:r>
                      <a:endParaRPr lang="en-US" noProof="0" dirty="0"/>
                    </a:p>
                    <a:p>
                      <a:r>
                        <a:rPr lang="en-US" noProof="0" dirty="0"/>
                        <a:t>Low grade astrocytoma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noProof="0" dirty="0"/>
                    </a:p>
                    <a:p>
                      <a:pPr algn="ctr"/>
                      <a:r>
                        <a:rPr lang="en-US" noProof="0" dirty="0"/>
                        <a:t>24</a:t>
                      </a:r>
                    </a:p>
                    <a:p>
                      <a:pPr algn="ctr"/>
                      <a:r>
                        <a:rPr lang="en-US" noProof="0" dirty="0"/>
                        <a:t>2</a:t>
                      </a:r>
                    </a:p>
                    <a:p>
                      <a:pPr algn="ctr"/>
                      <a:r>
                        <a:rPr lang="en-US" noProof="0" dirty="0"/>
                        <a:t>3</a:t>
                      </a:r>
                    </a:p>
                    <a:p>
                      <a:pPr algn="ctr"/>
                      <a:r>
                        <a:rPr lang="en-US" noProof="0" dirty="0"/>
                        <a:t>6</a:t>
                      </a:r>
                    </a:p>
                    <a:p>
                      <a:pPr algn="ctr"/>
                      <a:r>
                        <a:rPr lang="en-US" noProof="0" dirty="0"/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5" name="ZoneTexte 4"/>
          <p:cNvSpPr txBox="1"/>
          <p:nvPr/>
        </p:nvSpPr>
        <p:spPr>
          <a:xfrm>
            <a:off x="199292" y="231566"/>
            <a:ext cx="63681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/>
              <a:t>Table </a:t>
            </a:r>
            <a:r>
              <a:rPr lang="fr-FR" b="1" dirty="0" smtClean="0"/>
              <a:t>2: </a:t>
            </a:r>
            <a:r>
              <a:rPr lang="fr-FR" b="1" dirty="0" err="1"/>
              <a:t>Patient’s</a:t>
            </a:r>
            <a:r>
              <a:rPr lang="fr-FR" b="1" dirty="0"/>
              <a:t> </a:t>
            </a:r>
            <a:r>
              <a:rPr lang="fr-FR" b="1" dirty="0" err="1"/>
              <a:t>characteristics</a:t>
            </a:r>
            <a:endParaRPr lang="fr-FR" b="1" dirty="0"/>
          </a:p>
        </p:txBody>
      </p:sp>
      <p:sp>
        <p:nvSpPr>
          <p:cNvPr id="2" name="Rectangle 1"/>
          <p:cNvSpPr/>
          <p:nvPr/>
        </p:nvSpPr>
        <p:spPr>
          <a:xfrm>
            <a:off x="235854" y="4146832"/>
            <a:ext cx="6469745" cy="9848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fr-FR" sz="2000" dirty="0"/>
          </a:p>
          <a:p>
            <a:endParaRPr lang="fr-FR" sz="2000" dirty="0"/>
          </a:p>
          <a:p>
            <a:endParaRPr lang="fr-FR" dirty="0"/>
          </a:p>
        </p:txBody>
      </p:sp>
      <p:graphicFrame>
        <p:nvGraphicFramePr>
          <p:cNvPr id="6" name="Tableau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88534270"/>
              </p:ext>
            </p:extLst>
          </p:nvPr>
        </p:nvGraphicFramePr>
        <p:xfrm>
          <a:off x="124354" y="4425726"/>
          <a:ext cx="6518028" cy="2846436"/>
        </p:xfrm>
        <a:graphic>
          <a:graphicData uri="http://schemas.openxmlformats.org/drawingml/2006/table">
            <a:tbl>
              <a:tblPr firstRow="1" bandRow="1">
                <a:tableStyleId>{7E9639D4-E3E2-4D34-9284-5A2195B3D0D7}</a:tableStyleId>
              </a:tblPr>
              <a:tblGrid>
                <a:gridCol w="4618210">
                  <a:extLst>
                    <a:ext uri="{9D8B030D-6E8A-4147-A177-3AD203B41FA5}">
                      <a16:colId xmlns:a16="http://schemas.microsoft.com/office/drawing/2014/main" val="772630426"/>
                    </a:ext>
                  </a:extLst>
                </a:gridCol>
                <a:gridCol w="1899818">
                  <a:extLst>
                    <a:ext uri="{9D8B030D-6E8A-4147-A177-3AD203B41FA5}">
                      <a16:colId xmlns:a16="http://schemas.microsoft.com/office/drawing/2014/main" val="2089423710"/>
                    </a:ext>
                  </a:extLst>
                </a:gridCol>
              </a:tblGrid>
              <a:tr h="1751653">
                <a:tc>
                  <a:txBody>
                    <a:bodyPr/>
                    <a:lstStyle/>
                    <a:p>
                      <a:r>
                        <a:rPr lang="en-US" b="1" noProof="0" dirty="0">
                          <a:solidFill>
                            <a:schemeClr val="tx1"/>
                          </a:solidFill>
                        </a:rPr>
                        <a:t>Time of the first workshop: (n)</a:t>
                      </a:r>
                    </a:p>
                    <a:p>
                      <a:r>
                        <a:rPr lang="en-US" noProof="0" dirty="0">
                          <a:solidFill>
                            <a:schemeClr val="tx1"/>
                          </a:solidFill>
                        </a:rPr>
                        <a:t>During or after adjuvant treatment</a:t>
                      </a:r>
                      <a:r>
                        <a:rPr lang="en-US" baseline="0" noProof="0" dirty="0">
                          <a:solidFill>
                            <a:schemeClr val="tx1"/>
                          </a:solidFill>
                        </a:rPr>
                        <a:t> </a:t>
                      </a:r>
                    </a:p>
                    <a:p>
                      <a:r>
                        <a:rPr lang="en-US" noProof="0" dirty="0">
                          <a:solidFill>
                            <a:schemeClr val="tx1"/>
                          </a:solidFill>
                        </a:rPr>
                        <a:t>1st relapse</a:t>
                      </a:r>
                    </a:p>
                    <a:p>
                      <a:r>
                        <a:rPr lang="en-US" noProof="0" dirty="0">
                          <a:solidFill>
                            <a:schemeClr val="tx1"/>
                          </a:solidFill>
                        </a:rPr>
                        <a:t>2d relapse</a:t>
                      </a:r>
                    </a:p>
                    <a:p>
                      <a:r>
                        <a:rPr lang="en-US" noProof="0" dirty="0">
                          <a:solidFill>
                            <a:schemeClr val="tx1"/>
                          </a:solidFill>
                        </a:rPr>
                        <a:t>3rd</a:t>
                      </a:r>
                      <a:r>
                        <a:rPr lang="en-US" baseline="0" noProof="0" dirty="0">
                          <a:solidFill>
                            <a:schemeClr val="tx1"/>
                          </a:solidFill>
                        </a:rPr>
                        <a:t> relapse</a:t>
                      </a:r>
                      <a:endParaRPr lang="en-US" noProof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noProof="0" dirty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en-US" noProof="0" dirty="0">
                          <a:solidFill>
                            <a:schemeClr val="tx1"/>
                          </a:solidFill>
                        </a:rPr>
                        <a:t>         17</a:t>
                      </a:r>
                    </a:p>
                    <a:p>
                      <a:pPr algn="ctr"/>
                      <a:r>
                        <a:rPr lang="en-US" noProof="0" dirty="0">
                          <a:solidFill>
                            <a:schemeClr val="tx1"/>
                          </a:solidFill>
                        </a:rPr>
                        <a:t>        14</a:t>
                      </a:r>
                    </a:p>
                    <a:p>
                      <a:pPr algn="ctr"/>
                      <a:r>
                        <a:rPr lang="en-US" noProof="0" dirty="0">
                          <a:solidFill>
                            <a:schemeClr val="tx1"/>
                          </a:solidFill>
                        </a:rPr>
                        <a:t>       5</a:t>
                      </a:r>
                    </a:p>
                    <a:p>
                      <a:pPr algn="ctr"/>
                      <a:r>
                        <a:rPr lang="en-US" noProof="0" dirty="0">
                          <a:solidFill>
                            <a:schemeClr val="tx1"/>
                          </a:solidFill>
                        </a:rPr>
                        <a:t>       0</a:t>
                      </a: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71648903"/>
                  </a:ext>
                </a:extLst>
              </a:tr>
              <a:tr h="1094783">
                <a:tc>
                  <a:txBody>
                    <a:bodyPr/>
                    <a:lstStyle/>
                    <a:p>
                      <a:r>
                        <a:rPr lang="en-US" b="1" noProof="0" dirty="0"/>
                        <a:t>Delay</a:t>
                      </a:r>
                      <a:r>
                        <a:rPr lang="en-US" b="1" baseline="0" noProof="0" dirty="0"/>
                        <a:t> between diagnosis and first workshop:</a:t>
                      </a:r>
                    </a:p>
                    <a:p>
                      <a:r>
                        <a:rPr lang="en-US" baseline="0" noProof="0" dirty="0"/>
                        <a:t>Median (months)</a:t>
                      </a:r>
                    </a:p>
                    <a:p>
                      <a:endParaRPr lang="en-US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noProof="0" dirty="0"/>
                    </a:p>
                    <a:p>
                      <a:pPr algn="ctr"/>
                      <a:r>
                        <a:rPr lang="en-US" noProof="0" dirty="0"/>
                        <a:t>10</a:t>
                      </a:r>
                      <a:r>
                        <a:rPr lang="en-US" baseline="0" noProof="0" dirty="0"/>
                        <a:t> </a:t>
                      </a:r>
                    </a:p>
                    <a:p>
                      <a:pPr algn="ctr"/>
                      <a:r>
                        <a:rPr lang="en-US" baseline="0" noProof="0" dirty="0"/>
                        <a:t>(66 days-20 years)</a:t>
                      </a:r>
                      <a:endParaRPr lang="en-US" noProof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8776798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647175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au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10426085"/>
              </p:ext>
            </p:extLst>
          </p:nvPr>
        </p:nvGraphicFramePr>
        <p:xfrm>
          <a:off x="98927" y="752373"/>
          <a:ext cx="6634743" cy="8086773"/>
        </p:xfrm>
        <a:graphic>
          <a:graphicData uri="http://schemas.openxmlformats.org/drawingml/2006/table">
            <a:tbl>
              <a:tblPr firstRow="1" bandRow="1">
                <a:tableStyleId>{7E9639D4-E3E2-4D34-9284-5A2195B3D0D7}</a:tableStyleId>
              </a:tblPr>
              <a:tblGrid>
                <a:gridCol w="147587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3948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0254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3665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7191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599690">
                <a:tc>
                  <a:txBody>
                    <a:bodyPr/>
                    <a:lstStyle/>
                    <a:p>
                      <a:pPr algn="ctr"/>
                      <a:r>
                        <a:rPr lang="en-US" sz="1500" b="1" noProof="0">
                          <a:latin typeface="+mn-lt"/>
                        </a:rPr>
                        <a:t>CargoQoL dimension</a:t>
                      </a:r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noProof="0" dirty="0">
                          <a:latin typeface="+mn-lt"/>
                        </a:rPr>
                        <a:t>First</a:t>
                      </a:r>
                      <a:r>
                        <a:rPr lang="en-US" sz="1500" baseline="0" noProof="0" dirty="0">
                          <a:latin typeface="+mn-lt"/>
                        </a:rPr>
                        <a:t> workshop</a:t>
                      </a:r>
                    </a:p>
                    <a:p>
                      <a:pPr algn="ctr"/>
                      <a:r>
                        <a:rPr lang="en-US" sz="1500" baseline="0" noProof="0" dirty="0">
                          <a:latin typeface="+mn-lt"/>
                        </a:rPr>
                        <a:t>Mean ± SD</a:t>
                      </a:r>
                      <a:endParaRPr lang="en-US" sz="1500" noProof="0" dirty="0">
                        <a:latin typeface="+mn-lt"/>
                      </a:endParaRPr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noProof="0" dirty="0">
                          <a:latin typeface="+mn-lt"/>
                        </a:rPr>
                        <a:t>Last</a:t>
                      </a:r>
                      <a:r>
                        <a:rPr lang="en-US" sz="1500" baseline="0" noProof="0" dirty="0">
                          <a:latin typeface="+mn-lt"/>
                        </a:rPr>
                        <a:t> </a:t>
                      </a:r>
                      <a:r>
                        <a:rPr lang="en-US" sz="1500" noProof="0" dirty="0">
                          <a:latin typeface="+mn-lt"/>
                        </a:rPr>
                        <a:t>workshop</a:t>
                      </a:r>
                    </a:p>
                    <a:p>
                      <a:pPr algn="ctr"/>
                      <a:r>
                        <a:rPr lang="en-US" sz="1500" noProof="0" dirty="0">
                          <a:latin typeface="+mn-lt"/>
                        </a:rPr>
                        <a:t>Mean </a:t>
                      </a:r>
                      <a:r>
                        <a:rPr lang="en-US" sz="1500" baseline="0" noProof="0" dirty="0">
                          <a:latin typeface="+mn-lt"/>
                        </a:rPr>
                        <a:t>± SD</a:t>
                      </a:r>
                      <a:endParaRPr lang="en-US" sz="1500" noProof="0" dirty="0">
                        <a:latin typeface="+mn-lt"/>
                      </a:endParaRPr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pPr algn="ctr"/>
                      <a:endParaRPr lang="en-US" sz="1500" noProof="0" dirty="0">
                        <a:latin typeface="+mn-lt"/>
                      </a:endParaRPr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noProof="0" dirty="0">
                          <a:latin typeface="+mn-lt"/>
                        </a:rPr>
                        <a:t>IC</a:t>
                      </a:r>
                      <a:r>
                        <a:rPr lang="en-US" sz="1500" baseline="0" noProof="0" dirty="0">
                          <a:latin typeface="+mn-lt"/>
                        </a:rPr>
                        <a:t> 95%</a:t>
                      </a:r>
                      <a:endParaRPr lang="en-US" sz="1500" noProof="0" dirty="0">
                        <a:latin typeface="+mn-lt"/>
                      </a:endParaRPr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noProof="0" dirty="0">
                          <a:latin typeface="+mn-lt"/>
                        </a:rPr>
                        <a:t>p</a:t>
                      </a:r>
                    </a:p>
                  </a:txBody>
                  <a:tcPr anchor="ctr" anchorCtr="1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1916">
                <a:tc>
                  <a:txBody>
                    <a:bodyPr/>
                    <a:lstStyle/>
                    <a:p>
                      <a:pPr algn="ctr"/>
                      <a:r>
                        <a:rPr lang="en-US" sz="1500" b="1" noProof="0" dirty="0">
                          <a:latin typeface="+mn-lt"/>
                        </a:rPr>
                        <a:t>Psychological</a:t>
                      </a:r>
                      <a:r>
                        <a:rPr lang="en-US" sz="1500" b="1" baseline="0" noProof="0" dirty="0">
                          <a:latin typeface="+mn-lt"/>
                        </a:rPr>
                        <a:t> well-being</a:t>
                      </a:r>
                      <a:endParaRPr lang="en-US" sz="1500" b="1" noProof="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noProof="0" dirty="0">
                          <a:latin typeface="+mn-lt"/>
                        </a:rPr>
                        <a:t>57.64 </a:t>
                      </a:r>
                      <a:r>
                        <a:rPr lang="en-US" sz="1500" baseline="0" noProof="0" dirty="0">
                          <a:latin typeface="+mn-lt"/>
                        </a:rPr>
                        <a:t>± 2.62</a:t>
                      </a:r>
                      <a:endParaRPr lang="en-US" sz="1500" noProof="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noProof="0" dirty="0">
                          <a:latin typeface="+mn-lt"/>
                        </a:rPr>
                        <a:t>57.78 </a:t>
                      </a:r>
                      <a:r>
                        <a:rPr lang="en-US" sz="1500" baseline="0" noProof="0" dirty="0">
                          <a:latin typeface="+mn-lt"/>
                        </a:rPr>
                        <a:t>± 2.96</a:t>
                      </a:r>
                      <a:endParaRPr lang="en-US" sz="1500" noProof="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500" noProof="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noProof="0" dirty="0">
                          <a:latin typeface="+mn-lt"/>
                        </a:rPr>
                        <a:t>-7.74</a:t>
                      </a:r>
                      <a:r>
                        <a:rPr lang="en-US" sz="1500" baseline="0" noProof="0" dirty="0">
                          <a:latin typeface="+mn-lt"/>
                        </a:rPr>
                        <a:t> : </a:t>
                      </a:r>
                      <a:r>
                        <a:rPr lang="en-US" sz="1500" noProof="0" dirty="0">
                          <a:latin typeface="+mn-lt"/>
                        </a:rPr>
                        <a:t>8.01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noProof="0" dirty="0">
                          <a:latin typeface="+mn-lt"/>
                        </a:rPr>
                        <a:t>0.9720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64141">
                <a:tc>
                  <a:txBody>
                    <a:bodyPr/>
                    <a:lstStyle/>
                    <a:p>
                      <a:pPr algn="ctr"/>
                      <a:r>
                        <a:rPr lang="en-US" sz="1500" b="1" noProof="0">
                          <a:latin typeface="+mn-lt"/>
                        </a:rPr>
                        <a:t>Burden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 noProof="0" dirty="0">
                          <a:effectLst/>
                          <a:latin typeface="+mn-lt"/>
                        </a:rPr>
                        <a:t>76.67 ± 3.13</a:t>
                      </a: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 noProof="0" dirty="0">
                          <a:effectLst/>
                          <a:latin typeface="+mn-lt"/>
                        </a:rPr>
                        <a:t>75.28 ± 3.14</a:t>
                      </a: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500" b="0" i="0" u="none" strike="noStrike" noProof="0" dirty="0">
                        <a:effectLst/>
                        <a:latin typeface="+mn-lt"/>
                      </a:endParaRP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 noProof="0" dirty="0">
                          <a:effectLst/>
                          <a:latin typeface="+mn-lt"/>
                        </a:rPr>
                        <a:t>-10.24 :</a:t>
                      </a:r>
                      <a:r>
                        <a:rPr lang="en-US" sz="1500" b="0" i="0" u="none" strike="noStrike" baseline="0" noProof="0" dirty="0">
                          <a:effectLst/>
                          <a:latin typeface="+mn-lt"/>
                        </a:rPr>
                        <a:t> 7.46</a:t>
                      </a:r>
                      <a:endParaRPr lang="en-US" sz="1500" b="0" i="0" u="none" strike="noStrike" noProof="0" dirty="0">
                        <a:effectLst/>
                        <a:latin typeface="+mn-lt"/>
                      </a:endParaRP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 noProof="0" dirty="0">
                          <a:effectLst/>
                          <a:latin typeface="+mn-lt"/>
                        </a:rPr>
                        <a:t>0.7552</a:t>
                      </a:r>
                    </a:p>
                  </a:txBody>
                  <a:tcPr marL="12700" marR="12700" marT="1270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89939">
                <a:tc>
                  <a:txBody>
                    <a:bodyPr/>
                    <a:lstStyle/>
                    <a:p>
                      <a:pPr algn="ctr"/>
                      <a:r>
                        <a:rPr lang="en-US" sz="1500" b="1" noProof="0" dirty="0">
                          <a:latin typeface="+mn-lt"/>
                        </a:rPr>
                        <a:t>Relationship with </a:t>
                      </a:r>
                      <a:r>
                        <a:rPr lang="en-US" sz="1500" b="1" noProof="0" dirty="0" smtClean="0">
                          <a:latin typeface="+mn-lt"/>
                        </a:rPr>
                        <a:t>healthcare</a:t>
                      </a:r>
                    </a:p>
                    <a:p>
                      <a:pPr algn="ctr"/>
                      <a:r>
                        <a:rPr lang="en-US" sz="1500" b="1" noProof="0" dirty="0" smtClean="0">
                          <a:latin typeface="+mn-lt"/>
                        </a:rPr>
                        <a:t>providers</a:t>
                      </a:r>
                      <a:endParaRPr lang="en-US" sz="1500" b="1" noProof="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 noProof="0" dirty="0">
                          <a:effectLst/>
                          <a:latin typeface="+mn-lt"/>
                        </a:rPr>
                        <a:t>72.96 ±</a:t>
                      </a:r>
                      <a:r>
                        <a:rPr lang="en-US" sz="1500" b="0" i="0" u="none" strike="noStrike" baseline="0" noProof="0" dirty="0">
                          <a:effectLst/>
                          <a:latin typeface="+mn-lt"/>
                        </a:rPr>
                        <a:t> 2</a:t>
                      </a:r>
                      <a:r>
                        <a:rPr lang="en-US" sz="1500" b="0" i="0" u="none" strike="noStrike" noProof="0" dirty="0">
                          <a:effectLst/>
                          <a:latin typeface="+mn-lt"/>
                        </a:rPr>
                        <a:t>.35</a:t>
                      </a: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 noProof="0" dirty="0">
                          <a:effectLst/>
                          <a:latin typeface="+mn-lt"/>
                        </a:rPr>
                        <a:t>77.96 ± 2.45</a:t>
                      </a: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500" b="0" i="0" u="none" strike="noStrike" noProof="0" dirty="0">
                        <a:effectLst/>
                        <a:latin typeface="+mn-lt"/>
                      </a:endParaRP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 noProof="0" dirty="0">
                          <a:effectLst/>
                          <a:latin typeface="+mn-lt"/>
                        </a:rPr>
                        <a:t>-1.76 : 11.76</a:t>
                      </a: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 noProof="0" dirty="0">
                          <a:effectLst/>
                          <a:latin typeface="+mn-lt"/>
                        </a:rPr>
                        <a:t>0.1446</a:t>
                      </a:r>
                    </a:p>
                  </a:txBody>
                  <a:tcPr marL="12700" marR="12700" marT="1270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89939">
                <a:tc>
                  <a:txBody>
                    <a:bodyPr/>
                    <a:lstStyle/>
                    <a:p>
                      <a:pPr algn="ctr"/>
                      <a:r>
                        <a:rPr lang="en-US" sz="1500" b="1" noProof="0" dirty="0">
                          <a:latin typeface="+mn-lt"/>
                        </a:rPr>
                        <a:t>Administration</a:t>
                      </a:r>
                      <a:r>
                        <a:rPr lang="en-US" sz="1500" b="1" baseline="0" noProof="0" dirty="0">
                          <a:latin typeface="+mn-lt"/>
                        </a:rPr>
                        <a:t> finances</a:t>
                      </a:r>
                      <a:endParaRPr lang="en-US" sz="1500" b="1" noProof="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 noProof="0" dirty="0">
                          <a:effectLst/>
                          <a:latin typeface="+mn-lt"/>
                        </a:rPr>
                        <a:t>87.22 ±2.73</a:t>
                      </a: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 noProof="0" dirty="0">
                          <a:effectLst/>
                          <a:latin typeface="+mn-lt"/>
                        </a:rPr>
                        <a:t>84.63 ±2.65</a:t>
                      </a: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500" b="0" i="0" u="none" strike="noStrike" noProof="0" dirty="0">
                        <a:effectLst/>
                        <a:latin typeface="+mn-lt"/>
                      </a:endParaRP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 noProof="0" dirty="0">
                          <a:effectLst/>
                          <a:latin typeface="+mn-lt"/>
                        </a:rPr>
                        <a:t>-10.18 : 5.0</a:t>
                      </a: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 noProof="0" dirty="0">
                          <a:effectLst/>
                          <a:latin typeface="+mn-lt"/>
                        </a:rPr>
                        <a:t>0.4979</a:t>
                      </a:r>
                    </a:p>
                  </a:txBody>
                  <a:tcPr marL="12700" marR="12700" marT="1270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89939">
                <a:tc>
                  <a:txBody>
                    <a:bodyPr/>
                    <a:lstStyle/>
                    <a:p>
                      <a:pPr algn="ctr"/>
                      <a:r>
                        <a:rPr lang="en-US" sz="1500" b="1" noProof="0" dirty="0">
                          <a:latin typeface="+mn-lt"/>
                        </a:rPr>
                        <a:t>Coping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 noProof="0" dirty="0">
                          <a:effectLst/>
                          <a:latin typeface="+mn-lt"/>
                        </a:rPr>
                        <a:t>63.33 ± 3.10</a:t>
                      </a: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 noProof="0" dirty="0">
                          <a:effectLst/>
                          <a:latin typeface="+mn-lt"/>
                        </a:rPr>
                        <a:t>64.81 ± 2.70</a:t>
                      </a: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500" b="0" i="0" u="none" strike="noStrike" noProof="0" dirty="0">
                        <a:effectLst/>
                        <a:latin typeface="+mn-lt"/>
                      </a:endParaRP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 noProof="0" dirty="0">
                          <a:effectLst/>
                          <a:latin typeface="+mn-lt"/>
                        </a:rPr>
                        <a:t>-6.73 : 9.70</a:t>
                      </a: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 noProof="0" dirty="0">
                          <a:effectLst/>
                          <a:latin typeface="+mn-lt"/>
                        </a:rPr>
                        <a:t>0.72</a:t>
                      </a:r>
                    </a:p>
                  </a:txBody>
                  <a:tcPr marL="12700" marR="12700" marT="1270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89939">
                <a:tc>
                  <a:txBody>
                    <a:bodyPr/>
                    <a:lstStyle/>
                    <a:p>
                      <a:pPr algn="ctr"/>
                      <a:r>
                        <a:rPr lang="en-US" sz="1500" b="1" noProof="0" dirty="0">
                          <a:latin typeface="+mn-lt"/>
                        </a:rPr>
                        <a:t>Physical</a:t>
                      </a:r>
                      <a:r>
                        <a:rPr lang="en-US" sz="1500" b="1" baseline="0" noProof="0" dirty="0">
                          <a:latin typeface="+mn-lt"/>
                        </a:rPr>
                        <a:t> well-being</a:t>
                      </a:r>
                      <a:endParaRPr lang="en-US" sz="1500" b="1" noProof="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 noProof="0" dirty="0">
                          <a:effectLst/>
                          <a:latin typeface="+mn-lt"/>
                        </a:rPr>
                        <a:t>68.47 ± 2.69</a:t>
                      </a: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 noProof="0" dirty="0">
                          <a:effectLst/>
                          <a:latin typeface="+mn-lt"/>
                        </a:rPr>
                        <a:t>69.03 ± 2.75</a:t>
                      </a: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500" b="0" i="0" u="none" strike="noStrike" noProof="0" dirty="0">
                        <a:effectLst/>
                        <a:latin typeface="+mn-lt"/>
                      </a:endParaRP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 noProof="0" dirty="0">
                          <a:effectLst/>
                          <a:latin typeface="+mn-lt"/>
                        </a:rPr>
                        <a:t>-7.10 : 8.21</a:t>
                      </a: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 noProof="0" dirty="0">
                          <a:effectLst/>
                          <a:latin typeface="+mn-lt"/>
                        </a:rPr>
                        <a:t>0.8854</a:t>
                      </a:r>
                    </a:p>
                  </a:txBody>
                  <a:tcPr marL="12700" marR="12700" marT="1270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689939">
                <a:tc>
                  <a:txBody>
                    <a:bodyPr/>
                    <a:lstStyle/>
                    <a:p>
                      <a:pPr algn="ctr"/>
                      <a:r>
                        <a:rPr lang="en-US" sz="1500" b="1" noProof="0" dirty="0">
                          <a:latin typeface="+mn-lt"/>
                        </a:rPr>
                        <a:t>Self-esteem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 noProof="0" dirty="0">
                          <a:effectLst/>
                          <a:latin typeface="+mn-lt"/>
                        </a:rPr>
                        <a:t>78 ± 1.91</a:t>
                      </a: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 noProof="0" dirty="0">
                          <a:effectLst/>
                          <a:latin typeface="+mn-lt"/>
                        </a:rPr>
                        <a:t>79.43 ± 2.35</a:t>
                      </a: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500" b="0" i="0" u="none" strike="noStrike" noProof="0" dirty="0">
                        <a:effectLst/>
                        <a:latin typeface="+mn-lt"/>
                      </a:endParaRP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 noProof="0" dirty="0">
                          <a:effectLst/>
                          <a:latin typeface="+mn-lt"/>
                        </a:rPr>
                        <a:t>-4.62 : 7.48</a:t>
                      </a: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 noProof="0" dirty="0">
                          <a:effectLst/>
                          <a:latin typeface="+mn-lt"/>
                        </a:rPr>
                        <a:t>0.6392</a:t>
                      </a:r>
                    </a:p>
                  </a:txBody>
                  <a:tcPr marL="12700" marR="12700" marT="12700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689939">
                <a:tc>
                  <a:txBody>
                    <a:bodyPr/>
                    <a:lstStyle/>
                    <a:p>
                      <a:pPr algn="ctr"/>
                      <a:r>
                        <a:rPr lang="en-US" sz="1500" b="1" noProof="0" dirty="0">
                          <a:latin typeface="+mn-lt"/>
                        </a:rPr>
                        <a:t>Leisure</a:t>
                      </a:r>
                      <a:r>
                        <a:rPr lang="en-US" sz="1500" b="1" baseline="0" noProof="0" dirty="0">
                          <a:latin typeface="+mn-lt"/>
                        </a:rPr>
                        <a:t> time</a:t>
                      </a:r>
                      <a:endParaRPr lang="en-US" sz="1500" b="1" noProof="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 noProof="0" dirty="0">
                          <a:effectLst/>
                          <a:latin typeface="+mn-lt"/>
                        </a:rPr>
                        <a:t>56.11 ± 2.962</a:t>
                      </a: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 noProof="0" dirty="0">
                          <a:effectLst/>
                          <a:latin typeface="+mn-lt"/>
                        </a:rPr>
                        <a:t>55.28 ± 3.0</a:t>
                      </a: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500" b="0" i="0" u="none" strike="noStrike" noProof="0" dirty="0">
                        <a:effectLst/>
                        <a:latin typeface="+mn-lt"/>
                      </a:endParaRP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 noProof="0" dirty="0">
                          <a:effectLst/>
                          <a:latin typeface="+mn-lt"/>
                        </a:rPr>
                        <a:t>-9.23 :7.57</a:t>
                      </a: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 noProof="0" dirty="0">
                          <a:effectLst/>
                          <a:latin typeface="+mn-lt"/>
                        </a:rPr>
                        <a:t>0.8437</a:t>
                      </a:r>
                    </a:p>
                  </a:txBody>
                  <a:tcPr marL="12700" marR="12700" marT="12700" marB="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689939">
                <a:tc>
                  <a:txBody>
                    <a:bodyPr/>
                    <a:lstStyle/>
                    <a:p>
                      <a:pPr algn="ctr"/>
                      <a:r>
                        <a:rPr lang="en-US" sz="1500" b="1" noProof="0" dirty="0">
                          <a:latin typeface="+mn-lt"/>
                        </a:rPr>
                        <a:t>Social</a:t>
                      </a:r>
                      <a:r>
                        <a:rPr lang="en-US" sz="1500" b="1" baseline="0" noProof="0" dirty="0">
                          <a:latin typeface="+mn-lt"/>
                        </a:rPr>
                        <a:t> support</a:t>
                      </a:r>
                      <a:endParaRPr lang="en-US" sz="1500" b="1" noProof="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 noProof="0" dirty="0">
                          <a:effectLst/>
                          <a:latin typeface="+mn-lt"/>
                        </a:rPr>
                        <a:t>80.56 ± 2.93</a:t>
                      </a: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 noProof="0" dirty="0">
                          <a:effectLst/>
                          <a:latin typeface="+mn-lt"/>
                        </a:rPr>
                        <a:t>75.83 ± 2.97</a:t>
                      </a: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500" b="0" i="0" u="none" strike="noStrike" noProof="0" dirty="0">
                        <a:effectLst/>
                        <a:latin typeface="+mn-lt"/>
                      </a:endParaRP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 noProof="0" dirty="0">
                          <a:effectLst/>
                          <a:latin typeface="+mn-lt"/>
                        </a:rPr>
                        <a:t>-13.03 : 3.59</a:t>
                      </a: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 noProof="0" dirty="0">
                          <a:effectLst/>
                          <a:latin typeface="+mn-lt"/>
                        </a:rPr>
                        <a:t>0.2608</a:t>
                      </a:r>
                    </a:p>
                  </a:txBody>
                  <a:tcPr marL="12700" marR="12700" marT="12700" marB="0"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689939">
                <a:tc>
                  <a:txBody>
                    <a:bodyPr/>
                    <a:lstStyle/>
                    <a:p>
                      <a:pPr algn="ctr"/>
                      <a:r>
                        <a:rPr lang="en-US" sz="1500" b="1" noProof="0" dirty="0">
                          <a:latin typeface="+mn-lt"/>
                        </a:rPr>
                        <a:t>Private</a:t>
                      </a:r>
                      <a:r>
                        <a:rPr lang="en-US" sz="1500" b="1" baseline="0" noProof="0" dirty="0">
                          <a:latin typeface="+mn-lt"/>
                        </a:rPr>
                        <a:t> life</a:t>
                      </a:r>
                      <a:endParaRPr lang="en-US" sz="1500" b="1" noProof="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 noProof="0" dirty="0">
                          <a:effectLst/>
                          <a:latin typeface="+mn-lt"/>
                        </a:rPr>
                        <a:t>59.17 ± 3.89</a:t>
                      </a: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 noProof="0" dirty="0">
                          <a:effectLst/>
                          <a:latin typeface="+mn-lt"/>
                        </a:rPr>
                        <a:t>58.33 ± 3.18</a:t>
                      </a: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500" b="0" i="0" u="none" strike="noStrike" noProof="0" dirty="0">
                        <a:effectLst/>
                        <a:latin typeface="+mn-lt"/>
                      </a:endParaRP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 noProof="0" dirty="0">
                          <a:effectLst/>
                          <a:latin typeface="+mn-lt"/>
                        </a:rPr>
                        <a:t>-10.85 : 9.18</a:t>
                      </a: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 noProof="0" dirty="0">
                          <a:effectLst/>
                          <a:latin typeface="+mn-lt"/>
                        </a:rPr>
                        <a:t>0.8687</a:t>
                      </a:r>
                    </a:p>
                  </a:txBody>
                  <a:tcPr marL="12700" marR="12700" marT="12700" marB="0" anchor="ctr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689939">
                <a:tc>
                  <a:txBody>
                    <a:bodyPr/>
                    <a:lstStyle/>
                    <a:p>
                      <a:pPr algn="ctr"/>
                      <a:r>
                        <a:rPr lang="en-US" sz="1500" b="1" noProof="0" dirty="0">
                          <a:latin typeface="+mn-lt"/>
                        </a:rPr>
                        <a:t>Index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 noProof="0" dirty="0">
                          <a:effectLst/>
                          <a:latin typeface="+mn-lt"/>
                        </a:rPr>
                        <a:t>70.04 ± 1.65</a:t>
                      </a: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 noProof="0" dirty="0">
                          <a:effectLst/>
                          <a:latin typeface="+mn-lt"/>
                        </a:rPr>
                        <a:t>69.89 ± 1.65</a:t>
                      </a: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500" b="0" i="0" u="none" strike="noStrike" noProof="0" dirty="0">
                        <a:effectLst/>
                        <a:latin typeface="+mn-lt"/>
                      </a:endParaRP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 noProof="0" dirty="0">
                          <a:effectLst/>
                          <a:latin typeface="+mn-lt"/>
                        </a:rPr>
                        <a:t>-4.80 : 4.50</a:t>
                      </a: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 noProof="0" dirty="0">
                          <a:effectLst/>
                          <a:latin typeface="+mn-lt"/>
                        </a:rPr>
                        <a:t>0.9478</a:t>
                      </a:r>
                    </a:p>
                  </a:txBody>
                  <a:tcPr marL="12700" marR="12700" marT="12700" marB="0" anchor="ctr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  <p:sp>
        <p:nvSpPr>
          <p:cNvPr id="15" name="ZoneTexte 14"/>
          <p:cNvSpPr txBox="1"/>
          <p:nvPr/>
        </p:nvSpPr>
        <p:spPr>
          <a:xfrm>
            <a:off x="98927" y="106042"/>
            <a:ext cx="6400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/>
              <a:t>Table </a:t>
            </a:r>
            <a:r>
              <a:rPr lang="fr-FR" b="1" dirty="0" smtClean="0"/>
              <a:t>3 </a:t>
            </a:r>
            <a:r>
              <a:rPr lang="fr-FR" b="1" dirty="0"/>
              <a:t>: </a:t>
            </a:r>
            <a:r>
              <a:rPr lang="fr-FR" dirty="0" err="1"/>
              <a:t>Caregivers</a:t>
            </a:r>
            <a:r>
              <a:rPr lang="fr-FR" dirty="0"/>
              <a:t>’ </a:t>
            </a:r>
            <a:r>
              <a:rPr lang="fr-FR" dirty="0" err="1"/>
              <a:t>CargoQoL</a:t>
            </a:r>
            <a:r>
              <a:rPr lang="fr-FR" dirty="0"/>
              <a:t> scores </a:t>
            </a:r>
            <a:r>
              <a:rPr lang="fr-FR" dirty="0" err="1"/>
              <a:t>between</a:t>
            </a:r>
            <a:r>
              <a:rPr lang="fr-FR" dirty="0"/>
              <a:t> the first and last AGAPE workshops</a:t>
            </a:r>
            <a:endParaRPr lang="fr-FR" b="1" dirty="0"/>
          </a:p>
        </p:txBody>
      </p:sp>
    </p:spTree>
    <p:extLst>
      <p:ext uri="{BB962C8B-B14F-4D97-AF65-F5344CB8AC3E}">
        <p14:creationId xmlns:p14="http://schemas.microsoft.com/office/powerpoint/2010/main" val="1950004916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16334</TotalTime>
  <Words>329</Words>
  <Application>Microsoft Office PowerPoint</Application>
  <PresentationFormat>Affichage à l'écran (4:3)</PresentationFormat>
  <Paragraphs>144</Paragraphs>
  <Slides>4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4</vt:i4>
      </vt:variant>
    </vt:vector>
  </HeadingPairs>
  <TitlesOfParts>
    <vt:vector size="8" baseType="lpstr">
      <vt:lpstr>Arial</vt:lpstr>
      <vt:lpstr>Calibri</vt:lpstr>
      <vt:lpstr>Times New Roman</vt:lpstr>
      <vt:lpstr>Thème Office</vt:lpstr>
      <vt:lpstr>Annex 1</vt:lpstr>
      <vt:lpstr>    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Figures CargoQoL</dc:title>
  <dc:creator>BOURIEN</dc:creator>
  <cp:lastModifiedBy>VAULEON Elodie</cp:lastModifiedBy>
  <cp:revision>83</cp:revision>
  <cp:lastPrinted>2021-02-02T20:36:53Z</cp:lastPrinted>
  <dcterms:created xsi:type="dcterms:W3CDTF">2019-03-08T17:28:55Z</dcterms:created>
  <dcterms:modified xsi:type="dcterms:W3CDTF">2021-02-04T16:40:12Z</dcterms:modified>
</cp:coreProperties>
</file>