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73" r:id="rId2"/>
    <p:sldId id="261" r:id="rId3"/>
    <p:sldId id="274" r:id="rId4"/>
    <p:sldId id="269" r:id="rId5"/>
    <p:sldId id="270" r:id="rId6"/>
    <p:sldId id="272" r:id="rId7"/>
    <p:sldId id="271" r:id="rId8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6196" autoAdjust="0"/>
  </p:normalViewPr>
  <p:slideViewPr>
    <p:cSldViewPr snapToGrid="0">
      <p:cViewPr varScale="1">
        <p:scale>
          <a:sx n="74" d="100"/>
          <a:sy n="74" d="100"/>
        </p:scale>
        <p:origin x="312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nshika Singh" userId="07eede88-223e-4e02-b7e1-8d79483f0a18" providerId="ADAL" clId="{539EA619-1DEC-4F3A-BB94-21526390E7D5}"/>
    <pc:docChg chg="modSld">
      <pc:chgData name="Vanshika Singh" userId="07eede88-223e-4e02-b7e1-8d79483f0a18" providerId="ADAL" clId="{539EA619-1DEC-4F3A-BB94-21526390E7D5}" dt="2023-11-08T14:11:33.664" v="72" actId="20577"/>
      <pc:docMkLst>
        <pc:docMk/>
      </pc:docMkLst>
      <pc:sldChg chg="modSp mod">
        <pc:chgData name="Vanshika Singh" userId="07eede88-223e-4e02-b7e1-8d79483f0a18" providerId="ADAL" clId="{539EA619-1DEC-4F3A-BB94-21526390E7D5}" dt="2023-11-08T14:09:18.090" v="15" actId="404"/>
        <pc:sldMkLst>
          <pc:docMk/>
          <pc:sldMk cId="1698319241" sldId="261"/>
        </pc:sldMkLst>
        <pc:spChg chg="mod">
          <ac:chgData name="Vanshika Singh" userId="07eede88-223e-4e02-b7e1-8d79483f0a18" providerId="ADAL" clId="{539EA619-1DEC-4F3A-BB94-21526390E7D5}" dt="2023-11-08T14:09:18.090" v="15" actId="404"/>
          <ac:spMkLst>
            <pc:docMk/>
            <pc:sldMk cId="1698319241" sldId="261"/>
            <ac:spMk id="4" creationId="{C6380374-5B1B-36FF-D89A-D10C4E413852}"/>
          </ac:spMkLst>
        </pc:spChg>
      </pc:sldChg>
      <pc:sldChg chg="modSp mod">
        <pc:chgData name="Vanshika Singh" userId="07eede88-223e-4e02-b7e1-8d79483f0a18" providerId="ADAL" clId="{539EA619-1DEC-4F3A-BB94-21526390E7D5}" dt="2023-11-08T14:10:32.976" v="52" actId="207"/>
        <pc:sldMkLst>
          <pc:docMk/>
          <pc:sldMk cId="2859391987" sldId="269"/>
        </pc:sldMkLst>
        <pc:spChg chg="mod">
          <ac:chgData name="Vanshika Singh" userId="07eede88-223e-4e02-b7e1-8d79483f0a18" providerId="ADAL" clId="{539EA619-1DEC-4F3A-BB94-21526390E7D5}" dt="2023-11-08T14:10:32.976" v="52" actId="207"/>
          <ac:spMkLst>
            <pc:docMk/>
            <pc:sldMk cId="2859391987" sldId="269"/>
            <ac:spMk id="12" creationId="{62B9D0FE-28D2-F855-F636-AFACE10194F9}"/>
          </ac:spMkLst>
        </pc:spChg>
      </pc:sldChg>
      <pc:sldChg chg="modSp mod">
        <pc:chgData name="Vanshika Singh" userId="07eede88-223e-4e02-b7e1-8d79483f0a18" providerId="ADAL" clId="{539EA619-1DEC-4F3A-BB94-21526390E7D5}" dt="2023-11-08T14:11:01.236" v="62" actId="207"/>
        <pc:sldMkLst>
          <pc:docMk/>
          <pc:sldMk cId="61435354" sldId="270"/>
        </pc:sldMkLst>
        <pc:spChg chg="mod">
          <ac:chgData name="Vanshika Singh" userId="07eede88-223e-4e02-b7e1-8d79483f0a18" providerId="ADAL" clId="{539EA619-1DEC-4F3A-BB94-21526390E7D5}" dt="2023-11-08T14:11:01.236" v="62" actId="207"/>
          <ac:spMkLst>
            <pc:docMk/>
            <pc:sldMk cId="61435354" sldId="270"/>
            <ac:spMk id="2" creationId="{EFCC189E-E0BB-64C9-C1AE-EC8A68823C6F}"/>
          </ac:spMkLst>
        </pc:spChg>
      </pc:sldChg>
      <pc:sldChg chg="modSp mod">
        <pc:chgData name="Vanshika Singh" userId="07eede88-223e-4e02-b7e1-8d79483f0a18" providerId="ADAL" clId="{539EA619-1DEC-4F3A-BB94-21526390E7D5}" dt="2023-11-08T14:11:33.664" v="72" actId="20577"/>
        <pc:sldMkLst>
          <pc:docMk/>
          <pc:sldMk cId="151792343" sldId="271"/>
        </pc:sldMkLst>
        <pc:spChg chg="mod">
          <ac:chgData name="Vanshika Singh" userId="07eede88-223e-4e02-b7e1-8d79483f0a18" providerId="ADAL" clId="{539EA619-1DEC-4F3A-BB94-21526390E7D5}" dt="2023-11-08T14:11:33.664" v="72" actId="20577"/>
          <ac:spMkLst>
            <pc:docMk/>
            <pc:sldMk cId="151792343" sldId="271"/>
            <ac:spMk id="2" creationId="{50314DBF-7958-3C99-9F79-9F1586E25594}"/>
          </ac:spMkLst>
        </pc:spChg>
      </pc:sldChg>
      <pc:sldChg chg="modSp mod">
        <pc:chgData name="Vanshika Singh" userId="07eede88-223e-4e02-b7e1-8d79483f0a18" providerId="ADAL" clId="{539EA619-1DEC-4F3A-BB94-21526390E7D5}" dt="2023-11-08T14:08:50.229" v="13" actId="207"/>
        <pc:sldMkLst>
          <pc:docMk/>
          <pc:sldMk cId="1698718274" sldId="273"/>
        </pc:sldMkLst>
        <pc:spChg chg="mod">
          <ac:chgData name="Vanshika Singh" userId="07eede88-223e-4e02-b7e1-8d79483f0a18" providerId="ADAL" clId="{539EA619-1DEC-4F3A-BB94-21526390E7D5}" dt="2023-11-08T14:08:50.229" v="13" actId="207"/>
          <ac:spMkLst>
            <pc:docMk/>
            <pc:sldMk cId="1698718274" sldId="273"/>
            <ac:spMk id="2" creationId="{1966B971-E95E-90FF-DD50-34BE2AB5B9F4}"/>
          </ac:spMkLst>
        </pc:spChg>
      </pc:sldChg>
      <pc:sldChg chg="modSp mod">
        <pc:chgData name="Vanshika Singh" userId="07eede88-223e-4e02-b7e1-8d79483f0a18" providerId="ADAL" clId="{539EA619-1DEC-4F3A-BB94-21526390E7D5}" dt="2023-11-08T14:10:06.533" v="40" actId="207"/>
        <pc:sldMkLst>
          <pc:docMk/>
          <pc:sldMk cId="3339170399" sldId="274"/>
        </pc:sldMkLst>
        <pc:spChg chg="mod">
          <ac:chgData name="Vanshika Singh" userId="07eede88-223e-4e02-b7e1-8d79483f0a18" providerId="ADAL" clId="{539EA619-1DEC-4F3A-BB94-21526390E7D5}" dt="2023-11-08T14:10:06.533" v="40" actId="207"/>
          <ac:spMkLst>
            <pc:docMk/>
            <pc:sldMk cId="3339170399" sldId="274"/>
            <ac:spMk id="2" creationId="{A6652CF0-032C-488D-29BD-AACFBD7D86F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775AEF-F4DC-4524-9202-3182873C50AA}" type="datetimeFigureOut">
              <a:rPr lang="zh-CN" altLang="en-US" smtClean="0"/>
              <a:t>2023/11/12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4A59ED-9BB6-4E32-BCD9-7017760E90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5952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4A59ED-9BB6-4E32-BCD9-7017760E90E1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107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66ABE-4C44-41E2-8298-BC037BE6B346}" type="datetimeFigureOut">
              <a:rPr lang="zh-CN" altLang="en-US" smtClean="0"/>
              <a:t>2023/11/12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045C0-2A30-46E2-B874-9D7A48260A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379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66ABE-4C44-41E2-8298-BC037BE6B346}" type="datetimeFigureOut">
              <a:rPr lang="zh-CN" altLang="en-US" smtClean="0"/>
              <a:t>2023/11/12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045C0-2A30-46E2-B874-9D7A48260A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355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66ABE-4C44-41E2-8298-BC037BE6B346}" type="datetimeFigureOut">
              <a:rPr lang="zh-CN" altLang="en-US" smtClean="0"/>
              <a:t>2023/11/12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045C0-2A30-46E2-B874-9D7A48260A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364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66ABE-4C44-41E2-8298-BC037BE6B346}" type="datetimeFigureOut">
              <a:rPr lang="zh-CN" altLang="en-US" smtClean="0"/>
              <a:t>2023/11/12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045C0-2A30-46E2-B874-9D7A48260A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7484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66ABE-4C44-41E2-8298-BC037BE6B346}" type="datetimeFigureOut">
              <a:rPr lang="zh-CN" altLang="en-US" smtClean="0"/>
              <a:t>2023/11/12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045C0-2A30-46E2-B874-9D7A48260A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4824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66ABE-4C44-41E2-8298-BC037BE6B346}" type="datetimeFigureOut">
              <a:rPr lang="zh-CN" altLang="en-US" smtClean="0"/>
              <a:t>2023/11/12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045C0-2A30-46E2-B874-9D7A48260A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4302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66ABE-4C44-41E2-8298-BC037BE6B346}" type="datetimeFigureOut">
              <a:rPr lang="zh-CN" altLang="en-US" smtClean="0"/>
              <a:t>2023/11/12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045C0-2A30-46E2-B874-9D7A48260A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1642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66ABE-4C44-41E2-8298-BC037BE6B346}" type="datetimeFigureOut">
              <a:rPr lang="zh-CN" altLang="en-US" smtClean="0"/>
              <a:t>2023/11/12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045C0-2A30-46E2-B874-9D7A48260A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4549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66ABE-4C44-41E2-8298-BC037BE6B346}" type="datetimeFigureOut">
              <a:rPr lang="zh-CN" altLang="en-US" smtClean="0"/>
              <a:t>2023/11/12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045C0-2A30-46E2-B874-9D7A48260A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2000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66ABE-4C44-41E2-8298-BC037BE6B346}" type="datetimeFigureOut">
              <a:rPr lang="zh-CN" altLang="en-US" smtClean="0"/>
              <a:t>2023/11/12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045C0-2A30-46E2-B874-9D7A48260A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1466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66ABE-4C44-41E2-8298-BC037BE6B346}" type="datetimeFigureOut">
              <a:rPr lang="zh-CN" altLang="en-US" smtClean="0"/>
              <a:t>2023/11/12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045C0-2A30-46E2-B874-9D7A48260A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1513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66ABE-4C44-41E2-8298-BC037BE6B346}" type="datetimeFigureOut">
              <a:rPr lang="zh-CN" altLang="en-US" smtClean="0"/>
              <a:t>2023/11/12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045C0-2A30-46E2-B874-9D7A48260A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3466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1.emf"/><Relationship Id="rId7" Type="http://schemas.openxmlformats.org/officeDocument/2006/relationships/image" Target="../media/image5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7.emf"/><Relationship Id="rId5" Type="http://schemas.openxmlformats.org/officeDocument/2006/relationships/image" Target="../media/image3.png"/><Relationship Id="rId10" Type="http://schemas.openxmlformats.org/officeDocument/2006/relationships/oleObject" Target="../embeddings/oleObject3.bin"/><Relationship Id="rId4" Type="http://schemas.openxmlformats.org/officeDocument/2006/relationships/image" Target="../media/image2.png"/><Relationship Id="rId9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15.jpg"/><Relationship Id="rId3" Type="http://schemas.openxmlformats.org/officeDocument/2006/relationships/image" Target="../media/image8.png"/><Relationship Id="rId7" Type="http://schemas.openxmlformats.org/officeDocument/2006/relationships/image" Target="../media/image11.emf"/><Relationship Id="rId12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13.emf"/><Relationship Id="rId5" Type="http://schemas.openxmlformats.org/officeDocument/2006/relationships/image" Target="../media/image10.png"/><Relationship Id="rId15" Type="http://schemas.openxmlformats.org/officeDocument/2006/relationships/image" Target="../media/image16.emf"/><Relationship Id="rId10" Type="http://schemas.openxmlformats.org/officeDocument/2006/relationships/oleObject" Target="../embeddings/oleObject6.bin"/><Relationship Id="rId4" Type="http://schemas.openxmlformats.org/officeDocument/2006/relationships/image" Target="../media/image9.png"/><Relationship Id="rId9" Type="http://schemas.openxmlformats.org/officeDocument/2006/relationships/image" Target="../media/image12.emf"/><Relationship Id="rId14" Type="http://schemas.openxmlformats.org/officeDocument/2006/relationships/oleObject" Target="../embeddings/oleObject7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jpeg"/><Relationship Id="rId3" Type="http://schemas.openxmlformats.org/officeDocument/2006/relationships/oleObject" Target="../embeddings/oleObject8.bin"/><Relationship Id="rId7" Type="http://schemas.openxmlformats.org/officeDocument/2006/relationships/image" Target="../media/image20.emf"/><Relationship Id="rId12" Type="http://schemas.openxmlformats.org/officeDocument/2006/relationships/image" Target="../media/image23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9.bin"/><Relationship Id="rId11" Type="http://schemas.openxmlformats.org/officeDocument/2006/relationships/oleObject" Target="../embeddings/oleObject11.bin"/><Relationship Id="rId5" Type="http://schemas.openxmlformats.org/officeDocument/2006/relationships/image" Target="../media/image19.png"/><Relationship Id="rId15" Type="http://schemas.openxmlformats.org/officeDocument/2006/relationships/image" Target="../media/image25.emf"/><Relationship Id="rId10" Type="http://schemas.openxmlformats.org/officeDocument/2006/relationships/image" Target="../media/image22.emf"/><Relationship Id="rId4" Type="http://schemas.openxmlformats.org/officeDocument/2006/relationships/image" Target="../media/image18.emf"/><Relationship Id="rId9" Type="http://schemas.openxmlformats.org/officeDocument/2006/relationships/oleObject" Target="../embeddings/oleObject10.bin"/><Relationship Id="rId14" Type="http://schemas.openxmlformats.org/officeDocument/2006/relationships/oleObject" Target="../embeddings/oleObject12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image" Target="../media/image26.emf"/><Relationship Id="rId7" Type="http://schemas.openxmlformats.org/officeDocument/2006/relationships/oleObject" Target="../embeddings/oleObject15.bin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emf"/><Relationship Id="rId4" Type="http://schemas.openxmlformats.org/officeDocument/2006/relationships/oleObject" Target="../embeddings/oleObject14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image" Target="../media/image31.png"/><Relationship Id="rId7" Type="http://schemas.openxmlformats.org/officeDocument/2006/relationships/oleObject" Target="../embeddings/oleObject17.bin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emf"/><Relationship Id="rId5" Type="http://schemas.openxmlformats.org/officeDocument/2006/relationships/oleObject" Target="../embeddings/oleObject16.bin"/><Relationship Id="rId10" Type="http://schemas.openxmlformats.org/officeDocument/2006/relationships/image" Target="../media/image35.emf"/><Relationship Id="rId4" Type="http://schemas.openxmlformats.org/officeDocument/2006/relationships/image" Target="../media/image32.png"/><Relationship Id="rId9" Type="http://schemas.openxmlformats.org/officeDocument/2006/relationships/oleObject" Target="../embeddings/oleObject18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13" Type="http://schemas.openxmlformats.org/officeDocument/2006/relationships/image" Target="../media/image44.png"/><Relationship Id="rId3" Type="http://schemas.openxmlformats.org/officeDocument/2006/relationships/image" Target="../media/image37.png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43.em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oleObject" Target="../embeddings/oleObject21.bin"/><Relationship Id="rId5" Type="http://schemas.openxmlformats.org/officeDocument/2006/relationships/image" Target="../media/image39.png"/><Relationship Id="rId15" Type="http://schemas.openxmlformats.org/officeDocument/2006/relationships/image" Target="../media/image45.emf"/><Relationship Id="rId10" Type="http://schemas.openxmlformats.org/officeDocument/2006/relationships/image" Target="../media/image42.emf"/><Relationship Id="rId4" Type="http://schemas.openxmlformats.org/officeDocument/2006/relationships/image" Target="../media/image38.png"/><Relationship Id="rId9" Type="http://schemas.openxmlformats.org/officeDocument/2006/relationships/oleObject" Target="../embeddings/oleObject20.bin"/><Relationship Id="rId14" Type="http://schemas.openxmlformats.org/officeDocument/2006/relationships/oleObject" Target="../embeddings/oleObject22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emf"/><Relationship Id="rId3" Type="http://schemas.openxmlformats.org/officeDocument/2006/relationships/image" Target="../media/image47.png"/><Relationship Id="rId7" Type="http://schemas.openxmlformats.org/officeDocument/2006/relationships/oleObject" Target="../embeddings/oleObject24.bin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emf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51.emf"/><Relationship Id="rId4" Type="http://schemas.openxmlformats.org/officeDocument/2006/relationships/image" Target="../media/image48.png"/><Relationship Id="rId9" Type="http://schemas.openxmlformats.org/officeDocument/2006/relationships/oleObject" Target="../embeddings/oleObject2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>
            <a:extLst>
              <a:ext uri="{FF2B5EF4-FFF2-40B4-BE49-F238E27FC236}">
                <a16:creationId xmlns:a16="http://schemas.microsoft.com/office/drawing/2014/main" id="{17D1115D-6641-464E-990C-0DB2DAD84561}"/>
              </a:ext>
            </a:extLst>
          </p:cNvPr>
          <p:cNvSpPr/>
          <p:nvPr/>
        </p:nvSpPr>
        <p:spPr>
          <a:xfrm>
            <a:off x="122578" y="158173"/>
            <a:ext cx="294770" cy="25765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1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8BFDFF74-35BF-457A-BCE0-DD6D0E7DB8D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2992" y="870320"/>
          <a:ext cx="2468208" cy="15258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2" imgW="4669880" imgH="2813768" progId="Prism8.Document">
                  <p:embed/>
                </p:oleObj>
              </mc:Choice>
              <mc:Fallback>
                <p:oleObj name="Prism 8" r:id="rId2" imgW="4669880" imgH="2813768" progId="Prism8.Document">
                  <p:embed/>
                  <p:pic>
                    <p:nvPicPr>
                      <p:cNvPr id="4" name="对象 3">
                        <a:extLst>
                          <a:ext uri="{FF2B5EF4-FFF2-40B4-BE49-F238E27FC236}">
                            <a16:creationId xmlns:a16="http://schemas.microsoft.com/office/drawing/2014/main" id="{8BFDFF74-35BF-457A-BCE0-DD6D0E7DB8D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02992" y="870320"/>
                        <a:ext cx="2468208" cy="15258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组合 4">
            <a:extLst>
              <a:ext uri="{FF2B5EF4-FFF2-40B4-BE49-F238E27FC236}">
                <a16:creationId xmlns:a16="http://schemas.microsoft.com/office/drawing/2014/main" id="{150BCD93-7B4E-4068-A848-2DFA55F86933}"/>
              </a:ext>
            </a:extLst>
          </p:cNvPr>
          <p:cNvGrpSpPr/>
          <p:nvPr/>
        </p:nvGrpSpPr>
        <p:grpSpPr>
          <a:xfrm>
            <a:off x="607445" y="2643807"/>
            <a:ext cx="4626810" cy="2204408"/>
            <a:chOff x="569345" y="2748582"/>
            <a:chExt cx="4626810" cy="2204408"/>
          </a:xfrm>
        </p:grpSpPr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3CB65613-9451-4DF7-9273-CB844769E2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9088" y="2852062"/>
              <a:ext cx="1856611" cy="974721"/>
            </a:xfrm>
            <a:prstGeom prst="rect">
              <a:avLst/>
            </a:prstGeom>
          </p:spPr>
        </p:pic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3E725DFC-E3AF-405D-911A-7F01373DD4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345" y="2845162"/>
              <a:ext cx="1856611" cy="976246"/>
            </a:xfrm>
            <a:prstGeom prst="rect">
              <a:avLst/>
            </a:prstGeom>
          </p:spPr>
        </p:pic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18A39B5E-2656-44E0-8211-10A54DAB2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345" y="3828141"/>
              <a:ext cx="1856611" cy="979311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439683CD-52AE-4559-A769-53971024B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9088" y="3826227"/>
              <a:ext cx="1856611" cy="982226"/>
            </a:xfrm>
            <a:prstGeom prst="rect">
              <a:avLst/>
            </a:prstGeom>
          </p:spPr>
        </p:pic>
        <p:graphicFrame>
          <p:nvGraphicFramePr>
            <p:cNvPr id="31" name="对象 30">
              <a:extLst>
                <a:ext uri="{FF2B5EF4-FFF2-40B4-BE49-F238E27FC236}">
                  <a16:creationId xmlns:a16="http://schemas.microsoft.com/office/drawing/2014/main" id="{ACF64D8E-7165-441A-8602-1B29090A178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96126" y="2829269"/>
            <a:ext cx="900029" cy="10080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8" r:id="rId8" imgW="2936186" imgH="3288567" progId="Prism8.Document">
                    <p:embed/>
                  </p:oleObj>
                </mc:Choice>
                <mc:Fallback>
                  <p:oleObj name="Prism 8" r:id="rId8" imgW="2936186" imgH="3288567" progId="Prism8.Document">
                    <p:embed/>
                    <p:pic>
                      <p:nvPicPr>
                        <p:cNvPr id="31" name="对象 30">
                          <a:extLst>
                            <a:ext uri="{FF2B5EF4-FFF2-40B4-BE49-F238E27FC236}">
                              <a16:creationId xmlns:a16="http://schemas.microsoft.com/office/drawing/2014/main" id="{ACF64D8E-7165-441A-8602-1B29090A1784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4296126" y="2829269"/>
                          <a:ext cx="900029" cy="100803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3" name="对象 32">
              <a:extLst>
                <a:ext uri="{FF2B5EF4-FFF2-40B4-BE49-F238E27FC236}">
                  <a16:creationId xmlns:a16="http://schemas.microsoft.com/office/drawing/2014/main" id="{95FA1687-2EC1-43F0-B057-5D1A2F888AD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95812" y="3846057"/>
            <a:ext cx="900343" cy="10078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8" r:id="rId10" imgW="2936186" imgH="3288567" progId="Prism8.Document">
                    <p:embed/>
                  </p:oleObj>
                </mc:Choice>
                <mc:Fallback>
                  <p:oleObj name="Prism 8" r:id="rId10" imgW="2936186" imgH="3288567" progId="Prism8.Document">
                    <p:embed/>
                    <p:pic>
                      <p:nvPicPr>
                        <p:cNvPr id="33" name="对象 32">
                          <a:extLst>
                            <a:ext uri="{FF2B5EF4-FFF2-40B4-BE49-F238E27FC236}">
                              <a16:creationId xmlns:a16="http://schemas.microsoft.com/office/drawing/2014/main" id="{95FA1687-2EC1-43F0-B057-5D1A2F888AD3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4295812" y="3846057"/>
                          <a:ext cx="900343" cy="100783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4316E659-0CD9-4332-877C-552952A02571}"/>
                </a:ext>
              </a:extLst>
            </p:cNvPr>
            <p:cNvCxnSpPr>
              <a:cxnSpLocks/>
            </p:cNvCxnSpPr>
            <p:nvPr/>
          </p:nvCxnSpPr>
          <p:spPr>
            <a:xfrm>
              <a:off x="1054156" y="2858530"/>
              <a:ext cx="1099671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</p:cxn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1BC7F46C-9C71-4F29-AA22-E43382A909DD}"/>
                </a:ext>
              </a:extLst>
            </p:cNvPr>
            <p:cNvSpPr/>
            <p:nvPr/>
          </p:nvSpPr>
          <p:spPr>
            <a:xfrm>
              <a:off x="1255701" y="2748582"/>
              <a:ext cx="558644" cy="111339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Tumor</a:t>
              </a:r>
              <a:endParaRPr kumimoji="0" lang="zh-CN" altLang="en-US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7CBF09D9-E36B-4B3D-A71E-0166C95A73F0}"/>
                </a:ext>
              </a:extLst>
            </p:cNvPr>
            <p:cNvSpPr/>
            <p:nvPr/>
          </p:nvSpPr>
          <p:spPr>
            <a:xfrm>
              <a:off x="981703" y="2863426"/>
              <a:ext cx="428293" cy="96546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CTRL</a:t>
              </a:r>
              <a:endParaRPr kumimoji="0" lang="zh-CN" altLang="en-US" sz="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B3D51B9F-5997-4A6D-98E1-A59119C328AD}"/>
                </a:ext>
              </a:extLst>
            </p:cNvPr>
            <p:cNvSpPr/>
            <p:nvPr/>
          </p:nvSpPr>
          <p:spPr>
            <a:xfrm>
              <a:off x="1849308" y="2866400"/>
              <a:ext cx="416372" cy="9357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NAC</a:t>
              </a:r>
              <a:endParaRPr kumimoji="0" lang="zh-CN" altLang="en-US" sz="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06D225C5-4D91-43A7-8830-7E38A0E2F89B}"/>
                </a:ext>
              </a:extLst>
            </p:cNvPr>
            <p:cNvSpPr/>
            <p:nvPr/>
          </p:nvSpPr>
          <p:spPr>
            <a:xfrm>
              <a:off x="2993485" y="2752012"/>
              <a:ext cx="543094" cy="107909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SLN</a:t>
              </a:r>
              <a:endParaRPr kumimoji="0" lang="zh-CN" altLang="en-US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id="{7773B59F-3F81-476D-A785-CCA7B6D3BA7A}"/>
                </a:ext>
              </a:extLst>
            </p:cNvPr>
            <p:cNvCxnSpPr>
              <a:cxnSpLocks/>
            </p:cNvCxnSpPr>
            <p:nvPr/>
          </p:nvCxnSpPr>
          <p:spPr>
            <a:xfrm>
              <a:off x="2767961" y="2858530"/>
              <a:ext cx="1099671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</p:cxn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EFC8DDA7-E75D-499B-BCCF-27E8A40695F1}"/>
                </a:ext>
              </a:extLst>
            </p:cNvPr>
            <p:cNvSpPr/>
            <p:nvPr/>
          </p:nvSpPr>
          <p:spPr>
            <a:xfrm>
              <a:off x="2710811" y="2866400"/>
              <a:ext cx="416372" cy="9357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CTRL</a:t>
              </a:r>
              <a:endParaRPr kumimoji="0" lang="zh-CN" altLang="en-US" sz="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69B7CDEB-A0C9-43A8-A500-65735B293E17}"/>
                </a:ext>
              </a:extLst>
            </p:cNvPr>
            <p:cNvSpPr/>
            <p:nvPr/>
          </p:nvSpPr>
          <p:spPr>
            <a:xfrm>
              <a:off x="3534537" y="2866400"/>
              <a:ext cx="416372" cy="9357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NAC</a:t>
              </a:r>
              <a:endParaRPr kumimoji="0" lang="zh-CN" altLang="en-US" sz="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52835528-0ABC-4EBA-8ED9-D10103F100B4}"/>
                </a:ext>
              </a:extLst>
            </p:cNvPr>
            <p:cNvSpPr/>
            <p:nvPr/>
          </p:nvSpPr>
          <p:spPr>
            <a:xfrm>
              <a:off x="1849823" y="4779385"/>
              <a:ext cx="1269870" cy="17360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1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Gated on CD45+CD8+</a:t>
              </a:r>
              <a:endParaRPr kumimoji="0" lang="zh-CN" altLang="en-US" sz="601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8130AD04-DDD3-428B-BF02-9F982DA262BA}"/>
                </a:ext>
              </a:extLst>
            </p:cNvPr>
            <p:cNvSpPr/>
            <p:nvPr/>
          </p:nvSpPr>
          <p:spPr>
            <a:xfrm>
              <a:off x="633636" y="4740583"/>
              <a:ext cx="420516" cy="17360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1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PD1</a:t>
              </a:r>
              <a:endParaRPr kumimoji="0" lang="zh-CN" altLang="en-US" sz="601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cxnSp>
          <p:nvCxnSpPr>
            <p:cNvPr id="44" name="直接箭头连接符 43">
              <a:extLst>
                <a:ext uri="{FF2B5EF4-FFF2-40B4-BE49-F238E27FC236}">
                  <a16:creationId xmlns:a16="http://schemas.microsoft.com/office/drawing/2014/main" id="{9D3DCC65-C296-40E0-B9FB-762C2C9F4C22}"/>
                </a:ext>
              </a:extLst>
            </p:cNvPr>
            <p:cNvCxnSpPr>
              <a:cxnSpLocks/>
            </p:cNvCxnSpPr>
            <p:nvPr/>
          </p:nvCxnSpPr>
          <p:spPr>
            <a:xfrm>
              <a:off x="1054152" y="4788331"/>
              <a:ext cx="3042007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5" name="直接箭头连接符 44">
              <a:extLst>
                <a:ext uri="{FF2B5EF4-FFF2-40B4-BE49-F238E27FC236}">
                  <a16:creationId xmlns:a16="http://schemas.microsoft.com/office/drawing/2014/main" id="{BC5480CC-2447-4C49-8A85-377A8DD5C937}"/>
                </a:ext>
              </a:extLst>
            </p:cNvPr>
            <p:cNvCxnSpPr>
              <a:cxnSpLocks/>
            </p:cNvCxnSpPr>
            <p:nvPr/>
          </p:nvCxnSpPr>
          <p:spPr>
            <a:xfrm>
              <a:off x="981703" y="3799737"/>
              <a:ext cx="3114456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77E3CE61-8A00-40F1-991D-92D29B9E014A}"/>
                </a:ext>
              </a:extLst>
            </p:cNvPr>
            <p:cNvSpPr/>
            <p:nvPr/>
          </p:nvSpPr>
          <p:spPr>
            <a:xfrm>
              <a:off x="1897683" y="3776514"/>
              <a:ext cx="1163992" cy="15913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1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Gated on CD45+CD4+</a:t>
              </a:r>
              <a:endParaRPr kumimoji="0" lang="zh-CN" altLang="en-US" sz="601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E9849ADC-6F00-4528-97C5-33DF765FD27B}"/>
                </a:ext>
              </a:extLst>
            </p:cNvPr>
            <p:cNvSpPr/>
            <p:nvPr/>
          </p:nvSpPr>
          <p:spPr>
            <a:xfrm rot="16200000">
              <a:off x="450254" y="4693303"/>
              <a:ext cx="378777" cy="140591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1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SSC</a:t>
              </a:r>
              <a:endParaRPr kumimoji="0" lang="zh-CN" altLang="en-US" sz="601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cxnSp>
          <p:nvCxnSpPr>
            <p:cNvPr id="48" name="直接箭头连接符 47">
              <a:extLst>
                <a:ext uri="{FF2B5EF4-FFF2-40B4-BE49-F238E27FC236}">
                  <a16:creationId xmlns:a16="http://schemas.microsoft.com/office/drawing/2014/main" id="{C105C6C0-8C3C-457B-BC11-494215247FD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8884" y="2937703"/>
              <a:ext cx="0" cy="1713451"/>
            </a:xfrm>
            <a:prstGeom prst="straightConnector1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9C42E0D4-8E6C-446C-A116-9AE8C11EDFD3}"/>
                </a:ext>
              </a:extLst>
            </p:cNvPr>
            <p:cNvSpPr/>
            <p:nvPr/>
          </p:nvSpPr>
          <p:spPr>
            <a:xfrm>
              <a:off x="633636" y="3718558"/>
              <a:ext cx="420516" cy="17360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1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PD1</a:t>
              </a:r>
              <a:endParaRPr kumimoji="0" lang="zh-CN" altLang="en-US" sz="601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50" name="矩形 49">
            <a:extLst>
              <a:ext uri="{FF2B5EF4-FFF2-40B4-BE49-F238E27FC236}">
                <a16:creationId xmlns:a16="http://schemas.microsoft.com/office/drawing/2014/main" id="{A96156CC-2CFD-44E3-949B-AAAB296237C6}"/>
              </a:ext>
            </a:extLst>
          </p:cNvPr>
          <p:cNvSpPr/>
          <p:nvPr/>
        </p:nvSpPr>
        <p:spPr>
          <a:xfrm>
            <a:off x="314391" y="870320"/>
            <a:ext cx="294770" cy="25765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401" b="1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kumimoji="0" lang="zh-CN" altLang="en-US" sz="1401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F8CC0EA1-48EB-4116-8622-8898CE912EE0}"/>
              </a:ext>
            </a:extLst>
          </p:cNvPr>
          <p:cNvSpPr/>
          <p:nvPr/>
        </p:nvSpPr>
        <p:spPr>
          <a:xfrm>
            <a:off x="314391" y="2678099"/>
            <a:ext cx="294770" cy="25765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1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B</a:t>
            </a:r>
            <a:endParaRPr kumimoji="0" lang="zh-CN" altLang="en-US" sz="1401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0880DAA7-BEEE-45D6-8CEF-F97B3EE29D55}"/>
              </a:ext>
            </a:extLst>
          </p:cNvPr>
          <p:cNvSpPr/>
          <p:nvPr/>
        </p:nvSpPr>
        <p:spPr>
          <a:xfrm>
            <a:off x="3015818" y="-3472"/>
            <a:ext cx="914400" cy="25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Fig. S1</a:t>
            </a:r>
            <a:endParaRPr lang="zh-CN" altLang="en-US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966B971-E95E-90FF-DD50-34BE2AB5B9F4}"/>
              </a:ext>
            </a:extLst>
          </p:cNvPr>
          <p:cNvSpPr/>
          <p:nvPr/>
        </p:nvSpPr>
        <p:spPr>
          <a:xfrm>
            <a:off x="270123" y="5726679"/>
            <a:ext cx="6053404" cy="1781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200000"/>
              </a:lnSpc>
            </a:pP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A. 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Body weight of mice in the experiment, corresponding to 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Fig</a:t>
            </a:r>
            <a:r>
              <a:rPr lang="en-US" altLang="zh-CN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b="1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1B</a:t>
            </a:r>
            <a:endParaRPr lang="en-US" altLang="zh-CN" sz="12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B. 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Representative cell flow plots of PD1 expression in CD45+CD8+ and CD45+CD4+ cells in colorectal cancer tumor tissues, corresponding to 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Fig</a:t>
            </a:r>
            <a:r>
              <a:rPr lang="en-US" altLang="zh-CN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b="1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1J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pPr>
              <a:lnSpc>
                <a:spcPct val="200000"/>
              </a:lnSpc>
            </a:pP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98718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组合 52">
            <a:extLst>
              <a:ext uri="{FF2B5EF4-FFF2-40B4-BE49-F238E27FC236}">
                <a16:creationId xmlns:a16="http://schemas.microsoft.com/office/drawing/2014/main" id="{75EA3CEB-9328-4BBE-9D38-0ADE50956CD5}"/>
              </a:ext>
            </a:extLst>
          </p:cNvPr>
          <p:cNvGrpSpPr/>
          <p:nvPr/>
        </p:nvGrpSpPr>
        <p:grpSpPr>
          <a:xfrm>
            <a:off x="261259" y="4367448"/>
            <a:ext cx="3060091" cy="3290658"/>
            <a:chOff x="1037938" y="917806"/>
            <a:chExt cx="3648001" cy="3922864"/>
          </a:xfrm>
        </p:grpSpPr>
        <p:pic>
          <p:nvPicPr>
            <p:cNvPr id="54" name="图片 53">
              <a:extLst>
                <a:ext uri="{FF2B5EF4-FFF2-40B4-BE49-F238E27FC236}">
                  <a16:creationId xmlns:a16="http://schemas.microsoft.com/office/drawing/2014/main" id="{F8989022-B3DA-4AA5-A38F-A77391D769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7938" y="2781610"/>
              <a:ext cx="3648001" cy="1915200"/>
            </a:xfrm>
            <a:prstGeom prst="rect">
              <a:avLst/>
            </a:prstGeom>
          </p:spPr>
        </p:pic>
        <p:pic>
          <p:nvPicPr>
            <p:cNvPr id="55" name="图片 54">
              <a:extLst>
                <a:ext uri="{FF2B5EF4-FFF2-40B4-BE49-F238E27FC236}">
                  <a16:creationId xmlns:a16="http://schemas.microsoft.com/office/drawing/2014/main" id="{814EB2A4-DFF9-466A-9987-15D59BFEF4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6038" y="954532"/>
              <a:ext cx="3596701" cy="1915200"/>
            </a:xfrm>
            <a:prstGeom prst="rect">
              <a:avLst/>
            </a:prstGeom>
          </p:spPr>
        </p:pic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89BBDE2E-B18C-4E13-9050-AC5A4A6825EB}"/>
                </a:ext>
              </a:extLst>
            </p:cNvPr>
            <p:cNvSpPr/>
            <p:nvPr/>
          </p:nvSpPr>
          <p:spPr>
            <a:xfrm rot="16200000">
              <a:off x="927180" y="4271981"/>
              <a:ext cx="514009" cy="248949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1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SSC</a:t>
              </a:r>
              <a:endParaRPr kumimoji="0" lang="zh-CN" altLang="en-US" sz="601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cxnSp>
          <p:nvCxnSpPr>
            <p:cNvPr id="57" name="直接箭头连接符 56">
              <a:extLst>
                <a:ext uri="{FF2B5EF4-FFF2-40B4-BE49-F238E27FC236}">
                  <a16:creationId xmlns:a16="http://schemas.microsoft.com/office/drawing/2014/main" id="{2BD275D4-C2B1-45F7-B81F-6FD9FF1D10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83033" y="1177757"/>
              <a:ext cx="0" cy="3100400"/>
            </a:xfrm>
            <a:prstGeom prst="straightConnector1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A61F52F2-0A09-4842-AB2A-2106F0FCDF7E}"/>
                </a:ext>
              </a:extLst>
            </p:cNvPr>
            <p:cNvSpPr/>
            <p:nvPr/>
          </p:nvSpPr>
          <p:spPr>
            <a:xfrm>
              <a:off x="1208399" y="4517247"/>
              <a:ext cx="653302" cy="248949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1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IFN-γ</a:t>
              </a:r>
              <a:endParaRPr kumimoji="0" lang="zh-CN" altLang="en-US" sz="601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D7E7F654-BEC8-47B8-A94C-3B566B043742}"/>
                </a:ext>
              </a:extLst>
            </p:cNvPr>
            <p:cNvSpPr/>
            <p:nvPr/>
          </p:nvSpPr>
          <p:spPr>
            <a:xfrm>
              <a:off x="1198874" y="2704440"/>
              <a:ext cx="653302" cy="248949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1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GzmB</a:t>
              </a:r>
              <a:endParaRPr kumimoji="0" lang="zh-CN" altLang="en-US" sz="601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cxnSp>
          <p:nvCxnSpPr>
            <p:cNvPr id="60" name="直接箭头连接符 59">
              <a:extLst>
                <a:ext uri="{FF2B5EF4-FFF2-40B4-BE49-F238E27FC236}">
                  <a16:creationId xmlns:a16="http://schemas.microsoft.com/office/drawing/2014/main" id="{0C959FDF-3A3B-4CA9-92AE-ED0F40C1114B}"/>
                </a:ext>
              </a:extLst>
            </p:cNvPr>
            <p:cNvCxnSpPr>
              <a:cxnSpLocks/>
            </p:cNvCxnSpPr>
            <p:nvPr/>
          </p:nvCxnSpPr>
          <p:spPr>
            <a:xfrm>
              <a:off x="1667318" y="2838440"/>
              <a:ext cx="2905125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61" name="直接箭头连接符 60">
              <a:extLst>
                <a:ext uri="{FF2B5EF4-FFF2-40B4-BE49-F238E27FC236}">
                  <a16:creationId xmlns:a16="http://schemas.microsoft.com/office/drawing/2014/main" id="{179BBBFA-6BE6-4979-B1EB-446EE322152D}"/>
                </a:ext>
              </a:extLst>
            </p:cNvPr>
            <p:cNvCxnSpPr>
              <a:cxnSpLocks/>
            </p:cNvCxnSpPr>
            <p:nvPr/>
          </p:nvCxnSpPr>
          <p:spPr>
            <a:xfrm>
              <a:off x="1682355" y="4644962"/>
              <a:ext cx="2851988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62" name="矩形 61">
              <a:extLst>
                <a:ext uri="{FF2B5EF4-FFF2-40B4-BE49-F238E27FC236}">
                  <a16:creationId xmlns:a16="http://schemas.microsoft.com/office/drawing/2014/main" id="{A646CBDD-FB81-4F6C-BF79-4350666C8E55}"/>
                </a:ext>
              </a:extLst>
            </p:cNvPr>
            <p:cNvSpPr/>
            <p:nvPr/>
          </p:nvSpPr>
          <p:spPr>
            <a:xfrm>
              <a:off x="1908442" y="917806"/>
              <a:ext cx="582997" cy="327944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1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Ctrl</a:t>
              </a:r>
              <a:endParaRPr kumimoji="0" lang="zh-CN" altLang="en-US" sz="601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684C50FE-08DB-48B1-A4B8-1CB20D008483}"/>
                </a:ext>
              </a:extLst>
            </p:cNvPr>
            <p:cNvSpPr/>
            <p:nvPr/>
          </p:nvSpPr>
          <p:spPr>
            <a:xfrm>
              <a:off x="3517812" y="917806"/>
              <a:ext cx="582997" cy="327944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1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NAC</a:t>
              </a:r>
              <a:endParaRPr kumimoji="0" lang="zh-CN" altLang="en-US" sz="601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D8F6123C-2FF0-4544-BC8B-90A90D79AF65}"/>
                </a:ext>
              </a:extLst>
            </p:cNvPr>
            <p:cNvSpPr/>
            <p:nvPr/>
          </p:nvSpPr>
          <p:spPr>
            <a:xfrm>
              <a:off x="2230642" y="4630135"/>
              <a:ext cx="1539987" cy="21053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1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Gated on CD45+CD8+</a:t>
              </a:r>
              <a:endParaRPr kumimoji="0" lang="zh-CN" altLang="en-US" sz="601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69" name="图片 68">
            <a:extLst>
              <a:ext uri="{FF2B5EF4-FFF2-40B4-BE49-F238E27FC236}">
                <a16:creationId xmlns:a16="http://schemas.microsoft.com/office/drawing/2014/main" id="{EF2FB24D-D3B9-4560-83A2-E4FA14C8FC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1" t="5809" r="7151" b="4663"/>
          <a:stretch/>
        </p:blipFill>
        <p:spPr>
          <a:xfrm>
            <a:off x="3273311" y="4282350"/>
            <a:ext cx="3612094" cy="3303743"/>
          </a:xfrm>
          <a:prstGeom prst="rect">
            <a:avLst/>
          </a:prstGeom>
        </p:spPr>
      </p:pic>
      <p:graphicFrame>
        <p:nvGraphicFramePr>
          <p:cNvPr id="18" name="对象 17">
            <a:extLst>
              <a:ext uri="{FF2B5EF4-FFF2-40B4-BE49-F238E27FC236}">
                <a16:creationId xmlns:a16="http://schemas.microsoft.com/office/drawing/2014/main" id="{E1E6E419-BF7B-47CD-9941-815E949B75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0563" y="7785045"/>
          <a:ext cx="1101936" cy="13589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6" imgW="2648078" imgH="3265877" progId="Prism8.Document">
                  <p:embed/>
                </p:oleObj>
              </mc:Choice>
              <mc:Fallback>
                <p:oleObj name="Prism 8" r:id="rId6" imgW="2648078" imgH="3265877" progId="Prism8.Document">
                  <p:embed/>
                  <p:pic>
                    <p:nvPicPr>
                      <p:cNvPr id="18" name="对象 17">
                        <a:extLst>
                          <a:ext uri="{FF2B5EF4-FFF2-40B4-BE49-F238E27FC236}">
                            <a16:creationId xmlns:a16="http://schemas.microsoft.com/office/drawing/2014/main" id="{E1E6E419-BF7B-47CD-9941-815E949B756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10563" y="7785045"/>
                        <a:ext cx="1101936" cy="13589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对象 18">
            <a:extLst>
              <a:ext uri="{FF2B5EF4-FFF2-40B4-BE49-F238E27FC236}">
                <a16:creationId xmlns:a16="http://schemas.microsoft.com/office/drawing/2014/main" id="{08B33A8D-1B64-4581-93E6-39FC0D51BBC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8424" y="7783276"/>
          <a:ext cx="1199825" cy="1382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8" imgW="2744234" imgH="3165034" progId="Prism8.Document">
                  <p:embed/>
                </p:oleObj>
              </mc:Choice>
              <mc:Fallback>
                <p:oleObj name="Prism 8" r:id="rId8" imgW="2744234" imgH="3165034" progId="Prism8.Document">
                  <p:embed/>
                  <p:pic>
                    <p:nvPicPr>
                      <p:cNvPr id="19" name="对象 18">
                        <a:extLst>
                          <a:ext uri="{FF2B5EF4-FFF2-40B4-BE49-F238E27FC236}">
                            <a16:creationId xmlns:a16="http://schemas.microsoft.com/office/drawing/2014/main" id="{08B33A8D-1B64-4581-93E6-39FC0D51BB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608424" y="7783276"/>
                        <a:ext cx="1199825" cy="13822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对象 19">
            <a:extLst>
              <a:ext uri="{FF2B5EF4-FFF2-40B4-BE49-F238E27FC236}">
                <a16:creationId xmlns:a16="http://schemas.microsoft.com/office/drawing/2014/main" id="{C2A8F2E2-F9CA-45D0-AF46-932B4D33789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51805" y="7743603"/>
          <a:ext cx="3679826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10" imgW="7805942" imgH="3075355" progId="Prism8.Document">
                  <p:embed/>
                </p:oleObj>
              </mc:Choice>
              <mc:Fallback>
                <p:oleObj name="Prism 8" r:id="rId10" imgW="7805942" imgH="3075355" progId="Prism8.Document">
                  <p:embed/>
                  <p:pic>
                    <p:nvPicPr>
                      <p:cNvPr id="20" name="对象 19">
                        <a:extLst>
                          <a:ext uri="{FF2B5EF4-FFF2-40B4-BE49-F238E27FC236}">
                            <a16:creationId xmlns:a16="http://schemas.microsoft.com/office/drawing/2014/main" id="{C2A8F2E2-F9CA-45D0-AF46-932B4D33789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151805" y="7743603"/>
                        <a:ext cx="3679826" cy="144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" name="组合 20">
            <a:extLst>
              <a:ext uri="{FF2B5EF4-FFF2-40B4-BE49-F238E27FC236}">
                <a16:creationId xmlns:a16="http://schemas.microsoft.com/office/drawing/2014/main" id="{2A05CC71-F912-4EC5-B2B6-23E3E81F2A47}"/>
              </a:ext>
            </a:extLst>
          </p:cNvPr>
          <p:cNvGrpSpPr/>
          <p:nvPr/>
        </p:nvGrpSpPr>
        <p:grpSpPr>
          <a:xfrm>
            <a:off x="261259" y="413977"/>
            <a:ext cx="3024218" cy="3744566"/>
            <a:chOff x="6096000" y="697860"/>
            <a:chExt cx="3684163" cy="4561707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FDEA9329-E897-40A8-888F-C71F0B31FA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0163" y="708484"/>
              <a:ext cx="3600000" cy="225000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E0841CF-6FE4-4C3B-A51D-208C72B8BB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0163" y="3009567"/>
              <a:ext cx="3600000" cy="225000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1BA64270-06D9-4A3E-A7BF-322BE4AA8DA2}"/>
                </a:ext>
              </a:extLst>
            </p:cNvPr>
            <p:cNvSpPr/>
            <p:nvPr/>
          </p:nvSpPr>
          <p:spPr>
            <a:xfrm>
              <a:off x="6096000" y="697860"/>
              <a:ext cx="596421" cy="335495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CTRL</a:t>
              </a:r>
              <a:endParaRPr kumimoji="0" lang="zh-CN" altLang="en-US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5C9CF729-8685-4C18-BD13-CC24B6AE4CAB}"/>
                </a:ext>
              </a:extLst>
            </p:cNvPr>
            <p:cNvSpPr/>
            <p:nvPr/>
          </p:nvSpPr>
          <p:spPr>
            <a:xfrm>
              <a:off x="6096000" y="3006610"/>
              <a:ext cx="668481" cy="376031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NAC</a:t>
              </a:r>
              <a:endParaRPr kumimoji="0" lang="zh-CN" altLang="en-US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graphicFrame>
        <p:nvGraphicFramePr>
          <p:cNvPr id="26" name="对象 25">
            <a:extLst>
              <a:ext uri="{FF2B5EF4-FFF2-40B4-BE49-F238E27FC236}">
                <a16:creationId xmlns:a16="http://schemas.microsoft.com/office/drawing/2014/main" id="{D894A53B-A9FF-43D9-9445-911A78F5438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72525" y="599478"/>
          <a:ext cx="2020933" cy="19395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14" imgW="2840390" imgH="2726006" progId="Prism8.Document">
                  <p:embed/>
                </p:oleObj>
              </mc:Choice>
              <mc:Fallback>
                <p:oleObj name="Prism 8" r:id="rId14" imgW="2840390" imgH="2726006" progId="Prism8.Document">
                  <p:embed/>
                  <p:pic>
                    <p:nvPicPr>
                      <p:cNvPr id="26" name="对象 25">
                        <a:extLst>
                          <a:ext uri="{FF2B5EF4-FFF2-40B4-BE49-F238E27FC236}">
                            <a16:creationId xmlns:a16="http://schemas.microsoft.com/office/drawing/2014/main" id="{D894A53B-A9FF-43D9-9445-911A78F543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3572525" y="599478"/>
                        <a:ext cx="2020933" cy="19395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矩形 26">
            <a:extLst>
              <a:ext uri="{FF2B5EF4-FFF2-40B4-BE49-F238E27FC236}">
                <a16:creationId xmlns:a16="http://schemas.microsoft.com/office/drawing/2014/main" id="{97ADA443-AE84-4F44-8788-3B66694B3247}"/>
              </a:ext>
            </a:extLst>
          </p:cNvPr>
          <p:cNvSpPr/>
          <p:nvPr/>
        </p:nvSpPr>
        <p:spPr>
          <a:xfrm>
            <a:off x="3015818" y="-16535"/>
            <a:ext cx="914400" cy="25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Fig. S2</a:t>
            </a:r>
            <a:endParaRPr lang="zh-CN" altLang="en-US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5D0936C2-B7AD-3667-7C58-B8D1CA6DE4E5}"/>
              </a:ext>
            </a:extLst>
          </p:cNvPr>
          <p:cNvSpPr/>
          <p:nvPr/>
        </p:nvSpPr>
        <p:spPr>
          <a:xfrm flipH="1">
            <a:off x="3500952" y="2617831"/>
            <a:ext cx="3473054" cy="10261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200000"/>
              </a:lnSpc>
            </a:pP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A.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Counting of CD8+ T cells cultured in vitro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08AA8D1-7368-5407-DF30-6F4C4FDBAED0}"/>
              </a:ext>
            </a:extLst>
          </p:cNvPr>
          <p:cNvSpPr/>
          <p:nvPr/>
        </p:nvSpPr>
        <p:spPr>
          <a:xfrm>
            <a:off x="-118220" y="307401"/>
            <a:ext cx="471911" cy="345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401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zh-CN" altLang="en-US" sz="1401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C6380374-5B1B-36FF-D89A-D10C4E413852}"/>
              </a:ext>
            </a:extLst>
          </p:cNvPr>
          <p:cNvSpPr/>
          <p:nvPr/>
        </p:nvSpPr>
        <p:spPr>
          <a:xfrm flipH="1">
            <a:off x="52738" y="8968096"/>
            <a:ext cx="6805262" cy="10261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zh-CN" sz="11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B. </a:t>
            </a:r>
            <a:r>
              <a:rPr lang="en-US" altLang="zh-CN" sz="11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Cell flow analysis of IFN-γ and </a:t>
            </a:r>
            <a:r>
              <a:rPr lang="en-US" altLang="zh-CN" sz="11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Granzmy</a:t>
            </a:r>
            <a:r>
              <a:rPr lang="en-US" altLang="zh-CN" sz="11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B in CD45+CD8+ cells of mouse tumor tissues.</a:t>
            </a:r>
          </a:p>
          <a:p>
            <a:pPr>
              <a:lnSpc>
                <a:spcPct val="150000"/>
              </a:lnSpc>
            </a:pPr>
            <a:r>
              <a:rPr lang="en-US" altLang="zh-CN" sz="11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C. </a:t>
            </a:r>
            <a:r>
              <a:rPr lang="en-US" altLang="zh-CN" sz="11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Luminex liquid suspension microarray experiments on the serum of mice with colorectal cancer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2A4DA16-6C5E-2288-7A96-A4122B8283DE}"/>
              </a:ext>
            </a:extLst>
          </p:cNvPr>
          <p:cNvSpPr/>
          <p:nvPr/>
        </p:nvSpPr>
        <p:spPr>
          <a:xfrm>
            <a:off x="-118220" y="4281569"/>
            <a:ext cx="471911" cy="345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401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zh-CN" altLang="en-US" sz="1401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588B49C-8EC2-7A31-9A3C-D743891BC40C}"/>
              </a:ext>
            </a:extLst>
          </p:cNvPr>
          <p:cNvSpPr/>
          <p:nvPr/>
        </p:nvSpPr>
        <p:spPr>
          <a:xfrm>
            <a:off x="3295718" y="4281569"/>
            <a:ext cx="471911" cy="345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401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sz="1401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98319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193D09F6-3F41-47E4-91AF-4E1FFFE50884}"/>
              </a:ext>
            </a:extLst>
          </p:cNvPr>
          <p:cNvSpPr/>
          <p:nvPr/>
        </p:nvSpPr>
        <p:spPr>
          <a:xfrm>
            <a:off x="338198" y="2917678"/>
            <a:ext cx="413741" cy="3112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401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kumimoji="0" lang="zh-CN" altLang="en-US" sz="140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73E41EB2-E2F0-41EF-A9C8-21608A7029F4}"/>
              </a:ext>
            </a:extLst>
          </p:cNvPr>
          <p:cNvGrpSpPr/>
          <p:nvPr/>
        </p:nvGrpSpPr>
        <p:grpSpPr>
          <a:xfrm>
            <a:off x="681075" y="2998325"/>
            <a:ext cx="4508409" cy="197788"/>
            <a:chOff x="483281" y="2525932"/>
            <a:chExt cx="4508410" cy="197788"/>
          </a:xfrm>
        </p:grpSpPr>
        <p:cxnSp>
          <p:nvCxnSpPr>
            <p:cNvPr id="28" name="直接连接符 27">
              <a:extLst>
                <a:ext uri="{FF2B5EF4-FFF2-40B4-BE49-F238E27FC236}">
                  <a16:creationId xmlns:a16="http://schemas.microsoft.com/office/drawing/2014/main" id="{106A923A-E2DC-4627-ADBF-382A2E09F038}"/>
                </a:ext>
              </a:extLst>
            </p:cNvPr>
            <p:cNvCxnSpPr>
              <a:cxnSpLocks/>
            </p:cNvCxnSpPr>
            <p:nvPr/>
          </p:nvCxnSpPr>
          <p:spPr>
            <a:xfrm>
              <a:off x="483281" y="2717198"/>
              <a:ext cx="450841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9ECD259E-61D6-422D-B3DD-0B6437CABD8D}"/>
                </a:ext>
              </a:extLst>
            </p:cNvPr>
            <p:cNvSpPr/>
            <p:nvPr/>
          </p:nvSpPr>
          <p:spPr>
            <a:xfrm>
              <a:off x="2242073" y="2525932"/>
              <a:ext cx="995440" cy="19778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SLN</a:t>
              </a:r>
              <a:endParaRPr kumimoji="0" lang="zh-CN" alt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5" name="矩形 4">
            <a:extLst>
              <a:ext uri="{FF2B5EF4-FFF2-40B4-BE49-F238E27FC236}">
                <a16:creationId xmlns:a16="http://schemas.microsoft.com/office/drawing/2014/main" id="{441D8686-EF57-4A51-98E0-A5A34CD156AF}"/>
              </a:ext>
            </a:extLst>
          </p:cNvPr>
          <p:cNvSpPr/>
          <p:nvPr/>
        </p:nvSpPr>
        <p:spPr>
          <a:xfrm>
            <a:off x="4170689" y="3067911"/>
            <a:ext cx="877785" cy="4296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NAC+Anti-PD1</a:t>
            </a:r>
            <a:endParaRPr kumimoji="0" lang="zh-CN" altLang="en-US" sz="60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6E5A84F-681A-4822-B52C-752A7C3440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18" y="3183716"/>
            <a:ext cx="4835242" cy="13680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0BBEBA18-C741-4404-AB01-96709BCE0411}"/>
              </a:ext>
            </a:extLst>
          </p:cNvPr>
          <p:cNvSpPr/>
          <p:nvPr/>
        </p:nvSpPr>
        <p:spPr>
          <a:xfrm>
            <a:off x="592531" y="4373898"/>
            <a:ext cx="472068" cy="2425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CD44</a:t>
            </a:r>
            <a:endParaRPr kumimoji="0" lang="zh-CN" altLang="en-US" sz="60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38941531-5C6C-4A65-8B68-1982B5239973}"/>
              </a:ext>
            </a:extLst>
          </p:cNvPr>
          <p:cNvCxnSpPr>
            <a:cxnSpLocks/>
          </p:cNvCxnSpPr>
          <p:nvPr/>
        </p:nvCxnSpPr>
        <p:spPr>
          <a:xfrm>
            <a:off x="972088" y="4492320"/>
            <a:ext cx="4157237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1169622C-7A2C-4F65-9AF7-0BA3FF99379D}"/>
              </a:ext>
            </a:extLst>
          </p:cNvPr>
          <p:cNvSpPr/>
          <p:nvPr/>
        </p:nvSpPr>
        <p:spPr>
          <a:xfrm rot="16200000">
            <a:off x="302020" y="4095789"/>
            <a:ext cx="471209" cy="2425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CD62L</a:t>
            </a:r>
            <a:endParaRPr kumimoji="0" lang="zh-CN" altLang="en-US" sz="60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EAFC36BB-B121-424A-AD55-BC0C99A8B06C}"/>
              </a:ext>
            </a:extLst>
          </p:cNvPr>
          <p:cNvCxnSpPr>
            <a:cxnSpLocks/>
          </p:cNvCxnSpPr>
          <p:nvPr/>
        </p:nvCxnSpPr>
        <p:spPr>
          <a:xfrm flipV="1">
            <a:off x="527640" y="3334816"/>
            <a:ext cx="0" cy="71810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>
            <a:extLst>
              <a:ext uri="{FF2B5EF4-FFF2-40B4-BE49-F238E27FC236}">
                <a16:creationId xmlns:a16="http://schemas.microsoft.com/office/drawing/2014/main" id="{BEFD2720-04A5-4341-B71F-F6970359DE39}"/>
              </a:ext>
            </a:extLst>
          </p:cNvPr>
          <p:cNvSpPr/>
          <p:nvPr/>
        </p:nvSpPr>
        <p:spPr>
          <a:xfrm>
            <a:off x="923121" y="3157482"/>
            <a:ext cx="447557" cy="2190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CTRL</a:t>
            </a:r>
            <a:endParaRPr kumimoji="0" lang="zh-CN" altLang="en-US" sz="60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8BBADB72-EA2F-4B6E-8A8C-F16B9452A5E1}"/>
              </a:ext>
            </a:extLst>
          </p:cNvPr>
          <p:cNvSpPr/>
          <p:nvPr/>
        </p:nvSpPr>
        <p:spPr>
          <a:xfrm>
            <a:off x="3271999" y="3157482"/>
            <a:ext cx="447557" cy="2190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NAC</a:t>
            </a:r>
            <a:endParaRPr kumimoji="0" lang="zh-CN" altLang="en-US" sz="60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91654E4-9199-4402-9568-3AD3B927C257}"/>
              </a:ext>
            </a:extLst>
          </p:cNvPr>
          <p:cNvSpPr/>
          <p:nvPr/>
        </p:nvSpPr>
        <p:spPr>
          <a:xfrm>
            <a:off x="2035420" y="3157487"/>
            <a:ext cx="599957" cy="2190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Anti-PD1</a:t>
            </a:r>
            <a:endParaRPr kumimoji="0" lang="zh-CN" altLang="en-US" sz="60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aphicFrame>
        <p:nvGraphicFramePr>
          <p:cNvPr id="21" name="对象 20">
            <a:extLst>
              <a:ext uri="{FF2B5EF4-FFF2-40B4-BE49-F238E27FC236}">
                <a16:creationId xmlns:a16="http://schemas.microsoft.com/office/drawing/2014/main" id="{47E12748-51D6-4706-9865-5560D989B5C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70753" y="3152502"/>
          <a:ext cx="853941" cy="13680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3" imgW="2561285" imgH="4101434" progId="Prism8.Document">
                  <p:embed/>
                </p:oleObj>
              </mc:Choice>
              <mc:Fallback>
                <p:oleObj name="Prism 8" r:id="rId3" imgW="2561285" imgH="4101434" progId="Prism8.Document">
                  <p:embed/>
                  <p:pic>
                    <p:nvPicPr>
                      <p:cNvPr id="21" name="对象 20">
                        <a:extLst>
                          <a:ext uri="{FF2B5EF4-FFF2-40B4-BE49-F238E27FC236}">
                            <a16:creationId xmlns:a16="http://schemas.microsoft.com/office/drawing/2014/main" id="{47E12748-51D6-4706-9865-5560D989B5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70753" y="3152502"/>
                        <a:ext cx="853941" cy="13680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5" name="组合 44">
            <a:extLst>
              <a:ext uri="{FF2B5EF4-FFF2-40B4-BE49-F238E27FC236}">
                <a16:creationId xmlns:a16="http://schemas.microsoft.com/office/drawing/2014/main" id="{5FA93A10-9CED-41D7-BCE1-4BECCDD53632}"/>
              </a:ext>
            </a:extLst>
          </p:cNvPr>
          <p:cNvGrpSpPr/>
          <p:nvPr/>
        </p:nvGrpSpPr>
        <p:grpSpPr>
          <a:xfrm>
            <a:off x="362561" y="6147794"/>
            <a:ext cx="5783281" cy="1396764"/>
            <a:chOff x="388177" y="5795022"/>
            <a:chExt cx="5783281" cy="1396764"/>
          </a:xfrm>
        </p:grpSpPr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8DF90371-5648-4AA4-8FA7-0FD50A26F2BA}"/>
                </a:ext>
              </a:extLst>
            </p:cNvPr>
            <p:cNvSpPr/>
            <p:nvPr/>
          </p:nvSpPr>
          <p:spPr>
            <a:xfrm>
              <a:off x="525201" y="6949202"/>
              <a:ext cx="472162" cy="24258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1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Tim3</a:t>
              </a:r>
              <a:endParaRPr kumimoji="0" lang="zh-CN" altLang="en-US" sz="60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cxnSp>
          <p:nvCxnSpPr>
            <p:cNvPr id="13" name="直接箭头连接符 12">
              <a:extLst>
                <a:ext uri="{FF2B5EF4-FFF2-40B4-BE49-F238E27FC236}">
                  <a16:creationId xmlns:a16="http://schemas.microsoft.com/office/drawing/2014/main" id="{7CE600B5-AAA4-47D3-9FDF-1F38CE1F9962}"/>
                </a:ext>
              </a:extLst>
            </p:cNvPr>
            <p:cNvCxnSpPr>
              <a:cxnSpLocks/>
            </p:cNvCxnSpPr>
            <p:nvPr/>
          </p:nvCxnSpPr>
          <p:spPr>
            <a:xfrm>
              <a:off x="904833" y="7075359"/>
              <a:ext cx="4262468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04B6D6F9-1904-4E17-BD9C-2091E56EA628}"/>
                </a:ext>
              </a:extLst>
            </p:cNvPr>
            <p:cNvSpPr/>
            <p:nvPr/>
          </p:nvSpPr>
          <p:spPr>
            <a:xfrm rot="16200000">
              <a:off x="327863" y="6726005"/>
              <a:ext cx="363211" cy="24258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1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PD1</a:t>
              </a:r>
              <a:endParaRPr kumimoji="0" lang="zh-CN" altLang="en-US" sz="60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cxnSp>
          <p:nvCxnSpPr>
            <p:cNvPr id="15" name="直接箭头连接符 14">
              <a:extLst>
                <a:ext uri="{FF2B5EF4-FFF2-40B4-BE49-F238E27FC236}">
                  <a16:creationId xmlns:a16="http://schemas.microsoft.com/office/drawing/2014/main" id="{989A9A7A-02B8-420B-B30B-71DA477C6FF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9624" y="5909914"/>
              <a:ext cx="0" cy="822497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1A97A6F1-9C9F-435F-83B1-7793964206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010" y="5795022"/>
              <a:ext cx="4839350" cy="1368000"/>
            </a:xfrm>
            <a:prstGeom prst="rect">
              <a:avLst/>
            </a:prstGeom>
          </p:spPr>
        </p:pic>
        <p:graphicFrame>
          <p:nvGraphicFramePr>
            <p:cNvPr id="22" name="对象 21">
              <a:extLst>
                <a:ext uri="{FF2B5EF4-FFF2-40B4-BE49-F238E27FC236}">
                  <a16:creationId xmlns:a16="http://schemas.microsoft.com/office/drawing/2014/main" id="{C7F1CE65-8949-46F2-BFB3-7F36D8FA6A0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70753" y="5822138"/>
            <a:ext cx="900705" cy="1368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8" r:id="rId6" imgW="2616026" imgH="3973219" progId="Prism8.Document">
                    <p:embed/>
                  </p:oleObj>
                </mc:Choice>
                <mc:Fallback>
                  <p:oleObj name="Prism 8" r:id="rId6" imgW="2616026" imgH="3973219" progId="Prism8.Document">
                    <p:embed/>
                    <p:pic>
                      <p:nvPicPr>
                        <p:cNvPr id="22" name="对象 21">
                          <a:extLst>
                            <a:ext uri="{FF2B5EF4-FFF2-40B4-BE49-F238E27FC236}">
                              <a16:creationId xmlns:a16="http://schemas.microsoft.com/office/drawing/2014/main" id="{C7F1CE65-8949-46F2-BFB3-7F36D8FA6A0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5270753" y="5822138"/>
                          <a:ext cx="900705" cy="1368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E8649C49-F62F-4E7D-B916-1EE5B41E42B3}"/>
              </a:ext>
            </a:extLst>
          </p:cNvPr>
          <p:cNvGrpSpPr/>
          <p:nvPr/>
        </p:nvGrpSpPr>
        <p:grpSpPr>
          <a:xfrm>
            <a:off x="398398" y="4672788"/>
            <a:ext cx="5769119" cy="1426760"/>
            <a:chOff x="398398" y="4472487"/>
            <a:chExt cx="5769119" cy="1426760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B5D28D61-BF1D-42F8-B0FA-91615F1CFDA8}"/>
                </a:ext>
              </a:extLst>
            </p:cNvPr>
            <p:cNvGrpSpPr/>
            <p:nvPr/>
          </p:nvGrpSpPr>
          <p:grpSpPr>
            <a:xfrm>
              <a:off x="398398" y="4596542"/>
              <a:ext cx="4758731" cy="1302705"/>
              <a:chOff x="92253" y="3517471"/>
              <a:chExt cx="5590090" cy="1520130"/>
            </a:xfrm>
          </p:grpSpPr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9F1D056C-8972-48CB-B9C7-CE4ED0107C98}"/>
                  </a:ext>
                </a:extLst>
              </p:cNvPr>
              <p:cNvSpPr/>
              <p:nvPr/>
            </p:nvSpPr>
            <p:spPr>
              <a:xfrm>
                <a:off x="264076" y="4749929"/>
                <a:ext cx="559922" cy="28767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601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TCF1</a:t>
                </a:r>
                <a:endParaRPr kumimoji="0" lang="zh-CN" altLang="en-US" sz="601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cxnSp>
            <p:nvCxnSpPr>
              <p:cNvPr id="25" name="直接箭头连接符 24">
                <a:extLst>
                  <a:ext uri="{FF2B5EF4-FFF2-40B4-BE49-F238E27FC236}">
                    <a16:creationId xmlns:a16="http://schemas.microsoft.com/office/drawing/2014/main" id="{3BEE6EF4-AA7B-4479-BF58-24D6502F1E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4270" y="4899534"/>
                <a:ext cx="4968073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DCF92421-CCA3-4AB0-A6ED-B3A6CB68F48D}"/>
                  </a:ext>
                </a:extLst>
              </p:cNvPr>
              <p:cNvSpPr/>
              <p:nvPr/>
            </p:nvSpPr>
            <p:spPr>
              <a:xfrm rot="16200000">
                <a:off x="20729" y="4485246"/>
                <a:ext cx="430720" cy="28767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601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PD1</a:t>
                </a:r>
                <a:endParaRPr kumimoji="0" lang="zh-CN" altLang="en-US" sz="601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cxnSp>
            <p:nvCxnSpPr>
              <p:cNvPr id="27" name="直接箭头连接符 26">
                <a:extLst>
                  <a:ext uri="{FF2B5EF4-FFF2-40B4-BE49-F238E27FC236}">
                    <a16:creationId xmlns:a16="http://schemas.microsoft.com/office/drawing/2014/main" id="{A0C36363-165A-4AED-8E98-053400FB632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24268" y="3517471"/>
                <a:ext cx="0" cy="975372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组合 45">
              <a:extLst>
                <a:ext uri="{FF2B5EF4-FFF2-40B4-BE49-F238E27FC236}">
                  <a16:creationId xmlns:a16="http://schemas.microsoft.com/office/drawing/2014/main" id="{D502CF5E-386E-4A29-B337-E86C46009250}"/>
                </a:ext>
              </a:extLst>
            </p:cNvPr>
            <p:cNvGrpSpPr/>
            <p:nvPr/>
          </p:nvGrpSpPr>
          <p:grpSpPr>
            <a:xfrm>
              <a:off x="430866" y="4472487"/>
              <a:ext cx="5736651" cy="1387187"/>
              <a:chOff x="430866" y="4472487"/>
              <a:chExt cx="5736651" cy="1387187"/>
            </a:xfrm>
          </p:grpSpPr>
          <p:pic>
            <p:nvPicPr>
              <p:cNvPr id="19" name="图片 18">
                <a:extLst>
                  <a:ext uri="{FF2B5EF4-FFF2-40B4-BE49-F238E27FC236}">
                    <a16:creationId xmlns:a16="http://schemas.microsoft.com/office/drawing/2014/main" id="{98258042-A1B9-49D3-A443-250F52D0E1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0866" y="4472487"/>
                <a:ext cx="4839350" cy="1368000"/>
              </a:xfrm>
              <a:prstGeom prst="rect">
                <a:avLst/>
              </a:prstGeom>
            </p:spPr>
          </p:pic>
          <p:graphicFrame>
            <p:nvGraphicFramePr>
              <p:cNvPr id="23" name="对象 22">
                <a:extLst>
                  <a:ext uri="{FF2B5EF4-FFF2-40B4-BE49-F238E27FC236}">
                    <a16:creationId xmlns:a16="http://schemas.microsoft.com/office/drawing/2014/main" id="{252A96A6-EC9F-4F56-9B72-03B756C2C623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270753" y="4491674"/>
              <a:ext cx="896764" cy="1368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Prism 8" r:id="rId9" imgW="2616026" imgH="3991587" progId="Prism8.Document">
                      <p:embed/>
                    </p:oleObj>
                  </mc:Choice>
                  <mc:Fallback>
                    <p:oleObj name="Prism 8" r:id="rId9" imgW="2616026" imgH="3991587" progId="Prism8.Document">
                      <p:embed/>
                      <p:pic>
                        <p:nvPicPr>
                          <p:cNvPr id="23" name="对象 22">
                            <a:extLst>
                              <a:ext uri="{FF2B5EF4-FFF2-40B4-BE49-F238E27FC236}">
                                <a16:creationId xmlns:a16="http://schemas.microsoft.com/office/drawing/2014/main" id="{252A96A6-EC9F-4F56-9B72-03B756C2C623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10"/>
                          <a:stretch>
                            <a:fillRect/>
                          </a:stretch>
                        </p:blipFill>
                        <p:spPr>
                          <a:xfrm>
                            <a:off x="5270753" y="4491674"/>
                            <a:ext cx="896764" cy="13680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aphicFrame>
        <p:nvGraphicFramePr>
          <p:cNvPr id="30" name="对象 29">
            <a:extLst>
              <a:ext uri="{FF2B5EF4-FFF2-40B4-BE49-F238E27FC236}">
                <a16:creationId xmlns:a16="http://schemas.microsoft.com/office/drawing/2014/main" id="{60F1DF3D-BF10-4E16-9CE8-12F6D514A3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0577" y="965776"/>
          <a:ext cx="1901825" cy="155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11" imgW="3215292" imgH="2634527" progId="Prism8.Document">
                  <p:embed/>
                </p:oleObj>
              </mc:Choice>
              <mc:Fallback>
                <p:oleObj name="Prism 8" r:id="rId11" imgW="3215292" imgH="2634527" progId="Prism8.Document">
                  <p:embed/>
                  <p:pic>
                    <p:nvPicPr>
                      <p:cNvPr id="30" name="对象 29">
                        <a:extLst>
                          <a:ext uri="{FF2B5EF4-FFF2-40B4-BE49-F238E27FC236}">
                            <a16:creationId xmlns:a16="http://schemas.microsoft.com/office/drawing/2014/main" id="{60F1DF3D-BF10-4E16-9CE8-12F6D514A38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20577" y="965776"/>
                        <a:ext cx="1901825" cy="1558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矩形 30">
            <a:extLst>
              <a:ext uri="{FF2B5EF4-FFF2-40B4-BE49-F238E27FC236}">
                <a16:creationId xmlns:a16="http://schemas.microsoft.com/office/drawing/2014/main" id="{5778DA00-2CA7-47BF-BA4F-CF23169AAB30}"/>
              </a:ext>
            </a:extLst>
          </p:cNvPr>
          <p:cNvSpPr/>
          <p:nvPr/>
        </p:nvSpPr>
        <p:spPr>
          <a:xfrm>
            <a:off x="50798" y="504845"/>
            <a:ext cx="413741" cy="3112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401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kumimoji="0" lang="zh-CN" altLang="en-US" sz="140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8A387F0D-6325-476D-A7B9-A360753D5EBA}"/>
              </a:ext>
            </a:extLst>
          </p:cNvPr>
          <p:cNvSpPr/>
          <p:nvPr/>
        </p:nvSpPr>
        <p:spPr>
          <a:xfrm>
            <a:off x="3015818" y="-3472"/>
            <a:ext cx="914400" cy="25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Fig. S3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1D3280BD-7F4E-4DD6-BFCF-74AE9D7B940F}"/>
              </a:ext>
            </a:extLst>
          </p:cNvPr>
          <p:cNvGrpSpPr>
            <a:grpSpLocks noChangeAspect="1"/>
          </p:cNvGrpSpPr>
          <p:nvPr/>
        </p:nvGrpSpPr>
        <p:grpSpPr>
          <a:xfrm>
            <a:off x="2323308" y="737896"/>
            <a:ext cx="3213819" cy="1800000"/>
            <a:chOff x="1066801" y="1827947"/>
            <a:chExt cx="8654982" cy="4847491"/>
          </a:xfrm>
        </p:grpSpPr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E6639868-6C5F-4E16-A215-07C1D7A1A1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306" r="5801" b="17564"/>
            <a:stretch/>
          </p:blipFill>
          <p:spPr>
            <a:xfrm>
              <a:off x="1066801" y="2003127"/>
              <a:ext cx="8613528" cy="4672310"/>
            </a:xfrm>
            <a:prstGeom prst="rect">
              <a:avLst/>
            </a:prstGeom>
          </p:spPr>
        </p:pic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5ADEAC4D-CC64-4E1D-9282-8772753AB894}"/>
                </a:ext>
              </a:extLst>
            </p:cNvPr>
            <p:cNvSpPr/>
            <p:nvPr/>
          </p:nvSpPr>
          <p:spPr>
            <a:xfrm>
              <a:off x="2465090" y="2254475"/>
              <a:ext cx="1465166" cy="4292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1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CTRL</a:t>
              </a:r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7D5BC1E4-9CD8-478F-81AC-2B35EE7842C9}"/>
                </a:ext>
              </a:extLst>
            </p:cNvPr>
            <p:cNvSpPr/>
            <p:nvPr/>
          </p:nvSpPr>
          <p:spPr>
            <a:xfrm>
              <a:off x="4158352" y="2213021"/>
              <a:ext cx="1600669" cy="47072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1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Anti-PD-1</a:t>
              </a:r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50415A62-E4E2-4FF9-B2EC-53BB9DEF7023}"/>
                </a:ext>
              </a:extLst>
            </p:cNvPr>
            <p:cNvSpPr/>
            <p:nvPr/>
          </p:nvSpPr>
          <p:spPr>
            <a:xfrm>
              <a:off x="6017968" y="2275202"/>
              <a:ext cx="1163764" cy="40854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1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NAC</a:t>
              </a:r>
            </a:p>
          </p:txBody>
        </p: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CCE48063-93F6-460C-8375-6361FC3CDB6A}"/>
                </a:ext>
              </a:extLst>
            </p:cNvPr>
            <p:cNvSpPr/>
            <p:nvPr/>
          </p:nvSpPr>
          <p:spPr>
            <a:xfrm>
              <a:off x="7554841" y="2275202"/>
              <a:ext cx="2166942" cy="4723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1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NAC+Anti-PD-1</a:t>
              </a:r>
            </a:p>
          </p:txBody>
        </p:sp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id="{976EE1C6-DDBF-47D6-B989-3A08AD16C08E}"/>
                </a:ext>
              </a:extLst>
            </p:cNvPr>
            <p:cNvCxnSpPr>
              <a:cxnSpLocks/>
            </p:cNvCxnSpPr>
            <p:nvPr/>
          </p:nvCxnSpPr>
          <p:spPr>
            <a:xfrm>
              <a:off x="4138307" y="1856589"/>
              <a:ext cx="0" cy="4818849"/>
            </a:xfrm>
            <a:prstGeom prst="line">
              <a:avLst/>
            </a:prstGeom>
            <a:ln w="3175" cap="flat" cmpd="sng" algn="ctr">
              <a:solidFill>
                <a:schemeClr val="bg1">
                  <a:alpha val="30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id="{B930621C-F896-46E7-81BF-66270DD58013}"/>
                </a:ext>
              </a:extLst>
            </p:cNvPr>
            <p:cNvCxnSpPr>
              <a:cxnSpLocks/>
            </p:cNvCxnSpPr>
            <p:nvPr/>
          </p:nvCxnSpPr>
          <p:spPr>
            <a:xfrm>
              <a:off x="5759022" y="1848460"/>
              <a:ext cx="0" cy="4826978"/>
            </a:xfrm>
            <a:prstGeom prst="line">
              <a:avLst/>
            </a:prstGeom>
            <a:ln w="3175" cap="flat" cmpd="sng" algn="ctr">
              <a:solidFill>
                <a:schemeClr val="bg1">
                  <a:alpha val="30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41" name="直接连接符 40">
              <a:extLst>
                <a:ext uri="{FF2B5EF4-FFF2-40B4-BE49-F238E27FC236}">
                  <a16:creationId xmlns:a16="http://schemas.microsoft.com/office/drawing/2014/main" id="{74278B16-9C52-4EF0-9D76-7F5D541F753B}"/>
                </a:ext>
              </a:extLst>
            </p:cNvPr>
            <p:cNvCxnSpPr>
              <a:cxnSpLocks/>
            </p:cNvCxnSpPr>
            <p:nvPr/>
          </p:nvCxnSpPr>
          <p:spPr>
            <a:xfrm>
              <a:off x="7696263" y="1827947"/>
              <a:ext cx="0" cy="4826978"/>
            </a:xfrm>
            <a:prstGeom prst="line">
              <a:avLst/>
            </a:prstGeom>
            <a:ln w="3175" cap="flat" cmpd="sng" algn="ctr">
              <a:solidFill>
                <a:schemeClr val="bg1">
                  <a:alpha val="30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aphicFrame>
        <p:nvGraphicFramePr>
          <p:cNvPr id="42" name="对象 41">
            <a:extLst>
              <a:ext uri="{FF2B5EF4-FFF2-40B4-BE49-F238E27FC236}">
                <a16:creationId xmlns:a16="http://schemas.microsoft.com/office/drawing/2014/main" id="{3EF52E70-D82A-4813-8C55-96BB1F22B1C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48217" y="985053"/>
          <a:ext cx="1303968" cy="16739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14" imgW="3116254" imgH="4000591" progId="Prism8.Document">
                  <p:embed/>
                </p:oleObj>
              </mc:Choice>
              <mc:Fallback>
                <p:oleObj name="Prism 8" r:id="rId14" imgW="3116254" imgH="4000591" progId="Prism8.Document">
                  <p:embed/>
                  <p:pic>
                    <p:nvPicPr>
                      <p:cNvPr id="42" name="对象 41">
                        <a:extLst>
                          <a:ext uri="{FF2B5EF4-FFF2-40B4-BE49-F238E27FC236}">
                            <a16:creationId xmlns:a16="http://schemas.microsoft.com/office/drawing/2014/main" id="{3EF52E70-D82A-4813-8C55-96BB1F22B1C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5548217" y="985053"/>
                        <a:ext cx="1303968" cy="16739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矩形 42">
            <a:extLst>
              <a:ext uri="{FF2B5EF4-FFF2-40B4-BE49-F238E27FC236}">
                <a16:creationId xmlns:a16="http://schemas.microsoft.com/office/drawing/2014/main" id="{D3A57B88-77BD-41E3-B787-7930483A0B5D}"/>
              </a:ext>
            </a:extLst>
          </p:cNvPr>
          <p:cNvSpPr/>
          <p:nvPr/>
        </p:nvSpPr>
        <p:spPr>
          <a:xfrm>
            <a:off x="1883310" y="504845"/>
            <a:ext cx="413741" cy="3112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401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kumimoji="0" lang="zh-CN" altLang="en-US" sz="140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1CFC83D0-76E6-4DF9-A7B2-F79560D9D4A6}"/>
              </a:ext>
            </a:extLst>
          </p:cNvPr>
          <p:cNvSpPr/>
          <p:nvPr/>
        </p:nvSpPr>
        <p:spPr>
          <a:xfrm>
            <a:off x="2366410" y="7457019"/>
            <a:ext cx="1085484" cy="1026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Gated on CD45+CD8+</a:t>
            </a:r>
            <a:endParaRPr kumimoji="0" lang="zh-CN" altLang="en-US" sz="60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C31DEC98-EF67-4B52-B22F-87F7CD8B24C0}"/>
              </a:ext>
            </a:extLst>
          </p:cNvPr>
          <p:cNvSpPr/>
          <p:nvPr/>
        </p:nvSpPr>
        <p:spPr>
          <a:xfrm>
            <a:off x="2366410" y="4517693"/>
            <a:ext cx="1085484" cy="1026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Gated on CD45+CD8+</a:t>
            </a:r>
            <a:endParaRPr kumimoji="0" lang="zh-CN" altLang="en-US" sz="60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E064C8DF-A0B2-40CE-A545-E42DC522886C}"/>
              </a:ext>
            </a:extLst>
          </p:cNvPr>
          <p:cNvSpPr/>
          <p:nvPr/>
        </p:nvSpPr>
        <p:spPr>
          <a:xfrm>
            <a:off x="2366410" y="6001408"/>
            <a:ext cx="1085484" cy="1026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1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Gated on CD45+CD8+</a:t>
            </a:r>
            <a:endParaRPr kumimoji="0" lang="zh-CN" altLang="en-US" sz="601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A6652CF0-032C-488D-29BD-AACFBD7D86F8}"/>
              </a:ext>
            </a:extLst>
          </p:cNvPr>
          <p:cNvSpPr/>
          <p:nvPr/>
        </p:nvSpPr>
        <p:spPr>
          <a:xfrm flipH="1">
            <a:off x="52738" y="8338928"/>
            <a:ext cx="6805262" cy="10261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A.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Statistical analysis of 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Fig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4D</a:t>
            </a: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B.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Images of mouse tumors of 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Fig. </a:t>
            </a:r>
            <a:r>
              <a:rPr kumimoji="0" lang="en-US" altLang="zh-CN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4E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,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F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,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G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Cell flow analysis of lymph nodes, corresponding to 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Fig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4E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,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F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,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G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39170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>
            <a:extLst>
              <a:ext uri="{FF2B5EF4-FFF2-40B4-BE49-F238E27FC236}">
                <a16:creationId xmlns:a16="http://schemas.microsoft.com/office/drawing/2014/main" id="{74EC794A-8964-4AF2-B5B7-D01968BB502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2768901"/>
              </p:ext>
            </p:extLst>
          </p:nvPr>
        </p:nvGraphicFramePr>
        <p:xfrm>
          <a:off x="484602" y="3678284"/>
          <a:ext cx="3505263" cy="1650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2" imgW="8690075" imgH="4090630" progId="Prism8.Document">
                  <p:embed/>
                </p:oleObj>
              </mc:Choice>
              <mc:Fallback>
                <p:oleObj name="Prism 8" r:id="rId2" imgW="8690075" imgH="4090630" progId="Prism8.Document">
                  <p:embed/>
                  <p:pic>
                    <p:nvPicPr>
                      <p:cNvPr id="2" name="对象 1">
                        <a:extLst>
                          <a:ext uri="{FF2B5EF4-FFF2-40B4-BE49-F238E27FC236}">
                            <a16:creationId xmlns:a16="http://schemas.microsoft.com/office/drawing/2014/main" id="{74EC794A-8964-4AF2-B5B7-D01968BB50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84602" y="3678284"/>
                        <a:ext cx="3505263" cy="16501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id="{19D6887F-8389-4E10-A723-FEC03174B2E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1772434"/>
              </p:ext>
            </p:extLst>
          </p:nvPr>
        </p:nvGraphicFramePr>
        <p:xfrm>
          <a:off x="548997" y="5570054"/>
          <a:ext cx="2541099" cy="2139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4" imgW="3261029" imgH="2744374" progId="Prism8.Document">
                  <p:embed/>
                </p:oleObj>
              </mc:Choice>
              <mc:Fallback>
                <p:oleObj name="Prism 8" r:id="rId4" imgW="3261029" imgH="2744374" progId="Prism8.Document">
                  <p:embed/>
                  <p:pic>
                    <p:nvPicPr>
                      <p:cNvPr id="13" name="对象 12">
                        <a:extLst>
                          <a:ext uri="{FF2B5EF4-FFF2-40B4-BE49-F238E27FC236}">
                            <a16:creationId xmlns:a16="http://schemas.microsoft.com/office/drawing/2014/main" id="{19D6887F-8389-4E10-A723-FEC03174B2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48997" y="5570054"/>
                        <a:ext cx="2541099" cy="2139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矩形 2">
            <a:extLst>
              <a:ext uri="{FF2B5EF4-FFF2-40B4-BE49-F238E27FC236}">
                <a16:creationId xmlns:a16="http://schemas.microsoft.com/office/drawing/2014/main" id="{6CA6096A-FDF6-C7F1-CA51-AC474C2FFC37}"/>
              </a:ext>
            </a:extLst>
          </p:cNvPr>
          <p:cNvSpPr/>
          <p:nvPr/>
        </p:nvSpPr>
        <p:spPr>
          <a:xfrm>
            <a:off x="3015818" y="-3472"/>
            <a:ext cx="914400" cy="25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Fig. S4</a:t>
            </a:r>
            <a:endParaRPr lang="zh-CN" altLang="en-US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73D3B506-42C5-3D75-8A4D-14023110B917}"/>
              </a:ext>
            </a:extLst>
          </p:cNvPr>
          <p:cNvGrpSpPr/>
          <p:nvPr/>
        </p:nvGrpSpPr>
        <p:grpSpPr>
          <a:xfrm>
            <a:off x="471541" y="919741"/>
            <a:ext cx="3299564" cy="2118521"/>
            <a:chOff x="2895601" y="342735"/>
            <a:chExt cx="3279336" cy="2105533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9205390B-BD28-AB2D-6A3D-ECBCB87710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09" t="32222" r="10043" b="1453"/>
            <a:stretch/>
          </p:blipFill>
          <p:spPr>
            <a:xfrm>
              <a:off x="2895601" y="342735"/>
              <a:ext cx="3279336" cy="2092734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9AD496C6-9183-4587-7455-8616897BA793}"/>
                </a:ext>
              </a:extLst>
            </p:cNvPr>
            <p:cNvSpPr/>
            <p:nvPr/>
          </p:nvSpPr>
          <p:spPr>
            <a:xfrm>
              <a:off x="5216201" y="2221063"/>
              <a:ext cx="648270" cy="22720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001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NAC</a:t>
              </a: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EC84A25E-0379-8C6E-E8E6-B82F4745EE1E}"/>
                </a:ext>
              </a:extLst>
            </p:cNvPr>
            <p:cNvSpPr/>
            <p:nvPr/>
          </p:nvSpPr>
          <p:spPr>
            <a:xfrm>
              <a:off x="3909077" y="2208264"/>
              <a:ext cx="478284" cy="22720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001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Ctrl</a:t>
              </a:r>
            </a:p>
          </p:txBody>
        </p:sp>
      </p:grpSp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5665B3F6-61BE-84C2-918D-A1A1FCFD47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7517779"/>
              </p:ext>
            </p:extLst>
          </p:nvPr>
        </p:nvGraphicFramePr>
        <p:xfrm>
          <a:off x="4046003" y="1050709"/>
          <a:ext cx="2057141" cy="18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7" imgW="2895131" imgH="2534044" progId="Prism8.Document">
                  <p:embed/>
                </p:oleObj>
              </mc:Choice>
              <mc:Fallback>
                <p:oleObj name="Prism 8" r:id="rId7" imgW="2895131" imgH="2534044" progId="Prism8.Document">
                  <p:embed/>
                  <p:pic>
                    <p:nvPicPr>
                      <p:cNvPr id="8" name="对象 7">
                        <a:extLst>
                          <a:ext uri="{FF2B5EF4-FFF2-40B4-BE49-F238E27FC236}">
                            <a16:creationId xmlns:a16="http://schemas.microsoft.com/office/drawing/2014/main" id="{5665B3F6-61BE-84C2-918D-A1A1FCFD471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046003" y="1050709"/>
                        <a:ext cx="2057141" cy="180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矩形 8">
            <a:extLst>
              <a:ext uri="{FF2B5EF4-FFF2-40B4-BE49-F238E27FC236}">
                <a16:creationId xmlns:a16="http://schemas.microsoft.com/office/drawing/2014/main" id="{BAF9BC68-72AF-C9A5-04AC-56F0D22347A4}"/>
              </a:ext>
            </a:extLst>
          </p:cNvPr>
          <p:cNvSpPr/>
          <p:nvPr/>
        </p:nvSpPr>
        <p:spPr>
          <a:xfrm>
            <a:off x="0" y="878093"/>
            <a:ext cx="471911" cy="345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401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zh-CN" altLang="en-US" sz="1401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8768903-F2D6-9B25-09F0-3370B11EC476}"/>
              </a:ext>
            </a:extLst>
          </p:cNvPr>
          <p:cNvSpPr/>
          <p:nvPr/>
        </p:nvSpPr>
        <p:spPr>
          <a:xfrm>
            <a:off x="77085" y="5551769"/>
            <a:ext cx="471911" cy="345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401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sz="1401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563AD97-EC66-F371-A698-D9B07D77F324}"/>
              </a:ext>
            </a:extLst>
          </p:cNvPr>
          <p:cNvSpPr/>
          <p:nvPr/>
        </p:nvSpPr>
        <p:spPr>
          <a:xfrm>
            <a:off x="77086" y="3731166"/>
            <a:ext cx="471911" cy="345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401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zh-CN" altLang="en-US" sz="1401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62B9D0FE-28D2-F855-F636-AFACE10194F9}"/>
              </a:ext>
            </a:extLst>
          </p:cNvPr>
          <p:cNvSpPr/>
          <p:nvPr/>
        </p:nvSpPr>
        <p:spPr>
          <a:xfrm flipH="1">
            <a:off x="77085" y="8239505"/>
            <a:ext cx="6805262" cy="10261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A.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Images of mouse tumors of 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Fig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6A</a:t>
            </a:r>
            <a:endParaRPr lang="en-US" altLang="zh-CN" sz="12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B. 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Statistical analysis of 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Fig</a:t>
            </a:r>
            <a:r>
              <a:rPr lang="en-US" altLang="zh-CN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b="1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6C</a:t>
            </a:r>
            <a:endParaRPr lang="en-US" altLang="zh-CN" sz="12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C. 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Statistical analysis of 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Fig</a:t>
            </a:r>
            <a:r>
              <a:rPr lang="en-US" altLang="zh-CN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b="1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6D</a:t>
            </a:r>
            <a:endParaRPr lang="en-US" altLang="zh-CN" sz="12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59391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组合 70">
            <a:extLst>
              <a:ext uri="{FF2B5EF4-FFF2-40B4-BE49-F238E27FC236}">
                <a16:creationId xmlns:a16="http://schemas.microsoft.com/office/drawing/2014/main" id="{47EE53C8-438E-48A9-93FE-E667F589498D}"/>
              </a:ext>
            </a:extLst>
          </p:cNvPr>
          <p:cNvGrpSpPr/>
          <p:nvPr/>
        </p:nvGrpSpPr>
        <p:grpSpPr>
          <a:xfrm>
            <a:off x="-66410" y="992774"/>
            <a:ext cx="6889574" cy="4354286"/>
            <a:chOff x="594822" y="978771"/>
            <a:chExt cx="8059340" cy="5272804"/>
          </a:xfrm>
        </p:grpSpPr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1E373C21-E1D8-4B1E-AA6F-0AA5FA051F3A}"/>
                </a:ext>
              </a:extLst>
            </p:cNvPr>
            <p:cNvSpPr/>
            <p:nvPr/>
          </p:nvSpPr>
          <p:spPr>
            <a:xfrm>
              <a:off x="1597635" y="1191646"/>
              <a:ext cx="598044" cy="29739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Ctrl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B1E937F9-32C2-46EF-B46C-95B9644FC6C3}"/>
                </a:ext>
              </a:extLst>
            </p:cNvPr>
            <p:cNvSpPr/>
            <p:nvPr/>
          </p:nvSpPr>
          <p:spPr>
            <a:xfrm>
              <a:off x="3083822" y="1191646"/>
              <a:ext cx="598044" cy="29739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NAC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4" name="矩形 73">
              <a:extLst>
                <a:ext uri="{FF2B5EF4-FFF2-40B4-BE49-F238E27FC236}">
                  <a16:creationId xmlns:a16="http://schemas.microsoft.com/office/drawing/2014/main" id="{0740FD7B-114E-4D7C-BFFC-3DA3C3D615A7}"/>
                </a:ext>
              </a:extLst>
            </p:cNvPr>
            <p:cNvSpPr/>
            <p:nvPr/>
          </p:nvSpPr>
          <p:spPr>
            <a:xfrm>
              <a:off x="5961445" y="1191646"/>
              <a:ext cx="964487" cy="29739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 err="1">
                  <a:latin typeface="微软雅黑" panose="020B0503020204020204" pitchFamily="34" charset="-122"/>
                  <a:ea typeface="微软雅黑" panose="020B0503020204020204" pitchFamily="34" charset="-122"/>
                </a:rPr>
                <a:t>NAC+Akt-IN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7" name="矩形 86">
              <a:extLst>
                <a:ext uri="{FF2B5EF4-FFF2-40B4-BE49-F238E27FC236}">
                  <a16:creationId xmlns:a16="http://schemas.microsoft.com/office/drawing/2014/main" id="{F9FEABC9-3274-4354-9E28-B74841F5C2F7}"/>
                </a:ext>
              </a:extLst>
            </p:cNvPr>
            <p:cNvSpPr/>
            <p:nvPr/>
          </p:nvSpPr>
          <p:spPr>
            <a:xfrm>
              <a:off x="4559152" y="1191646"/>
              <a:ext cx="697492" cy="29739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 err="1">
                  <a:latin typeface="微软雅黑" panose="020B0503020204020204" pitchFamily="34" charset="-122"/>
                  <a:ea typeface="微软雅黑" panose="020B0503020204020204" pitchFamily="34" charset="-122"/>
                </a:rPr>
                <a:t>Akt</a:t>
              </a:r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-IN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88" name="组合 87">
              <a:extLst>
                <a:ext uri="{FF2B5EF4-FFF2-40B4-BE49-F238E27FC236}">
                  <a16:creationId xmlns:a16="http://schemas.microsoft.com/office/drawing/2014/main" id="{E9B18736-2724-4748-8D6D-7E7DB4D623F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91822" y="2729520"/>
              <a:ext cx="6242048" cy="1800000"/>
              <a:chOff x="724778" y="2794557"/>
              <a:chExt cx="6526612" cy="1882059"/>
            </a:xfrm>
          </p:grpSpPr>
          <p:pic>
            <p:nvPicPr>
              <p:cNvPr id="110" name="图片 109">
                <a:extLst>
                  <a:ext uri="{FF2B5EF4-FFF2-40B4-BE49-F238E27FC236}">
                    <a16:creationId xmlns:a16="http://schemas.microsoft.com/office/drawing/2014/main" id="{FEA18332-32F3-4F4F-97C2-45F42532FE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3203" y="2794557"/>
                <a:ext cx="6498187" cy="1743921"/>
              </a:xfrm>
              <a:prstGeom prst="rect">
                <a:avLst/>
              </a:prstGeom>
            </p:spPr>
          </p:pic>
          <p:sp>
            <p:nvSpPr>
              <p:cNvPr id="111" name="矩形 110">
                <a:extLst>
                  <a:ext uri="{FF2B5EF4-FFF2-40B4-BE49-F238E27FC236}">
                    <a16:creationId xmlns:a16="http://schemas.microsoft.com/office/drawing/2014/main" id="{CABC0800-3816-4FE7-B48D-0C7E9B3D0B7D}"/>
                  </a:ext>
                </a:extLst>
              </p:cNvPr>
              <p:cNvSpPr/>
              <p:nvPr/>
            </p:nvSpPr>
            <p:spPr>
              <a:xfrm rot="16200000">
                <a:off x="619007" y="4144645"/>
                <a:ext cx="499213" cy="28767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8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SSC</a:t>
                </a:r>
                <a:endParaRPr lang="zh-CN" altLang="en-US" sz="800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cxnSp>
            <p:nvCxnSpPr>
              <p:cNvPr id="112" name="直接箭头连接符 111">
                <a:extLst>
                  <a:ext uri="{FF2B5EF4-FFF2-40B4-BE49-F238E27FC236}">
                    <a16:creationId xmlns:a16="http://schemas.microsoft.com/office/drawing/2014/main" id="{AA5FE504-DDE4-4644-B7EF-B2CB0744A2A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66332" y="3049204"/>
                <a:ext cx="0" cy="1091473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3" name="矩形 112">
                <a:extLst>
                  <a:ext uri="{FF2B5EF4-FFF2-40B4-BE49-F238E27FC236}">
                    <a16:creationId xmlns:a16="http://schemas.microsoft.com/office/drawing/2014/main" id="{28F4A0A3-4A6E-4A24-9A26-93D93672AD63}"/>
                  </a:ext>
                </a:extLst>
              </p:cNvPr>
              <p:cNvSpPr/>
              <p:nvPr/>
            </p:nvSpPr>
            <p:spPr>
              <a:xfrm>
                <a:off x="883302" y="4388944"/>
                <a:ext cx="822405" cy="28767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8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Ki 67</a:t>
                </a:r>
                <a:endParaRPr lang="zh-CN" altLang="en-US" sz="800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cxnSp>
            <p:nvCxnSpPr>
              <p:cNvPr id="114" name="直接箭头连接符 113">
                <a:extLst>
                  <a:ext uri="{FF2B5EF4-FFF2-40B4-BE49-F238E27FC236}">
                    <a16:creationId xmlns:a16="http://schemas.microsoft.com/office/drawing/2014/main" id="{BC0EC797-5DF6-47D6-93E8-D3D5DB8C0F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94691" y="4528857"/>
                <a:ext cx="5653454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9" name="图片 88">
              <a:extLst>
                <a:ext uri="{FF2B5EF4-FFF2-40B4-BE49-F238E27FC236}">
                  <a16:creationId xmlns:a16="http://schemas.microsoft.com/office/drawing/2014/main" id="{A7636ADA-CD01-4242-BF22-EB5B64DCAB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3953" y="1030139"/>
              <a:ext cx="6276080" cy="1682972"/>
            </a:xfrm>
            <a:prstGeom prst="rect">
              <a:avLst/>
            </a:prstGeom>
          </p:spPr>
        </p:pic>
        <p:sp>
          <p:nvSpPr>
            <p:cNvPr id="90" name="矩形 89">
              <a:extLst>
                <a:ext uri="{FF2B5EF4-FFF2-40B4-BE49-F238E27FC236}">
                  <a16:creationId xmlns:a16="http://schemas.microsoft.com/office/drawing/2014/main" id="{09F529A7-D3C8-4941-9EAC-4A659D6FA710}"/>
                </a:ext>
              </a:extLst>
            </p:cNvPr>
            <p:cNvSpPr/>
            <p:nvPr/>
          </p:nvSpPr>
          <p:spPr>
            <a:xfrm>
              <a:off x="1049604" y="2552300"/>
              <a:ext cx="972620" cy="27783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Annexin V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91" name="直接箭头连接符 90">
              <a:extLst>
                <a:ext uri="{FF2B5EF4-FFF2-40B4-BE49-F238E27FC236}">
                  <a16:creationId xmlns:a16="http://schemas.microsoft.com/office/drawing/2014/main" id="{2CBBB2C9-827D-4162-BDF6-51506E0CF082}"/>
                </a:ext>
              </a:extLst>
            </p:cNvPr>
            <p:cNvCxnSpPr>
              <a:cxnSpLocks/>
            </p:cNvCxnSpPr>
            <p:nvPr/>
          </p:nvCxnSpPr>
          <p:spPr>
            <a:xfrm>
              <a:off x="1875975" y="2687000"/>
              <a:ext cx="5224341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矩形 91">
              <a:extLst>
                <a:ext uri="{FF2B5EF4-FFF2-40B4-BE49-F238E27FC236}">
                  <a16:creationId xmlns:a16="http://schemas.microsoft.com/office/drawing/2014/main" id="{E95C82E3-8843-40CA-A482-0262E8E6DA83}"/>
                </a:ext>
              </a:extLst>
            </p:cNvPr>
            <p:cNvSpPr/>
            <p:nvPr/>
          </p:nvSpPr>
          <p:spPr>
            <a:xfrm rot="16200000">
              <a:off x="824808" y="2325265"/>
              <a:ext cx="399452" cy="27783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PI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93" name="直接箭头连接符 92">
              <a:extLst>
                <a:ext uri="{FF2B5EF4-FFF2-40B4-BE49-F238E27FC236}">
                  <a16:creationId xmlns:a16="http://schemas.microsoft.com/office/drawing/2014/main" id="{F64ED0C4-11CF-4C44-98CB-631C5C1B9E8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17268" y="1192086"/>
              <a:ext cx="0" cy="1166209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4" name="组合 93">
              <a:extLst>
                <a:ext uri="{FF2B5EF4-FFF2-40B4-BE49-F238E27FC236}">
                  <a16:creationId xmlns:a16="http://schemas.microsoft.com/office/drawing/2014/main" id="{98C481CE-8C51-48DA-A09E-A2FC5931EC7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85614" y="4435998"/>
              <a:ext cx="6211762" cy="1800000"/>
              <a:chOff x="691653" y="4718068"/>
              <a:chExt cx="6507390" cy="1885665"/>
            </a:xfrm>
          </p:grpSpPr>
          <p:pic>
            <p:nvPicPr>
              <p:cNvPr id="105" name="图片 104">
                <a:extLst>
                  <a:ext uri="{FF2B5EF4-FFF2-40B4-BE49-F238E27FC236}">
                    <a16:creationId xmlns:a16="http://schemas.microsoft.com/office/drawing/2014/main" id="{598A30F6-E7CE-463A-98A3-458DCA974F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3202" y="4718068"/>
                <a:ext cx="6445841" cy="1742400"/>
              </a:xfrm>
              <a:prstGeom prst="rect">
                <a:avLst/>
              </a:prstGeom>
            </p:spPr>
          </p:pic>
          <p:sp>
            <p:nvSpPr>
              <p:cNvPr id="106" name="矩形 105">
                <a:extLst>
                  <a:ext uri="{FF2B5EF4-FFF2-40B4-BE49-F238E27FC236}">
                    <a16:creationId xmlns:a16="http://schemas.microsoft.com/office/drawing/2014/main" id="{3C49438A-65E2-4F7B-8B51-7E49A95CBBA9}"/>
                  </a:ext>
                </a:extLst>
              </p:cNvPr>
              <p:cNvSpPr/>
              <p:nvPr/>
            </p:nvSpPr>
            <p:spPr>
              <a:xfrm rot="16200000">
                <a:off x="585882" y="5985172"/>
                <a:ext cx="499214" cy="28767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8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PD1</a:t>
                </a:r>
                <a:endParaRPr lang="zh-CN" altLang="en-US" sz="800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cxnSp>
            <p:nvCxnSpPr>
              <p:cNvPr id="107" name="直接箭头连接符 106">
                <a:extLst>
                  <a:ext uri="{FF2B5EF4-FFF2-40B4-BE49-F238E27FC236}">
                    <a16:creationId xmlns:a16="http://schemas.microsoft.com/office/drawing/2014/main" id="{06D9EE9F-C603-4B1C-AE48-9F333F2D69B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42443" y="4898523"/>
                <a:ext cx="0" cy="1091473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" name="矩形 107">
                <a:extLst>
                  <a:ext uri="{FF2B5EF4-FFF2-40B4-BE49-F238E27FC236}">
                    <a16:creationId xmlns:a16="http://schemas.microsoft.com/office/drawing/2014/main" id="{7099B323-AC44-4305-939D-919565A1D5D7}"/>
                  </a:ext>
                </a:extLst>
              </p:cNvPr>
              <p:cNvSpPr/>
              <p:nvPr/>
            </p:nvSpPr>
            <p:spPr>
              <a:xfrm>
                <a:off x="979326" y="6316061"/>
                <a:ext cx="576912" cy="28767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8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TCF1</a:t>
                </a:r>
                <a:endParaRPr lang="zh-CN" altLang="en-US" sz="800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cxnSp>
            <p:nvCxnSpPr>
              <p:cNvPr id="109" name="直接箭头连接符 108">
                <a:extLst>
                  <a:ext uri="{FF2B5EF4-FFF2-40B4-BE49-F238E27FC236}">
                    <a16:creationId xmlns:a16="http://schemas.microsoft.com/office/drawing/2014/main" id="{E4C1115D-6669-4402-9C4E-D67B64CA6F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94691" y="6455974"/>
                <a:ext cx="5621217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aphicFrame>
          <p:nvGraphicFramePr>
            <p:cNvPr id="95" name="对象 94">
              <a:extLst>
                <a:ext uri="{FF2B5EF4-FFF2-40B4-BE49-F238E27FC236}">
                  <a16:creationId xmlns:a16="http://schemas.microsoft.com/office/drawing/2014/main" id="{7FAE3968-4F04-459E-A3DE-5D017D693AE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73216641"/>
                </p:ext>
              </p:extLst>
            </p:nvPr>
          </p:nvGraphicFramePr>
          <p:xfrm>
            <a:off x="7255574" y="4506913"/>
            <a:ext cx="1398588" cy="17446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8" r:id="rId5" imgW="2570289" imgH="3552559" progId="Prism8.Document">
                    <p:embed/>
                  </p:oleObj>
                </mc:Choice>
                <mc:Fallback>
                  <p:oleObj name="Prism 8" r:id="rId5" imgW="2570289" imgH="3552559" progId="Prism8.Document">
                    <p:embed/>
                    <p:pic>
                      <p:nvPicPr>
                        <p:cNvPr id="95" name="对象 94">
                          <a:extLst>
                            <a:ext uri="{FF2B5EF4-FFF2-40B4-BE49-F238E27FC236}">
                              <a16:creationId xmlns:a16="http://schemas.microsoft.com/office/drawing/2014/main" id="{7FAE3968-4F04-459E-A3DE-5D017D693AE9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7255574" y="4506913"/>
                          <a:ext cx="1398588" cy="174466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6" name="对象 95">
              <a:extLst>
                <a:ext uri="{FF2B5EF4-FFF2-40B4-BE49-F238E27FC236}">
                  <a16:creationId xmlns:a16="http://schemas.microsoft.com/office/drawing/2014/main" id="{E0CD6D8F-2AB3-40DE-8D2A-056C948ED7E6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59755870"/>
                </p:ext>
              </p:extLst>
            </p:nvPr>
          </p:nvGraphicFramePr>
          <p:xfrm>
            <a:off x="7274624" y="2771775"/>
            <a:ext cx="1322388" cy="17494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8" r:id="rId7" imgW="2570289" imgH="3767571" progId="Prism8.Document">
                    <p:embed/>
                  </p:oleObj>
                </mc:Choice>
                <mc:Fallback>
                  <p:oleObj name="Prism 8" r:id="rId7" imgW="2570289" imgH="3767571" progId="Prism8.Document">
                    <p:embed/>
                    <p:pic>
                      <p:nvPicPr>
                        <p:cNvPr id="96" name="对象 95">
                          <a:extLst>
                            <a:ext uri="{FF2B5EF4-FFF2-40B4-BE49-F238E27FC236}">
                              <a16:creationId xmlns:a16="http://schemas.microsoft.com/office/drawing/2014/main" id="{E0CD6D8F-2AB3-40DE-8D2A-056C948ED7E6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7274624" y="2771775"/>
                          <a:ext cx="1322388" cy="17494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7" name="对象 96">
              <a:extLst>
                <a:ext uri="{FF2B5EF4-FFF2-40B4-BE49-F238E27FC236}">
                  <a16:creationId xmlns:a16="http://schemas.microsoft.com/office/drawing/2014/main" id="{B9BEEE5A-88F8-4C39-8833-55DB811A7F3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21563960"/>
                </p:ext>
              </p:extLst>
            </p:nvPr>
          </p:nvGraphicFramePr>
          <p:xfrm>
            <a:off x="7255574" y="1065213"/>
            <a:ext cx="1358900" cy="17462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8" r:id="rId9" imgW="2634393" imgH="3611985" progId="Prism8.Document">
                    <p:embed/>
                  </p:oleObj>
                </mc:Choice>
                <mc:Fallback>
                  <p:oleObj name="Prism 8" r:id="rId9" imgW="2634393" imgH="3611985" progId="Prism8.Document">
                    <p:embed/>
                    <p:pic>
                      <p:nvPicPr>
                        <p:cNvPr id="97" name="对象 96">
                          <a:extLst>
                            <a:ext uri="{FF2B5EF4-FFF2-40B4-BE49-F238E27FC236}">
                              <a16:creationId xmlns:a16="http://schemas.microsoft.com/office/drawing/2014/main" id="{B9BEEE5A-88F8-4C39-8833-55DB811A7F3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7255574" y="1065213"/>
                          <a:ext cx="1358900" cy="17462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8" name="矩形 97">
              <a:extLst>
                <a:ext uri="{FF2B5EF4-FFF2-40B4-BE49-F238E27FC236}">
                  <a16:creationId xmlns:a16="http://schemas.microsoft.com/office/drawing/2014/main" id="{071C521D-8359-457D-BCAD-85D26BCD0623}"/>
                </a:ext>
              </a:extLst>
            </p:cNvPr>
            <p:cNvSpPr/>
            <p:nvPr/>
          </p:nvSpPr>
          <p:spPr>
            <a:xfrm>
              <a:off x="594822" y="1053338"/>
              <a:ext cx="410925" cy="28035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>
                <a:lnSpc>
                  <a:spcPct val="117000"/>
                </a:lnSpc>
              </a:pPr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A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9" name="矩形 98">
              <a:extLst>
                <a:ext uri="{FF2B5EF4-FFF2-40B4-BE49-F238E27FC236}">
                  <a16:creationId xmlns:a16="http://schemas.microsoft.com/office/drawing/2014/main" id="{D1A28F38-E06E-4821-A0BD-219C8D7B7463}"/>
                </a:ext>
              </a:extLst>
            </p:cNvPr>
            <p:cNvSpPr/>
            <p:nvPr/>
          </p:nvSpPr>
          <p:spPr>
            <a:xfrm>
              <a:off x="594822" y="4507079"/>
              <a:ext cx="410925" cy="28035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>
                <a:lnSpc>
                  <a:spcPct val="117000"/>
                </a:lnSpc>
              </a:pPr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C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0" name="矩形 99">
              <a:extLst>
                <a:ext uri="{FF2B5EF4-FFF2-40B4-BE49-F238E27FC236}">
                  <a16:creationId xmlns:a16="http://schemas.microsoft.com/office/drawing/2014/main" id="{DB15939C-EEB3-4477-A8A7-2D61B4A41EFA}"/>
                </a:ext>
              </a:extLst>
            </p:cNvPr>
            <p:cNvSpPr/>
            <p:nvPr/>
          </p:nvSpPr>
          <p:spPr>
            <a:xfrm>
              <a:off x="594822" y="2817715"/>
              <a:ext cx="410925" cy="28035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>
                <a:lnSpc>
                  <a:spcPct val="117000"/>
                </a:lnSpc>
              </a:pPr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B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1" name="矩形 100">
              <a:extLst>
                <a:ext uri="{FF2B5EF4-FFF2-40B4-BE49-F238E27FC236}">
                  <a16:creationId xmlns:a16="http://schemas.microsoft.com/office/drawing/2014/main" id="{2C41FF84-707F-43B5-A014-4C3491630D68}"/>
                </a:ext>
              </a:extLst>
            </p:cNvPr>
            <p:cNvSpPr/>
            <p:nvPr/>
          </p:nvSpPr>
          <p:spPr>
            <a:xfrm>
              <a:off x="1598836" y="978771"/>
              <a:ext cx="497237" cy="27970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CTRL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" name="矩形 101">
              <a:extLst>
                <a:ext uri="{FF2B5EF4-FFF2-40B4-BE49-F238E27FC236}">
                  <a16:creationId xmlns:a16="http://schemas.microsoft.com/office/drawing/2014/main" id="{DA68F20C-EADE-492E-A78D-E228C324FA9C}"/>
                </a:ext>
              </a:extLst>
            </p:cNvPr>
            <p:cNvSpPr/>
            <p:nvPr/>
          </p:nvSpPr>
          <p:spPr>
            <a:xfrm>
              <a:off x="3111710" y="978771"/>
              <a:ext cx="565485" cy="27970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NAC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3" name="矩形 102">
              <a:extLst>
                <a:ext uri="{FF2B5EF4-FFF2-40B4-BE49-F238E27FC236}">
                  <a16:creationId xmlns:a16="http://schemas.microsoft.com/office/drawing/2014/main" id="{10931660-D208-4B4D-9F8D-BEAC3648D79D}"/>
                </a:ext>
              </a:extLst>
            </p:cNvPr>
            <p:cNvSpPr/>
            <p:nvPr/>
          </p:nvSpPr>
          <p:spPr>
            <a:xfrm>
              <a:off x="4500975" y="978771"/>
              <a:ext cx="842853" cy="27970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 err="1">
                  <a:latin typeface="微软雅黑" panose="020B0503020204020204" pitchFamily="34" charset="-122"/>
                  <a:ea typeface="微软雅黑" panose="020B0503020204020204" pitchFamily="34" charset="-122"/>
                </a:rPr>
                <a:t>Akt</a:t>
              </a:r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-IN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4" name="矩形 103">
              <a:extLst>
                <a:ext uri="{FF2B5EF4-FFF2-40B4-BE49-F238E27FC236}">
                  <a16:creationId xmlns:a16="http://schemas.microsoft.com/office/drawing/2014/main" id="{C90693E5-7E89-4AF3-98F7-9D8EBD5A9615}"/>
                </a:ext>
              </a:extLst>
            </p:cNvPr>
            <p:cNvSpPr/>
            <p:nvPr/>
          </p:nvSpPr>
          <p:spPr>
            <a:xfrm>
              <a:off x="5900319" y="978771"/>
              <a:ext cx="1010493" cy="27970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 err="1">
                  <a:latin typeface="微软雅黑" panose="020B0503020204020204" pitchFamily="34" charset="-122"/>
                  <a:ea typeface="微软雅黑" panose="020B0503020204020204" pitchFamily="34" charset="-122"/>
                </a:rPr>
                <a:t>NAC+Akt-IN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4" name="矩形 33">
            <a:extLst>
              <a:ext uri="{FF2B5EF4-FFF2-40B4-BE49-F238E27FC236}">
                <a16:creationId xmlns:a16="http://schemas.microsoft.com/office/drawing/2014/main" id="{1F52CF21-CA52-499A-B828-CA817011CF03}"/>
              </a:ext>
            </a:extLst>
          </p:cNvPr>
          <p:cNvSpPr/>
          <p:nvPr/>
        </p:nvSpPr>
        <p:spPr>
          <a:xfrm>
            <a:off x="3015818" y="222954"/>
            <a:ext cx="914400" cy="25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Fig. S5</a:t>
            </a:r>
            <a:endParaRPr lang="zh-CN" altLang="en-US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EFCC189E-E0BB-64C9-C1AE-EC8A68823C6F}"/>
              </a:ext>
            </a:extLst>
          </p:cNvPr>
          <p:cNvSpPr/>
          <p:nvPr/>
        </p:nvSpPr>
        <p:spPr>
          <a:xfrm flipH="1">
            <a:off x="182175" y="5997396"/>
            <a:ext cx="6805262" cy="10261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en-US" altLang="zh-CN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B</a:t>
            </a:r>
            <a:r>
              <a:rPr lang="en-US" altLang="zh-CN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C 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Representative cell flow analysis plots corresponding to 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Fig</a:t>
            </a:r>
            <a:r>
              <a:rPr lang="en-US" altLang="zh-CN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b="1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7H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I, J </a:t>
            </a:r>
          </a:p>
        </p:txBody>
      </p:sp>
    </p:spTree>
    <p:extLst>
      <p:ext uri="{BB962C8B-B14F-4D97-AF65-F5344CB8AC3E}">
        <p14:creationId xmlns:p14="http://schemas.microsoft.com/office/powerpoint/2010/main" val="61435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>
            <a:extLst>
              <a:ext uri="{FF2B5EF4-FFF2-40B4-BE49-F238E27FC236}">
                <a16:creationId xmlns:a16="http://schemas.microsoft.com/office/drawing/2014/main" id="{1F52CF21-CA52-499A-B828-CA817011CF03}"/>
              </a:ext>
            </a:extLst>
          </p:cNvPr>
          <p:cNvSpPr/>
          <p:nvPr/>
        </p:nvSpPr>
        <p:spPr>
          <a:xfrm>
            <a:off x="3015818" y="16890"/>
            <a:ext cx="914400" cy="25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Fig. S6</a:t>
            </a:r>
            <a:endParaRPr lang="zh-CN" altLang="en-US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2FC04CAC-B783-F3F1-3113-923B9E60F8B7}"/>
              </a:ext>
            </a:extLst>
          </p:cNvPr>
          <p:cNvGrpSpPr>
            <a:grpSpLocks noChangeAspect="1"/>
          </p:cNvGrpSpPr>
          <p:nvPr/>
        </p:nvGrpSpPr>
        <p:grpSpPr>
          <a:xfrm>
            <a:off x="339286" y="374754"/>
            <a:ext cx="3206597" cy="1800000"/>
            <a:chOff x="385961" y="795159"/>
            <a:chExt cx="3430218" cy="1925528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1CF72A18-6409-80C2-6B9B-AA119DF46E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961" y="830839"/>
              <a:ext cx="3430218" cy="1773158"/>
            </a:xfrm>
            <a:prstGeom prst="rect">
              <a:avLst/>
            </a:prstGeom>
          </p:spPr>
        </p:pic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455CFFD5-9AC5-A345-11EF-9343A56425B0}"/>
                </a:ext>
              </a:extLst>
            </p:cNvPr>
            <p:cNvSpPr/>
            <p:nvPr/>
          </p:nvSpPr>
          <p:spPr>
            <a:xfrm>
              <a:off x="518039" y="2437305"/>
              <a:ext cx="743664" cy="28338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ROS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5" name="直接箭头连接符 4">
              <a:extLst>
                <a:ext uri="{FF2B5EF4-FFF2-40B4-BE49-F238E27FC236}">
                  <a16:creationId xmlns:a16="http://schemas.microsoft.com/office/drawing/2014/main" id="{A23437A0-84F7-3386-D042-755EDECA1A89}"/>
                </a:ext>
              </a:extLst>
            </p:cNvPr>
            <p:cNvCxnSpPr>
              <a:cxnSpLocks/>
            </p:cNvCxnSpPr>
            <p:nvPr/>
          </p:nvCxnSpPr>
          <p:spPr>
            <a:xfrm>
              <a:off x="1051923" y="2576289"/>
              <a:ext cx="2639183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8E790F84-2850-DA0C-F751-A2DD0BB649D1}"/>
                </a:ext>
              </a:extLst>
            </p:cNvPr>
            <p:cNvSpPr/>
            <p:nvPr/>
          </p:nvSpPr>
          <p:spPr>
            <a:xfrm rot="16200000">
              <a:off x="316637" y="2109184"/>
              <a:ext cx="429859" cy="28338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SSC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7" name="直接箭头连接符 6">
              <a:extLst>
                <a:ext uri="{FF2B5EF4-FFF2-40B4-BE49-F238E27FC236}">
                  <a16:creationId xmlns:a16="http://schemas.microsoft.com/office/drawing/2014/main" id="{DC6E9563-0791-AF0C-BAE1-6BFF6F275EB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9107" y="1015834"/>
              <a:ext cx="0" cy="1095372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DD82E650-F185-BA51-EAFB-7A5980B50C17}"/>
                </a:ext>
              </a:extLst>
            </p:cNvPr>
            <p:cNvSpPr/>
            <p:nvPr/>
          </p:nvSpPr>
          <p:spPr>
            <a:xfrm>
              <a:off x="1139647" y="795159"/>
              <a:ext cx="633371" cy="28338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Ctrl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47B8494B-6EB9-CDE8-158C-381A1DAEA18E}"/>
                </a:ext>
              </a:extLst>
            </p:cNvPr>
            <p:cNvSpPr/>
            <p:nvPr/>
          </p:nvSpPr>
          <p:spPr>
            <a:xfrm>
              <a:off x="2675567" y="795159"/>
              <a:ext cx="633371" cy="28338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NAC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7B2BA3E9-226D-F20B-813D-20C65BC872A8}"/>
              </a:ext>
            </a:extLst>
          </p:cNvPr>
          <p:cNvGrpSpPr>
            <a:grpSpLocks noChangeAspect="1"/>
          </p:cNvGrpSpPr>
          <p:nvPr/>
        </p:nvGrpSpPr>
        <p:grpSpPr>
          <a:xfrm>
            <a:off x="281869" y="2035854"/>
            <a:ext cx="3166297" cy="1800000"/>
            <a:chOff x="5073951" y="1112184"/>
            <a:chExt cx="3419600" cy="1944000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5246BE6D-7498-AF00-B990-2DF253A1D5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3194" y="1177629"/>
              <a:ext cx="3380357" cy="1800000"/>
            </a:xfrm>
            <a:prstGeom prst="rect">
              <a:avLst/>
            </a:prstGeom>
          </p:spPr>
        </p:pic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F907F824-EE24-817D-3733-C5B24C821AF1}"/>
                </a:ext>
              </a:extLst>
            </p:cNvPr>
            <p:cNvSpPr/>
            <p:nvPr/>
          </p:nvSpPr>
          <p:spPr>
            <a:xfrm>
              <a:off x="5221662" y="2769214"/>
              <a:ext cx="691687" cy="28697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 err="1">
                  <a:latin typeface="微软雅黑" panose="020B0503020204020204" pitchFamily="34" charset="-122"/>
                  <a:ea typeface="微软雅黑" panose="020B0503020204020204" pitchFamily="34" charset="-122"/>
                </a:rPr>
                <a:t>mtROS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13" name="直接箭头连接符 12">
              <a:extLst>
                <a:ext uri="{FF2B5EF4-FFF2-40B4-BE49-F238E27FC236}">
                  <a16:creationId xmlns:a16="http://schemas.microsoft.com/office/drawing/2014/main" id="{59E3C422-3288-D867-17D6-74F5BF6F534E}"/>
                </a:ext>
              </a:extLst>
            </p:cNvPr>
            <p:cNvCxnSpPr>
              <a:cxnSpLocks/>
            </p:cNvCxnSpPr>
            <p:nvPr/>
          </p:nvCxnSpPr>
          <p:spPr>
            <a:xfrm>
              <a:off x="5840375" y="2927125"/>
              <a:ext cx="2578940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30EB6ED0-E9ED-6857-6335-8B8F68078479}"/>
                </a:ext>
              </a:extLst>
            </p:cNvPr>
            <p:cNvSpPr/>
            <p:nvPr/>
          </p:nvSpPr>
          <p:spPr>
            <a:xfrm rot="16200000">
              <a:off x="4921179" y="2477311"/>
              <a:ext cx="592513" cy="28697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CD8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15" name="直接箭头连接符 14">
              <a:extLst>
                <a:ext uri="{FF2B5EF4-FFF2-40B4-BE49-F238E27FC236}">
                  <a16:creationId xmlns:a16="http://schemas.microsoft.com/office/drawing/2014/main" id="{179A5745-C87B-714E-4094-DFAC98B46F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25071" y="1335233"/>
              <a:ext cx="0" cy="1122051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143D9074-CC76-AE5C-0872-4BF8B7AFC5EC}"/>
                </a:ext>
              </a:extLst>
            </p:cNvPr>
            <p:cNvSpPr/>
            <p:nvPr/>
          </p:nvSpPr>
          <p:spPr>
            <a:xfrm>
              <a:off x="5720007" y="1112185"/>
              <a:ext cx="641391" cy="28697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Ctrl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4253AECD-EA37-1B26-DC9E-CF8EEF8D16E4}"/>
                </a:ext>
              </a:extLst>
            </p:cNvPr>
            <p:cNvSpPr/>
            <p:nvPr/>
          </p:nvSpPr>
          <p:spPr>
            <a:xfrm>
              <a:off x="7275375" y="1112184"/>
              <a:ext cx="641391" cy="28697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NAC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8F84F390-0B85-A355-6A20-B7C068815248}"/>
              </a:ext>
            </a:extLst>
          </p:cNvPr>
          <p:cNvGrpSpPr>
            <a:grpSpLocks noChangeAspect="1"/>
          </p:cNvGrpSpPr>
          <p:nvPr/>
        </p:nvGrpSpPr>
        <p:grpSpPr>
          <a:xfrm>
            <a:off x="21560" y="5807104"/>
            <a:ext cx="8796245" cy="1980000"/>
            <a:chOff x="258210" y="2637095"/>
            <a:chExt cx="9498941" cy="2138174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AD0CCE29-131A-C86D-ECC1-2516F83196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615" y="2896065"/>
              <a:ext cx="3292468" cy="1753200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3C4E92C7-D15E-A685-1D49-49FD09AD5F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6306" y="2905161"/>
              <a:ext cx="3360064" cy="1753077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73448EBB-6CA4-F1B0-4DAE-FB15C8FF3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64914" y="2905161"/>
              <a:ext cx="3292237" cy="1753077"/>
            </a:xfrm>
            <a:prstGeom prst="rect">
              <a:avLst/>
            </a:prstGeom>
          </p:spPr>
        </p:pic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8BE24657-2987-047B-1634-93124B94692D}"/>
                </a:ext>
              </a:extLst>
            </p:cNvPr>
            <p:cNvSpPr/>
            <p:nvPr/>
          </p:nvSpPr>
          <p:spPr>
            <a:xfrm>
              <a:off x="957339" y="2837306"/>
              <a:ext cx="626198" cy="2801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Ctrl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1E2E15C1-0D3D-B953-9633-CE827B900C0A}"/>
                </a:ext>
              </a:extLst>
            </p:cNvPr>
            <p:cNvSpPr/>
            <p:nvPr/>
          </p:nvSpPr>
          <p:spPr>
            <a:xfrm>
              <a:off x="2475868" y="2837306"/>
              <a:ext cx="626198" cy="2801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NAC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CE20F883-311D-11B9-1849-22763EFD0D09}"/>
                </a:ext>
              </a:extLst>
            </p:cNvPr>
            <p:cNvSpPr/>
            <p:nvPr/>
          </p:nvSpPr>
          <p:spPr>
            <a:xfrm>
              <a:off x="4085724" y="2831598"/>
              <a:ext cx="626198" cy="2801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Ctrl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56B1D515-9A70-E68D-D7AE-FB08489FC64D}"/>
                </a:ext>
              </a:extLst>
            </p:cNvPr>
            <p:cNvSpPr/>
            <p:nvPr/>
          </p:nvSpPr>
          <p:spPr>
            <a:xfrm>
              <a:off x="5604252" y="2831598"/>
              <a:ext cx="626198" cy="2801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NAC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A0AD8DBE-8F66-D68E-38DD-CF91F2F5EC45}"/>
                </a:ext>
              </a:extLst>
            </p:cNvPr>
            <p:cNvSpPr/>
            <p:nvPr/>
          </p:nvSpPr>
          <p:spPr>
            <a:xfrm>
              <a:off x="7228726" y="2816683"/>
              <a:ext cx="626198" cy="2801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Ctrl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73D37ECC-7D31-BD06-2D5D-B1748CD46452}"/>
                </a:ext>
              </a:extLst>
            </p:cNvPr>
            <p:cNvSpPr/>
            <p:nvPr/>
          </p:nvSpPr>
          <p:spPr>
            <a:xfrm>
              <a:off x="8747255" y="2816683"/>
              <a:ext cx="626198" cy="2801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NAC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4C9232F7-3E6F-32DB-862F-365F01A088C9}"/>
                </a:ext>
              </a:extLst>
            </p:cNvPr>
            <p:cNvSpPr/>
            <p:nvPr/>
          </p:nvSpPr>
          <p:spPr>
            <a:xfrm>
              <a:off x="426807" y="4495096"/>
              <a:ext cx="485923" cy="2801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ROS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29" name="直接箭头连接符 28">
              <a:extLst>
                <a:ext uri="{FF2B5EF4-FFF2-40B4-BE49-F238E27FC236}">
                  <a16:creationId xmlns:a16="http://schemas.microsoft.com/office/drawing/2014/main" id="{02619C28-7214-BAFB-53B6-9F2A2C88A12A}"/>
                </a:ext>
              </a:extLst>
            </p:cNvPr>
            <p:cNvCxnSpPr>
              <a:cxnSpLocks/>
            </p:cNvCxnSpPr>
            <p:nvPr/>
          </p:nvCxnSpPr>
          <p:spPr>
            <a:xfrm>
              <a:off x="866420" y="4649265"/>
              <a:ext cx="8690598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480E2B7E-6A1E-A4B0-CFFE-01ED82188DA6}"/>
                </a:ext>
              </a:extLst>
            </p:cNvPr>
            <p:cNvSpPr/>
            <p:nvPr/>
          </p:nvSpPr>
          <p:spPr>
            <a:xfrm rot="16200000">
              <a:off x="109057" y="4224680"/>
              <a:ext cx="578479" cy="2801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SSC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31" name="直接箭头连接符 30">
              <a:extLst>
                <a:ext uri="{FF2B5EF4-FFF2-40B4-BE49-F238E27FC236}">
                  <a16:creationId xmlns:a16="http://schemas.microsoft.com/office/drawing/2014/main" id="{4044FF97-3FED-4469-4EBD-891314108E1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5752" y="3096856"/>
              <a:ext cx="0" cy="1108605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id="{6BF569F0-AF09-9CBC-6DF3-7204816AFF4C}"/>
                </a:ext>
              </a:extLst>
            </p:cNvPr>
            <p:cNvCxnSpPr/>
            <p:nvPr/>
          </p:nvCxnSpPr>
          <p:spPr>
            <a:xfrm>
              <a:off x="711982" y="2902179"/>
              <a:ext cx="256721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C222C3F1-0CC3-EF0C-7016-1C423D34469F}"/>
                </a:ext>
              </a:extLst>
            </p:cNvPr>
            <p:cNvSpPr/>
            <p:nvPr/>
          </p:nvSpPr>
          <p:spPr>
            <a:xfrm>
              <a:off x="1299115" y="2667548"/>
              <a:ext cx="1410073" cy="2801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Tumor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id="{751DBA7F-2212-4820-6983-A8F7B532F3A0}"/>
                </a:ext>
              </a:extLst>
            </p:cNvPr>
            <p:cNvCxnSpPr/>
            <p:nvPr/>
          </p:nvCxnSpPr>
          <p:spPr>
            <a:xfrm>
              <a:off x="3873227" y="2888523"/>
              <a:ext cx="256721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04E60140-731D-B41D-93B3-0666094C3686}"/>
                </a:ext>
              </a:extLst>
            </p:cNvPr>
            <p:cNvSpPr/>
            <p:nvPr/>
          </p:nvSpPr>
          <p:spPr>
            <a:xfrm>
              <a:off x="4460360" y="2653892"/>
              <a:ext cx="1410073" cy="2801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SLN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id="{00AC0AA1-9919-12F0-A774-62F541FE4A27}"/>
                </a:ext>
              </a:extLst>
            </p:cNvPr>
            <p:cNvCxnSpPr/>
            <p:nvPr/>
          </p:nvCxnSpPr>
          <p:spPr>
            <a:xfrm>
              <a:off x="6880275" y="2871726"/>
              <a:ext cx="256721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22738DFE-158C-24B3-7198-785B422FA23D}"/>
                </a:ext>
              </a:extLst>
            </p:cNvPr>
            <p:cNvSpPr/>
            <p:nvPr/>
          </p:nvSpPr>
          <p:spPr>
            <a:xfrm>
              <a:off x="7467408" y="2637095"/>
              <a:ext cx="1410073" cy="2801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Spleen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aphicFrame>
        <p:nvGraphicFramePr>
          <p:cNvPr id="39" name="对象 38">
            <a:extLst>
              <a:ext uri="{FF2B5EF4-FFF2-40B4-BE49-F238E27FC236}">
                <a16:creationId xmlns:a16="http://schemas.microsoft.com/office/drawing/2014/main" id="{58C54734-4481-5CC1-53CE-68BDF1DC7CA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9047374"/>
              </p:ext>
            </p:extLst>
          </p:nvPr>
        </p:nvGraphicFramePr>
        <p:xfrm>
          <a:off x="3699188" y="2194811"/>
          <a:ext cx="1598732" cy="16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7" imgW="2744234" imgH="2781109" progId="Prism8.Document">
                  <p:embed/>
                </p:oleObj>
              </mc:Choice>
              <mc:Fallback>
                <p:oleObj name="Prism 8" r:id="rId7" imgW="2744234" imgH="2781109" progId="Prism8.Document">
                  <p:embed/>
                  <p:pic>
                    <p:nvPicPr>
                      <p:cNvPr id="39" name="对象 38">
                        <a:extLst>
                          <a:ext uri="{FF2B5EF4-FFF2-40B4-BE49-F238E27FC236}">
                            <a16:creationId xmlns:a16="http://schemas.microsoft.com/office/drawing/2014/main" id="{58C54734-4481-5CC1-53CE-68BDF1DC7C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699188" y="2194811"/>
                        <a:ext cx="1598732" cy="162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对象 39">
            <a:extLst>
              <a:ext uri="{FF2B5EF4-FFF2-40B4-BE49-F238E27FC236}">
                <a16:creationId xmlns:a16="http://schemas.microsoft.com/office/drawing/2014/main" id="{0D5AE433-B8F1-942E-9E84-62AD6AE1AF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6642046"/>
              </p:ext>
            </p:extLst>
          </p:nvPr>
        </p:nvGraphicFramePr>
        <p:xfrm>
          <a:off x="3753726" y="429715"/>
          <a:ext cx="1690265" cy="16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9" imgW="2748916" imgH="2634527" progId="Prism8.Document">
                  <p:embed/>
                </p:oleObj>
              </mc:Choice>
              <mc:Fallback>
                <p:oleObj name="Prism 8" r:id="rId9" imgW="2748916" imgH="2634527" progId="Prism8.Document">
                  <p:embed/>
                  <p:pic>
                    <p:nvPicPr>
                      <p:cNvPr id="40" name="对象 39">
                        <a:extLst>
                          <a:ext uri="{FF2B5EF4-FFF2-40B4-BE49-F238E27FC236}">
                            <a16:creationId xmlns:a16="http://schemas.microsoft.com/office/drawing/2014/main" id="{0D5AE433-B8F1-942E-9E84-62AD6AE1AF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753726" y="429715"/>
                        <a:ext cx="1690265" cy="162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对象 40">
            <a:extLst>
              <a:ext uri="{FF2B5EF4-FFF2-40B4-BE49-F238E27FC236}">
                <a16:creationId xmlns:a16="http://schemas.microsoft.com/office/drawing/2014/main" id="{CB486E56-A8F3-01CA-C91E-B53513E9ECE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7843421"/>
              </p:ext>
            </p:extLst>
          </p:nvPr>
        </p:nvGraphicFramePr>
        <p:xfrm>
          <a:off x="158187" y="7802705"/>
          <a:ext cx="1856428" cy="19198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11" imgW="2927183" imgH="3027815" progId="Prism8.Document">
                  <p:embed/>
                </p:oleObj>
              </mc:Choice>
              <mc:Fallback>
                <p:oleObj name="Prism 8" r:id="rId11" imgW="2927183" imgH="3027815" progId="Prism8.Document">
                  <p:embed/>
                  <p:pic>
                    <p:nvPicPr>
                      <p:cNvPr id="41" name="对象 40">
                        <a:extLst>
                          <a:ext uri="{FF2B5EF4-FFF2-40B4-BE49-F238E27FC236}">
                            <a16:creationId xmlns:a16="http://schemas.microsoft.com/office/drawing/2014/main" id="{CB486E56-A8F3-01CA-C91E-B53513E9ECE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187" y="7802705"/>
                        <a:ext cx="1856428" cy="19198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2" name="组合 41">
            <a:extLst>
              <a:ext uri="{FF2B5EF4-FFF2-40B4-BE49-F238E27FC236}">
                <a16:creationId xmlns:a16="http://schemas.microsoft.com/office/drawing/2014/main" id="{739B589E-2248-1CC2-A602-97B63C522BB5}"/>
              </a:ext>
            </a:extLst>
          </p:cNvPr>
          <p:cNvGrpSpPr/>
          <p:nvPr/>
        </p:nvGrpSpPr>
        <p:grpSpPr>
          <a:xfrm>
            <a:off x="326838" y="3925941"/>
            <a:ext cx="3392459" cy="1916535"/>
            <a:chOff x="413280" y="4907353"/>
            <a:chExt cx="3392459" cy="1916535"/>
          </a:xfrm>
        </p:grpSpPr>
        <p:grpSp>
          <p:nvGrpSpPr>
            <p:cNvPr id="43" name="组合 42">
              <a:extLst>
                <a:ext uri="{FF2B5EF4-FFF2-40B4-BE49-F238E27FC236}">
                  <a16:creationId xmlns:a16="http://schemas.microsoft.com/office/drawing/2014/main" id="{E18D4960-0318-1277-DC38-E5F29E0CB3D7}"/>
                </a:ext>
              </a:extLst>
            </p:cNvPr>
            <p:cNvGrpSpPr/>
            <p:nvPr/>
          </p:nvGrpSpPr>
          <p:grpSpPr>
            <a:xfrm>
              <a:off x="413280" y="4945519"/>
              <a:ext cx="3392459" cy="1878369"/>
              <a:chOff x="274617" y="4980105"/>
              <a:chExt cx="3392459" cy="1878369"/>
            </a:xfrm>
          </p:grpSpPr>
          <p:pic>
            <p:nvPicPr>
              <p:cNvPr id="46" name="图片 45">
                <a:extLst>
                  <a:ext uri="{FF2B5EF4-FFF2-40B4-BE49-F238E27FC236}">
                    <a16:creationId xmlns:a16="http://schemas.microsoft.com/office/drawing/2014/main" id="{B4F3B249-3109-5C29-B968-5BE75B3F90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4914" y="4980105"/>
                <a:ext cx="3362162" cy="1800000"/>
              </a:xfrm>
              <a:prstGeom prst="rect">
                <a:avLst/>
              </a:prstGeom>
            </p:spPr>
          </p:pic>
          <p:sp>
            <p:nvSpPr>
              <p:cNvPr id="47" name="矩形 46">
                <a:extLst>
                  <a:ext uri="{FF2B5EF4-FFF2-40B4-BE49-F238E27FC236}">
                    <a16:creationId xmlns:a16="http://schemas.microsoft.com/office/drawing/2014/main" id="{6137D2D3-A550-29E3-34C2-C572DCA45D01}"/>
                  </a:ext>
                </a:extLst>
              </p:cNvPr>
              <p:cNvSpPr/>
              <p:nvPr/>
            </p:nvSpPr>
            <p:spPr>
              <a:xfrm>
                <a:off x="476669" y="6575092"/>
                <a:ext cx="743664" cy="28338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8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MT green</a:t>
                </a:r>
                <a:endParaRPr lang="zh-CN" altLang="en-US" sz="800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cxnSp>
            <p:nvCxnSpPr>
              <p:cNvPr id="48" name="直接箭头连接符 47">
                <a:extLst>
                  <a:ext uri="{FF2B5EF4-FFF2-40B4-BE49-F238E27FC236}">
                    <a16:creationId xmlns:a16="http://schemas.microsoft.com/office/drawing/2014/main" id="{53EE5182-16E7-97CE-6C66-85D694049C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55680" y="6723312"/>
                <a:ext cx="2409438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矩形 48">
                <a:extLst>
                  <a:ext uri="{FF2B5EF4-FFF2-40B4-BE49-F238E27FC236}">
                    <a16:creationId xmlns:a16="http://schemas.microsoft.com/office/drawing/2014/main" id="{B4BA1B94-B67B-BF0B-7D71-429FC48F5EB2}"/>
                  </a:ext>
                </a:extLst>
              </p:cNvPr>
              <p:cNvSpPr/>
              <p:nvPr/>
            </p:nvSpPr>
            <p:spPr>
              <a:xfrm rot="16200000">
                <a:off x="77278" y="6122871"/>
                <a:ext cx="678060" cy="28338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8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MT </a:t>
                </a:r>
                <a:r>
                  <a:rPr lang="en-US" altLang="zh-CN" sz="800" b="1" dirty="0" err="1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st</a:t>
                </a:r>
                <a:r>
                  <a:rPr lang="en-US" altLang="zh-CN" sz="8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red</a:t>
                </a:r>
                <a:endParaRPr lang="zh-CN" altLang="en-US" sz="800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cxnSp>
            <p:nvCxnSpPr>
              <p:cNvPr id="50" name="直接箭头连接符 49">
                <a:extLst>
                  <a:ext uri="{FF2B5EF4-FFF2-40B4-BE49-F238E27FC236}">
                    <a16:creationId xmlns:a16="http://schemas.microsoft.com/office/drawing/2014/main" id="{249C87EB-34D3-C882-8B67-4357938FF58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33084" y="5162857"/>
                <a:ext cx="0" cy="81071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78A26E01-9C33-1C5C-E598-D658AD2836C7}"/>
                </a:ext>
              </a:extLst>
            </p:cNvPr>
            <p:cNvSpPr/>
            <p:nvPr/>
          </p:nvSpPr>
          <p:spPr>
            <a:xfrm>
              <a:off x="1127459" y="4907353"/>
              <a:ext cx="592081" cy="26490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Ctrl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25BB0CD0-87D5-0A08-72C2-A487751FAB04}"/>
                </a:ext>
              </a:extLst>
            </p:cNvPr>
            <p:cNvSpPr/>
            <p:nvPr/>
          </p:nvSpPr>
          <p:spPr>
            <a:xfrm>
              <a:off x="2672564" y="4919483"/>
              <a:ext cx="592081" cy="26490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NAC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1" name="矩形 50">
            <a:extLst>
              <a:ext uri="{FF2B5EF4-FFF2-40B4-BE49-F238E27FC236}">
                <a16:creationId xmlns:a16="http://schemas.microsoft.com/office/drawing/2014/main" id="{B8B7E5EC-B3DB-C06C-6BCA-8D925BB8107A}"/>
              </a:ext>
            </a:extLst>
          </p:cNvPr>
          <p:cNvSpPr/>
          <p:nvPr/>
        </p:nvSpPr>
        <p:spPr>
          <a:xfrm>
            <a:off x="84628" y="464268"/>
            <a:ext cx="236853" cy="33044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401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zh-CN" altLang="en-US" sz="1401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8DE3CCF4-A40F-99C4-3C2D-A318B312F457}"/>
              </a:ext>
            </a:extLst>
          </p:cNvPr>
          <p:cNvSpPr/>
          <p:nvPr/>
        </p:nvSpPr>
        <p:spPr>
          <a:xfrm>
            <a:off x="91096" y="2180852"/>
            <a:ext cx="236853" cy="33044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401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zh-CN" altLang="en-US" sz="1401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42741415-F1B5-8640-B0BA-FEEED83798BF}"/>
              </a:ext>
            </a:extLst>
          </p:cNvPr>
          <p:cNvSpPr/>
          <p:nvPr/>
        </p:nvSpPr>
        <p:spPr>
          <a:xfrm>
            <a:off x="34806" y="4059245"/>
            <a:ext cx="236853" cy="33044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401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sz="1401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38FA4282-CCFF-E758-5E60-6240C9DBBB2A}"/>
              </a:ext>
            </a:extLst>
          </p:cNvPr>
          <p:cNvSpPr/>
          <p:nvPr/>
        </p:nvSpPr>
        <p:spPr>
          <a:xfrm>
            <a:off x="91096" y="5870403"/>
            <a:ext cx="236853" cy="33044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401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zh-CN" altLang="en-US" sz="1401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55" name="对象 54">
            <a:extLst>
              <a:ext uri="{FF2B5EF4-FFF2-40B4-BE49-F238E27FC236}">
                <a16:creationId xmlns:a16="http://schemas.microsoft.com/office/drawing/2014/main" id="{050F8A06-CD44-3FE0-B778-3C48121690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866660"/>
              </p:ext>
            </p:extLst>
          </p:nvPr>
        </p:nvGraphicFramePr>
        <p:xfrm>
          <a:off x="3817247" y="4061268"/>
          <a:ext cx="1755001" cy="16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14" imgW="2744234" imgH="2534044" progId="Prism8.Document">
                  <p:embed/>
                </p:oleObj>
              </mc:Choice>
              <mc:Fallback>
                <p:oleObj name="Prism 8" r:id="rId14" imgW="2744234" imgH="2534044" progId="Prism8.Document">
                  <p:embed/>
                  <p:pic>
                    <p:nvPicPr>
                      <p:cNvPr id="55" name="对象 54">
                        <a:extLst>
                          <a:ext uri="{FF2B5EF4-FFF2-40B4-BE49-F238E27FC236}">
                            <a16:creationId xmlns:a16="http://schemas.microsoft.com/office/drawing/2014/main" id="{050F8A06-CD44-3FE0-B778-3C481216901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3817247" y="4061268"/>
                        <a:ext cx="1755001" cy="162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矩形 55">
            <a:extLst>
              <a:ext uri="{FF2B5EF4-FFF2-40B4-BE49-F238E27FC236}">
                <a16:creationId xmlns:a16="http://schemas.microsoft.com/office/drawing/2014/main" id="{6E4719CE-AD87-193F-BCFF-114DD522011C}"/>
              </a:ext>
            </a:extLst>
          </p:cNvPr>
          <p:cNvSpPr/>
          <p:nvPr/>
        </p:nvSpPr>
        <p:spPr>
          <a:xfrm flipH="1">
            <a:off x="2075164" y="8181259"/>
            <a:ext cx="4782836" cy="14810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A. 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Representative cell flow analysis plots of ROS+CD8+ T cells in vitro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B. 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Representative cell flow analysis plots of mtROS+CD8+ T cells in vitro</a:t>
            </a:r>
          </a:p>
          <a:p>
            <a:pPr>
              <a:lnSpc>
                <a:spcPct val="150000"/>
              </a:lnSpc>
            </a:pP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C. 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Representative cell flow analysis plots of mitochondria-damaged CD8+ T cells in vitro </a:t>
            </a:r>
          </a:p>
          <a:p>
            <a:pPr>
              <a:lnSpc>
                <a:spcPct val="150000"/>
              </a:lnSpc>
            </a:pP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D. 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Representative cell flow analysis plots of ROS+CD8+ T cells on colorectal mouse</a:t>
            </a:r>
            <a:endParaRPr lang="en-US" altLang="zh-CN" sz="12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2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74344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组合 40">
            <a:extLst>
              <a:ext uri="{FF2B5EF4-FFF2-40B4-BE49-F238E27FC236}">
                <a16:creationId xmlns:a16="http://schemas.microsoft.com/office/drawing/2014/main" id="{135BE386-A9BF-4637-B54A-83C8EF48A598}"/>
              </a:ext>
            </a:extLst>
          </p:cNvPr>
          <p:cNvGrpSpPr/>
          <p:nvPr/>
        </p:nvGrpSpPr>
        <p:grpSpPr>
          <a:xfrm>
            <a:off x="-74569" y="707772"/>
            <a:ext cx="6815004" cy="4849670"/>
            <a:chOff x="766433" y="932116"/>
            <a:chExt cx="7285223" cy="5184286"/>
          </a:xfrm>
        </p:grpSpPr>
        <p:pic>
          <p:nvPicPr>
            <p:cNvPr id="42" name="图片 41">
              <a:extLst>
                <a:ext uri="{FF2B5EF4-FFF2-40B4-BE49-F238E27FC236}">
                  <a16:creationId xmlns:a16="http://schemas.microsoft.com/office/drawing/2014/main" id="{4551D3AC-2B84-4AFA-A8B0-432E057CA8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2372" y="976040"/>
              <a:ext cx="5690968" cy="1594800"/>
            </a:xfrm>
            <a:prstGeom prst="rect">
              <a:avLst/>
            </a:prstGeom>
          </p:spPr>
        </p:pic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AD350CB6-7B4A-431A-9850-2BA54D71B2A2}"/>
                </a:ext>
              </a:extLst>
            </p:cNvPr>
            <p:cNvSpPr/>
            <p:nvPr/>
          </p:nvSpPr>
          <p:spPr>
            <a:xfrm>
              <a:off x="1325995" y="2450486"/>
              <a:ext cx="798128" cy="2123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Annexin V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44" name="直接箭头连接符 43">
              <a:extLst>
                <a:ext uri="{FF2B5EF4-FFF2-40B4-BE49-F238E27FC236}">
                  <a16:creationId xmlns:a16="http://schemas.microsoft.com/office/drawing/2014/main" id="{9EC70A77-441E-440B-BD6B-80273216112D}"/>
                </a:ext>
              </a:extLst>
            </p:cNvPr>
            <p:cNvCxnSpPr>
              <a:cxnSpLocks/>
            </p:cNvCxnSpPr>
            <p:nvPr/>
          </p:nvCxnSpPr>
          <p:spPr>
            <a:xfrm>
              <a:off x="2044536" y="2561692"/>
              <a:ext cx="4648872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CB960663-AFF0-406C-9AAE-E1760DE3F442}"/>
                </a:ext>
              </a:extLst>
            </p:cNvPr>
            <p:cNvSpPr/>
            <p:nvPr/>
          </p:nvSpPr>
          <p:spPr>
            <a:xfrm rot="16200000">
              <a:off x="1058792" y="2228814"/>
              <a:ext cx="322077" cy="2123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PI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46" name="直接箭头连接符 45">
              <a:extLst>
                <a:ext uri="{FF2B5EF4-FFF2-40B4-BE49-F238E27FC236}">
                  <a16:creationId xmlns:a16="http://schemas.microsoft.com/office/drawing/2014/main" id="{A0D08BCF-5DEA-47E7-B9B4-B348D9C1AC2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30094" y="1167125"/>
              <a:ext cx="0" cy="1030359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3F79A64D-7694-48F9-ACF0-AD9095810698}"/>
                </a:ext>
              </a:extLst>
            </p:cNvPr>
            <p:cNvSpPr/>
            <p:nvPr/>
          </p:nvSpPr>
          <p:spPr>
            <a:xfrm>
              <a:off x="1776117" y="932116"/>
              <a:ext cx="497237" cy="27970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CTRL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198AFB28-3B76-47D6-8BFD-1D2E4D8E46AE}"/>
                </a:ext>
              </a:extLst>
            </p:cNvPr>
            <p:cNvSpPr/>
            <p:nvPr/>
          </p:nvSpPr>
          <p:spPr>
            <a:xfrm>
              <a:off x="3046395" y="932116"/>
              <a:ext cx="565485" cy="27970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Vector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079AE45F-54DB-4C50-88BE-E4AF3D018C1B}"/>
                </a:ext>
              </a:extLst>
            </p:cNvPr>
            <p:cNvSpPr/>
            <p:nvPr/>
          </p:nvSpPr>
          <p:spPr>
            <a:xfrm>
              <a:off x="4314363" y="932116"/>
              <a:ext cx="984301" cy="27970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 err="1">
                  <a:latin typeface="微软雅黑" panose="020B0503020204020204" pitchFamily="34" charset="-122"/>
                  <a:ea typeface="微软雅黑" panose="020B0503020204020204" pitchFamily="34" charset="-122"/>
                </a:rPr>
                <a:t>NAC+Vector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0034BDB7-56FD-4BB7-909A-0E52B468058F}"/>
                </a:ext>
              </a:extLst>
            </p:cNvPr>
            <p:cNvSpPr/>
            <p:nvPr/>
          </p:nvSpPr>
          <p:spPr>
            <a:xfrm>
              <a:off x="5545755" y="932116"/>
              <a:ext cx="1010493" cy="27970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NAC+shGlut4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51" name="组合 50">
              <a:extLst>
                <a:ext uri="{FF2B5EF4-FFF2-40B4-BE49-F238E27FC236}">
                  <a16:creationId xmlns:a16="http://schemas.microsoft.com/office/drawing/2014/main" id="{8513AA9D-012F-429E-9963-FDABAD0AEB66}"/>
                </a:ext>
              </a:extLst>
            </p:cNvPr>
            <p:cNvGrpSpPr/>
            <p:nvPr/>
          </p:nvGrpSpPr>
          <p:grpSpPr>
            <a:xfrm>
              <a:off x="1075687" y="2636094"/>
              <a:ext cx="5773397" cy="1707004"/>
              <a:chOff x="755647" y="2581230"/>
              <a:chExt cx="5773397" cy="1707004"/>
            </a:xfrm>
          </p:grpSpPr>
          <p:pic>
            <p:nvPicPr>
              <p:cNvPr id="64" name="图片 63">
                <a:extLst>
                  <a:ext uri="{FF2B5EF4-FFF2-40B4-BE49-F238E27FC236}">
                    <a16:creationId xmlns:a16="http://schemas.microsoft.com/office/drawing/2014/main" id="{CB13DB51-E42E-4E7A-939F-EB2D462423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5357" y="2581230"/>
                <a:ext cx="5733687" cy="1594800"/>
              </a:xfrm>
              <a:prstGeom prst="rect">
                <a:avLst/>
              </a:prstGeom>
            </p:spPr>
          </p:pic>
          <p:sp>
            <p:nvSpPr>
              <p:cNvPr id="65" name="矩形 64">
                <a:extLst>
                  <a:ext uri="{FF2B5EF4-FFF2-40B4-BE49-F238E27FC236}">
                    <a16:creationId xmlns:a16="http://schemas.microsoft.com/office/drawing/2014/main" id="{48C30F52-D74B-407B-B80A-F891F150E147}"/>
                  </a:ext>
                </a:extLst>
              </p:cNvPr>
              <p:cNvSpPr/>
              <p:nvPr/>
            </p:nvSpPr>
            <p:spPr>
              <a:xfrm rot="16200000">
                <a:off x="654488" y="3779457"/>
                <a:ext cx="477447" cy="27512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8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CD8</a:t>
                </a:r>
                <a:endParaRPr lang="zh-CN" altLang="en-US" sz="800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cxnSp>
            <p:nvCxnSpPr>
              <p:cNvPr id="66" name="直接箭头连接符 65">
                <a:extLst>
                  <a:ext uri="{FF2B5EF4-FFF2-40B4-BE49-F238E27FC236}">
                    <a16:creationId xmlns:a16="http://schemas.microsoft.com/office/drawing/2014/main" id="{E920DCF1-03F8-4C64-B628-A3F03C8AF7E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91029" y="2731778"/>
                <a:ext cx="0" cy="1043884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矩形 66">
                <a:extLst>
                  <a:ext uri="{FF2B5EF4-FFF2-40B4-BE49-F238E27FC236}">
                    <a16:creationId xmlns:a16="http://schemas.microsoft.com/office/drawing/2014/main" id="{E7412956-C414-4D27-974E-EB289D59B5CB}"/>
                  </a:ext>
                </a:extLst>
              </p:cNvPr>
              <p:cNvSpPr/>
              <p:nvPr/>
            </p:nvSpPr>
            <p:spPr>
              <a:xfrm>
                <a:off x="907259" y="4013105"/>
                <a:ext cx="786548" cy="27512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8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Ki 67</a:t>
                </a:r>
                <a:endParaRPr lang="zh-CN" altLang="en-US" sz="800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cxnSp>
            <p:nvCxnSpPr>
              <p:cNvPr id="68" name="直接箭头连接符 67">
                <a:extLst>
                  <a:ext uri="{FF2B5EF4-FFF2-40B4-BE49-F238E27FC236}">
                    <a16:creationId xmlns:a16="http://schemas.microsoft.com/office/drawing/2014/main" id="{AC0AE9BD-83B3-4F87-91A6-F0582339B5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91991" y="4146917"/>
                <a:ext cx="4881377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组合 51">
              <a:extLst>
                <a:ext uri="{FF2B5EF4-FFF2-40B4-BE49-F238E27FC236}">
                  <a16:creationId xmlns:a16="http://schemas.microsoft.com/office/drawing/2014/main" id="{CD61D485-B88C-4D9A-9628-6544B665166B}"/>
                </a:ext>
              </a:extLst>
            </p:cNvPr>
            <p:cNvGrpSpPr/>
            <p:nvPr/>
          </p:nvGrpSpPr>
          <p:grpSpPr>
            <a:xfrm>
              <a:off x="1057399" y="4411666"/>
              <a:ext cx="5791321" cy="1704736"/>
              <a:chOff x="755647" y="4448242"/>
              <a:chExt cx="5791321" cy="1704736"/>
            </a:xfrm>
          </p:grpSpPr>
          <p:pic>
            <p:nvPicPr>
              <p:cNvPr id="59" name="图片 58">
                <a:extLst>
                  <a:ext uri="{FF2B5EF4-FFF2-40B4-BE49-F238E27FC236}">
                    <a16:creationId xmlns:a16="http://schemas.microsoft.com/office/drawing/2014/main" id="{07D6D972-43B1-41E8-8EE4-C6B0ED9A66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8536" y="4448242"/>
                <a:ext cx="5738432" cy="1594800"/>
              </a:xfrm>
              <a:prstGeom prst="rect">
                <a:avLst/>
              </a:prstGeom>
            </p:spPr>
          </p:pic>
          <p:sp>
            <p:nvSpPr>
              <p:cNvPr id="60" name="矩形 59">
                <a:extLst>
                  <a:ext uri="{FF2B5EF4-FFF2-40B4-BE49-F238E27FC236}">
                    <a16:creationId xmlns:a16="http://schemas.microsoft.com/office/drawing/2014/main" id="{D58978E9-B805-486D-BDD9-1DC6EC81E117}"/>
                  </a:ext>
                </a:extLst>
              </p:cNvPr>
              <p:cNvSpPr/>
              <p:nvPr/>
            </p:nvSpPr>
            <p:spPr>
              <a:xfrm rot="16200000">
                <a:off x="654681" y="5635670"/>
                <a:ext cx="476535" cy="27460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8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PD1</a:t>
                </a:r>
                <a:endParaRPr lang="zh-CN" altLang="en-US" sz="800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cxnSp>
            <p:nvCxnSpPr>
              <p:cNvPr id="61" name="直接箭头连接符 60">
                <a:extLst>
                  <a:ext uri="{FF2B5EF4-FFF2-40B4-BE49-F238E27FC236}">
                    <a16:creationId xmlns:a16="http://schemas.microsoft.com/office/drawing/2014/main" id="{A0870211-8F6B-4BD3-83B0-79A265BB718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99587" y="4598387"/>
                <a:ext cx="0" cy="1041888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矩形 61">
                <a:extLst>
                  <a:ext uri="{FF2B5EF4-FFF2-40B4-BE49-F238E27FC236}">
                    <a16:creationId xmlns:a16="http://schemas.microsoft.com/office/drawing/2014/main" id="{A8F075DA-3EE1-4F6A-8584-9962DD15D9F6}"/>
                  </a:ext>
                </a:extLst>
              </p:cNvPr>
              <p:cNvSpPr/>
              <p:nvPr/>
            </p:nvSpPr>
            <p:spPr>
              <a:xfrm>
                <a:off x="883947" y="5878375"/>
                <a:ext cx="550703" cy="27460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8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TCF1</a:t>
                </a:r>
                <a:endParaRPr lang="zh-CN" altLang="en-US" sz="800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cxnSp>
            <p:nvCxnSpPr>
              <p:cNvPr id="63" name="直接箭头连接符 62">
                <a:extLst>
                  <a:ext uri="{FF2B5EF4-FFF2-40B4-BE49-F238E27FC236}">
                    <a16:creationId xmlns:a16="http://schemas.microsoft.com/office/drawing/2014/main" id="{AEDF7BF1-052F-487A-9E47-CACBA7023B4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357611" y="6020383"/>
                <a:ext cx="5116545" cy="694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aphicFrame>
          <p:nvGraphicFramePr>
            <p:cNvPr id="53" name="对象 52">
              <a:extLst>
                <a:ext uri="{FF2B5EF4-FFF2-40B4-BE49-F238E27FC236}">
                  <a16:creationId xmlns:a16="http://schemas.microsoft.com/office/drawing/2014/main" id="{2F0B3408-2821-492E-A4D9-1F9EA2778DA6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94068947"/>
                </p:ext>
              </p:extLst>
            </p:nvPr>
          </p:nvGraphicFramePr>
          <p:xfrm>
            <a:off x="6864211" y="4490373"/>
            <a:ext cx="1161164" cy="1620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8" r:id="rId5" imgW="2619267" imgH="3654483" progId="Prism8.Document">
                    <p:embed/>
                  </p:oleObj>
                </mc:Choice>
                <mc:Fallback>
                  <p:oleObj name="Prism 8" r:id="rId5" imgW="2619267" imgH="3654483" progId="Prism8.Document">
                    <p:embed/>
                    <p:pic>
                      <p:nvPicPr>
                        <p:cNvPr id="53" name="对象 52">
                          <a:extLst>
                            <a:ext uri="{FF2B5EF4-FFF2-40B4-BE49-F238E27FC236}">
                              <a16:creationId xmlns:a16="http://schemas.microsoft.com/office/drawing/2014/main" id="{2F0B3408-2821-492E-A4D9-1F9EA2778DA6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6864211" y="4490373"/>
                          <a:ext cx="1161164" cy="1620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" name="对象 53">
              <a:extLst>
                <a:ext uri="{FF2B5EF4-FFF2-40B4-BE49-F238E27FC236}">
                  <a16:creationId xmlns:a16="http://schemas.microsoft.com/office/drawing/2014/main" id="{6FB4703E-64BA-47C3-9DEC-440242E648F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6090624"/>
                </p:ext>
              </p:extLst>
            </p:nvPr>
          </p:nvGraphicFramePr>
          <p:xfrm>
            <a:off x="6864211" y="2692585"/>
            <a:ext cx="1187445" cy="1620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8" r:id="rId7" imgW="2719745" imgH="3709587" progId="Prism8.Document">
                    <p:embed/>
                  </p:oleObj>
                </mc:Choice>
                <mc:Fallback>
                  <p:oleObj name="Prism 8" r:id="rId7" imgW="2719745" imgH="3709587" progId="Prism8.Document">
                    <p:embed/>
                    <p:pic>
                      <p:nvPicPr>
                        <p:cNvPr id="54" name="对象 53">
                          <a:extLst>
                            <a:ext uri="{FF2B5EF4-FFF2-40B4-BE49-F238E27FC236}">
                              <a16:creationId xmlns:a16="http://schemas.microsoft.com/office/drawing/2014/main" id="{6FB4703E-64BA-47C3-9DEC-440242E648F9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6864211" y="2692585"/>
                          <a:ext cx="1187445" cy="1620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" name="对象 54">
              <a:extLst>
                <a:ext uri="{FF2B5EF4-FFF2-40B4-BE49-F238E27FC236}">
                  <a16:creationId xmlns:a16="http://schemas.microsoft.com/office/drawing/2014/main" id="{59C96F09-3C28-4607-A6CF-3803FCCB5CF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1747949"/>
                </p:ext>
              </p:extLst>
            </p:nvPr>
          </p:nvGraphicFramePr>
          <p:xfrm>
            <a:off x="6864211" y="1015713"/>
            <a:ext cx="1146718" cy="1620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8" r:id="rId9" imgW="2619267" imgH="3700223" progId="Prism8.Document">
                    <p:embed/>
                  </p:oleObj>
                </mc:Choice>
                <mc:Fallback>
                  <p:oleObj name="Prism 8" r:id="rId9" imgW="2619267" imgH="3700223" progId="Prism8.Document">
                    <p:embed/>
                    <p:pic>
                      <p:nvPicPr>
                        <p:cNvPr id="55" name="对象 54">
                          <a:extLst>
                            <a:ext uri="{FF2B5EF4-FFF2-40B4-BE49-F238E27FC236}">
                              <a16:creationId xmlns:a16="http://schemas.microsoft.com/office/drawing/2014/main" id="{59C96F09-3C28-4607-A6CF-3803FCCB5CF4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6864211" y="1015713"/>
                          <a:ext cx="1146718" cy="1620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B05B7E1D-5E74-452B-B8B7-F1FB524EE9B8}"/>
                </a:ext>
              </a:extLst>
            </p:cNvPr>
            <p:cNvSpPr/>
            <p:nvPr/>
          </p:nvSpPr>
          <p:spPr>
            <a:xfrm>
              <a:off x="766433" y="4466934"/>
              <a:ext cx="410925" cy="24031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>
                <a:lnSpc>
                  <a:spcPct val="117000"/>
                </a:lnSpc>
              </a:pPr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C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7FD9C526-A2B7-4544-A655-6BD90D495C4C}"/>
                </a:ext>
              </a:extLst>
            </p:cNvPr>
            <p:cNvSpPr/>
            <p:nvPr/>
          </p:nvSpPr>
          <p:spPr>
            <a:xfrm>
              <a:off x="766433" y="2737281"/>
              <a:ext cx="410925" cy="24031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>
                <a:lnSpc>
                  <a:spcPct val="117000"/>
                </a:lnSpc>
              </a:pPr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B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94236F24-A0D9-44AC-8BDE-BDC032886960}"/>
                </a:ext>
              </a:extLst>
            </p:cNvPr>
            <p:cNvSpPr/>
            <p:nvPr/>
          </p:nvSpPr>
          <p:spPr>
            <a:xfrm>
              <a:off x="766433" y="1028119"/>
              <a:ext cx="410925" cy="24031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>
                <a:lnSpc>
                  <a:spcPct val="117000"/>
                </a:lnSpc>
              </a:pPr>
              <a:r>
                <a:rPr lang="en-US" altLang="zh-CN" sz="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A</a:t>
              </a:r>
              <a:endPara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0" name="矩形 29">
            <a:extLst>
              <a:ext uri="{FF2B5EF4-FFF2-40B4-BE49-F238E27FC236}">
                <a16:creationId xmlns:a16="http://schemas.microsoft.com/office/drawing/2014/main" id="{07D487DC-A462-46C0-9B7B-A05E8CB31397}"/>
              </a:ext>
            </a:extLst>
          </p:cNvPr>
          <p:cNvSpPr/>
          <p:nvPr/>
        </p:nvSpPr>
        <p:spPr>
          <a:xfrm>
            <a:off x="3015818" y="-3472"/>
            <a:ext cx="914400" cy="25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Fig. S7</a:t>
            </a:r>
            <a:endParaRPr lang="zh-CN" altLang="en-US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50314DBF-7958-3C99-9F79-9F1586E25594}"/>
              </a:ext>
            </a:extLst>
          </p:cNvPr>
          <p:cNvSpPr/>
          <p:nvPr/>
        </p:nvSpPr>
        <p:spPr>
          <a:xfrm flipH="1">
            <a:off x="182175" y="5997396"/>
            <a:ext cx="6805262" cy="10261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en-US" altLang="zh-CN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B</a:t>
            </a:r>
            <a:r>
              <a:rPr lang="en-US" altLang="zh-CN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C 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Representative cell flow analysis plots corresponding to 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Fig</a:t>
            </a:r>
            <a:r>
              <a:rPr lang="en-US" altLang="zh-CN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b="1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8F</a:t>
            </a:r>
            <a:r>
              <a:rPr lang="en-US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G, H</a:t>
            </a:r>
          </a:p>
        </p:txBody>
      </p:sp>
    </p:spTree>
    <p:extLst>
      <p:ext uri="{BB962C8B-B14F-4D97-AF65-F5344CB8AC3E}">
        <p14:creationId xmlns:p14="http://schemas.microsoft.com/office/powerpoint/2010/main" val="1517923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noFill/>
        </a:ln>
      </a:spPr>
      <a:bodyPr rtlCol="0" anchor="ctr"/>
      <a:lstStyle>
        <a:defPPr algn="ctr">
          <a:defRPr sz="1400" dirty="0">
            <a:solidFill>
              <a:schemeClr val="tx1"/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15124</TotalTime>
  <Words>440</Words>
  <Application>Microsoft Office PowerPoint</Application>
  <PresentationFormat>A4 纸张(210x297 毫米)</PresentationFormat>
  <Paragraphs>133</Paragraphs>
  <Slides>7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4" baseType="lpstr">
      <vt:lpstr>等线</vt:lpstr>
      <vt:lpstr>微软雅黑</vt:lpstr>
      <vt:lpstr>Arial</vt:lpstr>
      <vt:lpstr>Calibri</vt:lpstr>
      <vt:lpstr>Calibri Light</vt:lpstr>
      <vt:lpstr>Office 主题​​</vt:lpstr>
      <vt:lpstr>Prism 8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周 文昌</dc:creator>
  <cp:lastModifiedBy>文昌 周</cp:lastModifiedBy>
  <cp:revision>93</cp:revision>
  <dcterms:created xsi:type="dcterms:W3CDTF">2023-04-24T12:54:30Z</dcterms:created>
  <dcterms:modified xsi:type="dcterms:W3CDTF">2023-11-12T14:48:41Z</dcterms:modified>
</cp:coreProperties>
</file>