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notesMasterIdLst>
    <p:notesMasterId r:id="rId1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38344-235E-488D-92BD-F9B19EFDF5C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F2AFA-DEF0-4F4C-8FE4-41D3D2AD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98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E08D8D-6C49-4F52-BB7E-954BD86A95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491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F2AFA-DEF0-4F4C-8FE4-41D3D2ADAE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9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0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3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1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86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9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1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8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22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4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76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33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859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72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286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774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598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97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336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13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80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76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664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78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38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9732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1446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554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235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9781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3482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121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80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63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070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880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5615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964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929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6506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556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461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561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08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7559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8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326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647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7997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4133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8304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218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6688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2214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8014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1410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634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962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1378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408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2510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2577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9952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90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6410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2204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7032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356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3428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982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1441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335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81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047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682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4411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9119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619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305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5643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9992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5048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6422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08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2953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023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559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11294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22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7F39-7C0A-4524-9076-A5F00DCFE17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AB9DA-4FC9-4CA3-ABCE-AEC6495F9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9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88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58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03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22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E1F5-454B-4A5E-A254-910EBC7A2D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18E9-B916-4FD1-A91F-6ED202707D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6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72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81200" y="152400"/>
            <a:ext cx="8305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1: </a:t>
            </a:r>
            <a:r>
              <a:rPr lang="en-US" sz="140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Categorisation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 Debris collected from different beaches of Great and Little Nicobar island of  the Bay of Bengal.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063551" y="927619"/>
          <a:ext cx="8223448" cy="5041859"/>
        </p:xfrm>
        <a:graphic>
          <a:graphicData uri="http://schemas.openxmlformats.org/drawingml/2006/table">
            <a:tbl>
              <a:tblPr firstRow="1" bandRow="1"/>
              <a:tblGrid>
                <a:gridCol w="576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1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0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4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3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Sl. No.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Categories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Description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% in 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kern="120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Great Nicobar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% in 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kern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Little Nicobar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01.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Plastics (P)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Bottles, bags, carrier bags, corks, dolls, boxes, broken plastics etc.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59.95%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53.02%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02.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Food packaging (FP)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All the materials used as packaging.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5.16%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6.28%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5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5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03.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Fisheries (FY)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Nets, polystyrene fragments, ropes, lures, fishing lines, weights, buoys, floats, tyre pieces etc.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17.88%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25.76%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04.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Medical Waste (MW)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Hypodermic syringes (with or without needles), plasters, vials (empty or filled), inhalers etc.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5.93%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6.04%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4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05.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House Waste (HW)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Cotton bud sticks, nappies, sanitary items, condoms, cleaning and washing materials, cooking oil bottles, bleach and detergent flasks, personal hygiene containers, hair brushes and ribbons, specks etc.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11.07%</a:t>
                      </a:r>
                      <a:endParaRPr lang="en-IN" sz="110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8.89%</a:t>
                      </a:r>
                      <a:endParaRPr lang="en-IN" sz="1100" dirty="0">
                        <a:effectLst/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091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676401" y="533400"/>
          <a:ext cx="8740079" cy="2819400"/>
        </p:xfrm>
        <a:graphic>
          <a:graphicData uri="http://schemas.openxmlformats.org/drawingml/2006/table">
            <a:tbl>
              <a:tblPr/>
              <a:tblGrid>
                <a:gridCol w="74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9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9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97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2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97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39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5600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Sl. No.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Categories/ Beaches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-GREAT NICOBAR BEACHES-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Gandhi Nagar beach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 err="1">
                          <a:latin typeface="Times New Roman"/>
                          <a:ea typeface="Times New Roman"/>
                          <a:cs typeface="Mangal"/>
                        </a:rPr>
                        <a:t>Laxmi</a:t>
                      </a: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 Nagar beach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B Query Beach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 err="1">
                          <a:latin typeface="Times New Roman"/>
                          <a:ea typeface="Times New Roman"/>
                          <a:cs typeface="Mangal"/>
                        </a:rPr>
                        <a:t>Laxman</a:t>
                      </a: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 Beach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 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01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Mangal"/>
                        </a:rPr>
                        <a:t>Plastics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33.69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542.59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35.63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387.88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41.3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379.42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0.98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2173.47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02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Mangal"/>
                        </a:rPr>
                        <a:t>Food Packagings</a:t>
                      </a:r>
                      <a:endParaRPr lang="en-US" sz="12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1.34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1164.18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0.29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3448.28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0.04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9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03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Mangal"/>
                        </a:rPr>
                        <a:t>Fisheries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4.57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19196.94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5.98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15520.07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2.54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18511.81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0.49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5122.45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04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Mangal"/>
                        </a:rPr>
                        <a:t>Medical Waste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1.29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922.48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0.98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1081.63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5666.67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05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Mangal"/>
                        </a:rPr>
                        <a:t>House Waste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1767" marR="51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1.37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1802.92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0.53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3075.47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3.51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1185.19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0.34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767" marR="51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3705.88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524000" y="90101"/>
            <a:ext cx="8991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2: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Number of debris per  unit area  and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weight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 unit area  in different beaches of Great Nicobar  Island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649757" y="4124586"/>
          <a:ext cx="8740086" cy="2428615"/>
        </p:xfrm>
        <a:graphic>
          <a:graphicData uri="http://schemas.openxmlformats.org/drawingml/2006/table">
            <a:tbl>
              <a:tblPr/>
              <a:tblGrid>
                <a:gridCol w="626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1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47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53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04799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Sl. No.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Categories/ Beaches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-LITTLE NICOBAR BEACHES-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7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 err="1">
                          <a:latin typeface="Times New Roman"/>
                          <a:ea typeface="Times New Roman"/>
                          <a:cs typeface="Mangal"/>
                        </a:rPr>
                        <a:t>Pulo</a:t>
                      </a:r>
                      <a:r>
                        <a:rPr lang="en-IN" sz="1200" b="1" dirty="0">
                          <a:latin typeface="Times New Roman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IN" sz="1200" b="1" dirty="0" err="1">
                          <a:latin typeface="Times New Roman"/>
                          <a:ea typeface="Times New Roman"/>
                          <a:cs typeface="Mangal"/>
                        </a:rPr>
                        <a:t>Bha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>
                          <a:latin typeface="Times New Roman"/>
                          <a:ea typeface="Times New Roman"/>
                          <a:cs typeface="Mangal"/>
                        </a:rPr>
                        <a:t>Pulo Ulan</a:t>
                      </a:r>
                      <a:endParaRPr lang="en-US" sz="12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>
                          <a:latin typeface="Times New Roman"/>
                          <a:ea typeface="Times New Roman"/>
                          <a:cs typeface="Mangal"/>
                        </a:rPr>
                        <a:t>Pilo patia</a:t>
                      </a:r>
                      <a:endParaRPr lang="en-US" sz="12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>
                          <a:latin typeface="Times New Roman"/>
                          <a:ea typeface="Times New Roman"/>
                          <a:cs typeface="Mangal"/>
                        </a:rPr>
                        <a:t>Pilo panja</a:t>
                      </a:r>
                      <a:endParaRPr lang="en-US" sz="12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 err="1">
                          <a:latin typeface="Times New Roman"/>
                          <a:ea typeface="Times New Roman"/>
                          <a:cs typeface="Mangal"/>
                        </a:rPr>
                        <a:t>Machachua</a:t>
                      </a:r>
                      <a:endParaRPr lang="en-US" sz="12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5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No./m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US" sz="1200" b="0" dirty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g /m</a:t>
                      </a:r>
                      <a:r>
                        <a:rPr lang="en-IN" sz="1200" b="0" baseline="30000" dirty="0"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1200" b="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7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>
                          <a:latin typeface="Times New Roman"/>
                          <a:ea typeface="Times New Roman"/>
                          <a:cs typeface="Mangal"/>
                        </a:rPr>
                        <a:t>01</a:t>
                      </a:r>
                      <a:endParaRPr lang="en-US" sz="1200" b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Mangal"/>
                        </a:rPr>
                        <a:t>Plastics</a:t>
                      </a:r>
                      <a:endParaRPr lang="en-US" sz="12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4.48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1220.98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2.95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1379.66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5.6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1016.07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3.6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1152.78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1.77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1734.46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7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>
                          <a:latin typeface="Times New Roman"/>
                          <a:ea typeface="Times New Roman"/>
                          <a:cs typeface="Mangal"/>
                        </a:rPr>
                        <a:t>02</a:t>
                      </a:r>
                      <a:endParaRPr lang="en-US" sz="1200" b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Mangal"/>
                        </a:rPr>
                        <a:t>Food Packagings</a:t>
                      </a:r>
                      <a:endParaRPr lang="en-US" sz="12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0.13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4153.85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0.15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0.14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3785.71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7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>
                          <a:latin typeface="Times New Roman"/>
                          <a:ea typeface="Times New Roman"/>
                          <a:cs typeface="Mangal"/>
                        </a:rPr>
                        <a:t>03</a:t>
                      </a:r>
                      <a:endParaRPr lang="en-US" sz="1200" b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Mangal"/>
                        </a:rPr>
                        <a:t>Fisheries</a:t>
                      </a:r>
                      <a:endParaRPr lang="en-US" sz="12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0.37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11486.49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1.4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4342.86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0.83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5554.22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1.02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4127.45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0.89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7988.76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7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>
                          <a:latin typeface="Times New Roman"/>
                          <a:ea typeface="Times New Roman"/>
                          <a:cs typeface="Mangal"/>
                        </a:rPr>
                        <a:t>04</a:t>
                      </a:r>
                      <a:endParaRPr lang="en-US" sz="1200" b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Medical Waste</a:t>
                      </a: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0.03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5666.67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0.08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3125.00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0.02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0.06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4166.67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0.04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4250.00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7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dirty="0">
                          <a:latin typeface="Times New Roman"/>
                          <a:ea typeface="Times New Roman"/>
                          <a:cs typeface="Mangal"/>
                        </a:rPr>
                        <a:t>05</a:t>
                      </a:r>
                      <a:endParaRPr lang="en-US" sz="1200" b="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House Waste</a:t>
                      </a:r>
                    </a:p>
                  </a:txBody>
                  <a:tcPr marL="42331" marR="42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0.24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5416.67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0.03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11666.67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0.13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6307.69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0.09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331" marR="423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7888.89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524000" y="3528536"/>
            <a:ext cx="8915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3: Number of debris per  unit area  and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weight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 unit area  in different beaches of Little Nicobar  Island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98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52607" y="304787"/>
          <a:ext cx="8686787" cy="6123346"/>
        </p:xfrm>
        <a:graphic>
          <a:graphicData uri="http://schemas.openxmlformats.org/drawingml/2006/table">
            <a:tbl>
              <a:tblPr/>
              <a:tblGrid>
                <a:gridCol w="60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04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524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647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8928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8073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1069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5988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522968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142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</a:tblGrid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GANDHI NAGAR (%)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 QUERY(%)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Colour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Translucent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47.53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24.36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45.83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57.53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24.58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57.14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White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21.29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20.51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41.67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31.51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17.86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25.71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6.67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22.30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26.79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Green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1.90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7.69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13.75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14.19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5.36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Blue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3.42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8.97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3.42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3.38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Yellow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4.18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5.13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7.14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1.35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Black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2.66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6.41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4.17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3.42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7.92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Brown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4.56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5.77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4.58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8.78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Pink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7.05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17.14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14.86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Orange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4.94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4.49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1.25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6.67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11.49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Grey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3.42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6.67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21.43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Red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4.94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4.11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0.42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LAXMI NAGAR (%)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LAXMAN (%)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Colour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Translucent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55.47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16.67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36.36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55.56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42.86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48.48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White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20.31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26.26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42.14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60.61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10.71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30.30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Green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9.09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27.86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15.15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Blue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6.25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Yellow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12.50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11.62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7.14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Black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3.03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14.29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6.06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Brown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Pink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4.55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10.71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Orange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0.78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Grey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22.22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11.11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Red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0.78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9.60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3.57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89" marR="4289" marT="42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90638" y="-228600"/>
            <a:ext cx="70723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4: Country wise P </a:t>
            </a:r>
            <a:r>
              <a:rPr lang="en-US" sz="140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colour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(in %) in different beaches of Great Nicobar 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623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600201" y="380994"/>
          <a:ext cx="8839198" cy="6346206"/>
        </p:xfrm>
        <a:graphic>
          <a:graphicData uri="http://schemas.openxmlformats.org/drawingml/2006/table">
            <a:tbl>
              <a:tblPr/>
              <a:tblGrid>
                <a:gridCol w="390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1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7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172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172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678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172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678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9678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899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145449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Pulo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Bha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Pulo Ulan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2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Colour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02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Translucent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30.65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63.73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19.10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48.00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66.67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53.94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15.46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42.86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White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23.39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19.61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23.60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19.39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9.28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Green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2.42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1.96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7.88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9.28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Blue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6.45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6.86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1.21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11.34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Yellow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8.87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4.90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3.37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3.64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3.09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Black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19.35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4.85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15.46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Brown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4.84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0.61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6.19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Pink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4.03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1.21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Orange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6.74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1.82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13.40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Grey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2.94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35.96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5.45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12.37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Red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11.24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5449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Pilo patia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Pilo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panja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72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Colour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102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Translucent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23.57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29.91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21.14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75.00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29.63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25.00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White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14.95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26.02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25.00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21.69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32.65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66.67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Green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1.43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17.76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9.76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4.23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12.24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Blue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6.43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6.50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2.65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Yellow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2.14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8.41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4.76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Black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5.71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6.54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34.15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15.34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Brown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2.14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5.61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6.35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6.12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Pink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3.74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3.17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Orange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1.87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1.59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4.08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Grey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6.54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2.44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4.76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10.20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Red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1.43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5.82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4.08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5449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Macachua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72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Colour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Unknown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7102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Translucent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83.67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31.25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42.11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33.33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42.86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White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4.08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16.25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57.89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66.67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Green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Blue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1.36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Yellow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Black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3.40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18.75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Brown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Pink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17.50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Orange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Grey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2.04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1.25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28.57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Red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1.36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02" marR="4202" marT="4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0" y="-129064"/>
            <a:ext cx="70723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5: Country wise P </a:t>
            </a:r>
            <a:r>
              <a:rPr lang="en-US" sz="140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colour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(in %) in different beaches of Little Nicobar. 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715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135561" y="692696"/>
          <a:ext cx="7416825" cy="4719288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Colour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Great Nicobar</a:t>
                      </a:r>
                      <a:r>
                        <a:rPr lang="en-IN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Little Nicobar</a:t>
                      </a:r>
                      <a:r>
                        <a:rPr lang="en-IN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Translucent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27.97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33.01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White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Green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6.67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Blue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Yellow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7.62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Black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Brown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Pink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Grey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27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57400" y="301824"/>
            <a:ext cx="8153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6: Percentage contribution of different </a:t>
            </a:r>
            <a:r>
              <a:rPr lang="en-US" sz="1400" dirty="0" err="1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colour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plastics in Great and Little Nicobar  beaches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79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819401" y="838200"/>
          <a:ext cx="6480719" cy="564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Sl.</a:t>
                      </a:r>
                      <a:r>
                        <a:rPr lang="en-US" sz="1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Figure of recorded IBCN from debris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First 3 digits of IBCN</a:t>
                      </a:r>
                      <a:endParaRPr lang="en-US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Country of Origin</a:t>
                      </a:r>
                      <a:endParaRPr lang="en-US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Indonesia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Malaysia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China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Cuba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Thailand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Japan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Sri Lanka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Myanmar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latin typeface="Times New Roman" pitchFamily="18" charset="0"/>
                          <a:cs typeface="Times New Roman" pitchFamily="18" charset="0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lang="en-IN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3728153" y="1333610"/>
            <a:ext cx="2007808" cy="5184576"/>
            <a:chOff x="2057400" y="928670"/>
            <a:chExt cx="2528869" cy="516733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1670" y="928670"/>
              <a:ext cx="2514599" cy="38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1" y="1295401"/>
              <a:ext cx="2514598" cy="380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2" y="1697567"/>
              <a:ext cx="2514598" cy="338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2035704"/>
              <a:ext cx="2514600" cy="402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334" y="2438399"/>
              <a:ext cx="2497666" cy="3048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1268" y="2749285"/>
              <a:ext cx="2489200" cy="411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333" y="3160448"/>
              <a:ext cx="2497665" cy="314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1" y="3505201"/>
              <a:ext cx="2497668" cy="38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0" name="Picture 1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1269" y="3897049"/>
              <a:ext cx="2489200" cy="370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333" y="4275668"/>
              <a:ext cx="2497665" cy="372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4648200"/>
              <a:ext cx="2497668" cy="3444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3" name="Picture 15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334" y="4992687"/>
              <a:ext cx="2497664" cy="341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334" y="5334001"/>
              <a:ext cx="2497664" cy="38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5" name="Picture 17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1270" y="5740401"/>
              <a:ext cx="2489200" cy="355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2728392" y="228600"/>
            <a:ext cx="7939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Table 7: International Bar Code Number (IBCN) recorded from debris littered at  Great and Little Nicobar beaches. * Country name unknown.</a:t>
            </a:r>
            <a:endParaRPr lang="en-IN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58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81201" y="1219200"/>
          <a:ext cx="8153399" cy="2138362"/>
        </p:xfrm>
        <a:graphic>
          <a:graphicData uri="http://schemas.openxmlformats.org/drawingml/2006/table">
            <a:tbl>
              <a:tblPr/>
              <a:tblGrid>
                <a:gridCol w="1220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1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4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Sl. No.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Materials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Degradation (Years)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</a:t>
                      </a:r>
                      <a:endParaRPr lang="en-US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Plastic Bags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10-20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02</a:t>
                      </a:r>
                      <a:endParaRPr lang="en-US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Plastic Bottles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450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03</a:t>
                      </a:r>
                      <a:endParaRPr lang="en-US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Commercial nettings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30-40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</a:t>
                      </a:r>
                      <a:endParaRPr lang="en-US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Foamed plastic buoy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</a:t>
                      </a:r>
                      <a:endParaRPr lang="en-US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Monofilament fishing line</a:t>
                      </a:r>
                      <a:endParaRPr lang="en-US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600</a:t>
                      </a:r>
                      <a:endParaRPr lang="en-US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905000" y="838201"/>
            <a:ext cx="8153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8: Period of degradation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different types of plastic debris (Brown et al., 2005).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462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1841</Words>
  <Application>Microsoft Office PowerPoint</Application>
  <PresentationFormat>Widescreen</PresentationFormat>
  <Paragraphs>1447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Calibri Light</vt:lpstr>
      <vt:lpstr>Mangal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TABLES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TABLES</dc:title>
  <dc:creator>HP</dc:creator>
  <cp:lastModifiedBy>HP</cp:lastModifiedBy>
  <cp:revision>3</cp:revision>
  <dcterms:created xsi:type="dcterms:W3CDTF">2024-05-15T06:07:37Z</dcterms:created>
  <dcterms:modified xsi:type="dcterms:W3CDTF">2024-05-15T07:44:31Z</dcterms:modified>
</cp:coreProperties>
</file>