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7" autoAdjust="0"/>
    <p:restoredTop sz="94692"/>
  </p:normalViewPr>
  <p:slideViewPr>
    <p:cSldViewPr snapToGrid="0">
      <p:cViewPr varScale="1">
        <p:scale>
          <a:sx n="70" d="100"/>
          <a:sy n="70" d="100"/>
        </p:scale>
        <p:origin x="31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079A2-EC5C-4C4F-B145-24AFBF8BD9E5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F4F31-CC07-B842-B6CE-1C8846146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732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1pPr>
    <a:lvl2pPr marL="269382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2pPr>
    <a:lvl3pPr marL="538764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3pPr>
    <a:lvl4pPr marL="808147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4pPr>
    <a:lvl5pPr marL="1077529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5pPr>
    <a:lvl6pPr marL="1346911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6pPr>
    <a:lvl7pPr marL="1616293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7pPr>
    <a:lvl8pPr marL="1885676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8pPr>
    <a:lvl9pPr marL="2155058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fixed the prime symbol in the last two entries in the Primer name column (I missed them the first time). No charge for these changes because you </a:t>
            </a:r>
            <a:r>
              <a:rPr lang="en-US"/>
              <a:t>are submitting to JGPP.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F4F31-CC07-B842-B6CE-1C8846146EB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457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D2DA-1E92-427E-A83F-5FB5024C89D1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020C-415B-490F-88E7-D765E3034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3351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D2DA-1E92-427E-A83F-5FB5024C89D1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020C-415B-490F-88E7-D765E3034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877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D2DA-1E92-427E-A83F-5FB5024C89D1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020C-415B-490F-88E7-D765E3034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838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D2DA-1E92-427E-A83F-5FB5024C89D1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020C-415B-490F-88E7-D765E3034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3947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D2DA-1E92-427E-A83F-5FB5024C89D1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020C-415B-490F-88E7-D765E3034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8521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D2DA-1E92-427E-A83F-5FB5024C89D1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020C-415B-490F-88E7-D765E3034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117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D2DA-1E92-427E-A83F-5FB5024C89D1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020C-415B-490F-88E7-D765E3034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5713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D2DA-1E92-427E-A83F-5FB5024C89D1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020C-415B-490F-88E7-D765E3034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7351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D2DA-1E92-427E-A83F-5FB5024C89D1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020C-415B-490F-88E7-D765E3034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4549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D2DA-1E92-427E-A83F-5FB5024C89D1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020C-415B-490F-88E7-D765E3034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4523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D2DA-1E92-427E-A83F-5FB5024C89D1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020C-415B-490F-88E7-D765E3034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9774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9CD2DA-1E92-427E-A83F-5FB5024C89D1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3E020C-415B-490F-88E7-D765E3034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6227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C5D1630D-C2BD-006F-EFF7-89BF834ADAA0}"/>
              </a:ext>
            </a:extLst>
          </p:cNvPr>
          <p:cNvCxnSpPr>
            <a:cxnSpLocks/>
          </p:cNvCxnSpPr>
          <p:nvPr/>
        </p:nvCxnSpPr>
        <p:spPr>
          <a:xfrm>
            <a:off x="472472" y="2239411"/>
            <a:ext cx="561861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C68A672B-262C-B5A4-40A7-6CF714783A34}"/>
              </a:ext>
            </a:extLst>
          </p:cNvPr>
          <p:cNvCxnSpPr>
            <a:cxnSpLocks/>
          </p:cNvCxnSpPr>
          <p:nvPr/>
        </p:nvCxnSpPr>
        <p:spPr>
          <a:xfrm>
            <a:off x="472472" y="2670376"/>
            <a:ext cx="5618613" cy="207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FFC6BE52-E5A2-A5D3-0493-E84835414324}"/>
              </a:ext>
            </a:extLst>
          </p:cNvPr>
          <p:cNvCxnSpPr>
            <a:cxnSpLocks/>
          </p:cNvCxnSpPr>
          <p:nvPr/>
        </p:nvCxnSpPr>
        <p:spPr>
          <a:xfrm>
            <a:off x="420330" y="5348032"/>
            <a:ext cx="567075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7505D22-6C45-37F5-E536-69DD7A360869}"/>
              </a:ext>
            </a:extLst>
          </p:cNvPr>
          <p:cNvSpPr txBox="1"/>
          <p:nvPr/>
        </p:nvSpPr>
        <p:spPr>
          <a:xfrm>
            <a:off x="721159" y="2328406"/>
            <a:ext cx="8451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Primer name</a:t>
            </a:r>
            <a:endParaRPr kumimoji="1"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54BDB61-1CD0-5EB4-F929-DEB01E702227}"/>
              </a:ext>
            </a:extLst>
          </p:cNvPr>
          <p:cNvSpPr txBox="1"/>
          <p:nvPr/>
        </p:nvSpPr>
        <p:spPr>
          <a:xfrm>
            <a:off x="3441094" y="2328405"/>
            <a:ext cx="1152880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Sequence (5</a:t>
            </a:r>
            <a:r>
              <a:rPr lang="en-US" sz="1013" kern="0" dirty="0">
                <a:solidFill>
                  <a:srgbClr val="000000"/>
                </a:solidFill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  <a:sym typeface="Symbol" pitchFamily="2" charset="2"/>
              </a:rPr>
              <a:t></a:t>
            </a:r>
            <a:r>
              <a:rPr kumimoji="1"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3</a:t>
            </a:r>
            <a:r>
              <a:rPr lang="en-US" sz="1013" kern="0" dirty="0">
                <a:solidFill>
                  <a:srgbClr val="000000"/>
                </a:solidFill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  <a:sym typeface="Symbol" pitchFamily="2" charset="2"/>
              </a:rPr>
              <a:t></a:t>
            </a:r>
            <a:r>
              <a:rPr kumimoji="1"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51E0320-2779-DB7F-BE0B-197267212308}"/>
              </a:ext>
            </a:extLst>
          </p:cNvPr>
          <p:cNvSpPr txBox="1"/>
          <p:nvPr/>
        </p:nvSpPr>
        <p:spPr>
          <a:xfrm>
            <a:off x="560284" y="1912907"/>
            <a:ext cx="50234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ea typeface="游明朝" panose="02020400000000000000" pitchFamily="18" charset="-128"/>
              </a:rPr>
              <a:t>Supplementary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S1. PCR primers used for cloning the BlVL-J1 genome. 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31A6E46-FA96-6337-54E7-899604846342}"/>
              </a:ext>
            </a:extLst>
          </p:cNvPr>
          <p:cNvSpPr txBox="1"/>
          <p:nvPr/>
        </p:nvSpPr>
        <p:spPr>
          <a:xfrm>
            <a:off x="788033" y="2659108"/>
            <a:ext cx="71045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a-f</a:t>
            </a: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a-r</a:t>
            </a:r>
          </a:p>
          <a:p>
            <a:pPr algn="ctr"/>
            <a:endParaRPr kumimoji="1"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b-f</a:t>
            </a: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b-r</a:t>
            </a:r>
          </a:p>
          <a:p>
            <a:pPr algn="ctr"/>
            <a:endParaRPr kumimoji="1"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c-f</a:t>
            </a: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c-r</a:t>
            </a:r>
          </a:p>
          <a:p>
            <a:pPr algn="ctr"/>
            <a:endParaRPr kumimoji="1"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d-f</a:t>
            </a: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d-r</a:t>
            </a:r>
          </a:p>
          <a:p>
            <a:pPr algn="ctr"/>
            <a:endParaRPr kumimoji="1"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1198" kern="0" dirty="0">
                <a:solidFill>
                  <a:srgbClr val="000000"/>
                </a:solidFill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  <a:sym typeface="Symbol" pitchFamily="2" charset="2"/>
              </a:rPr>
              <a:t>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RACE</a:t>
            </a: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198" kern="0" dirty="0">
                <a:solidFill>
                  <a:srgbClr val="000000"/>
                </a:solidFill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  <a:sym typeface="Symbol" pitchFamily="2" charset="2"/>
              </a:rPr>
              <a:t>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RACE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3D187F9-CC1A-2ADF-727E-230913E8F25F}"/>
              </a:ext>
            </a:extLst>
          </p:cNvPr>
          <p:cNvSpPr txBox="1"/>
          <p:nvPr/>
        </p:nvSpPr>
        <p:spPr>
          <a:xfrm>
            <a:off x="1600196" y="2260220"/>
            <a:ext cx="1091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Nucleotide position</a:t>
            </a:r>
            <a:br>
              <a:rPr kumimoji="1"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1"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genome</a:t>
            </a:r>
            <a:endParaRPr kumimoji="1" lang="ja-JP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466BFD6-6EF1-C11A-2932-F9C90EF433C3}"/>
              </a:ext>
            </a:extLst>
          </p:cNvPr>
          <p:cNvSpPr txBox="1"/>
          <p:nvPr/>
        </p:nvSpPr>
        <p:spPr>
          <a:xfrm>
            <a:off x="2849981" y="2674867"/>
            <a:ext cx="314913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ATGACTTTCTTTGCCATGTTG</a:t>
            </a:r>
          </a:p>
          <a:p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TATCCTCAACGAAGAGCTTG</a:t>
            </a:r>
            <a:endParaRPr lang="ja-JP" altLang="ja-JP" sz="1200" kern="100" dirty="0"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kumimoji="1"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AGCTCGATCAACTGCTGGAC</a:t>
            </a:r>
            <a:endParaRPr lang="ja-JP" altLang="ja-JP" sz="1200" kern="100" dirty="0"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GTGACGTACGATACCGAAATCTG</a:t>
            </a:r>
            <a:endParaRPr lang="ja-JP" altLang="ja-JP" sz="1200" kern="100" dirty="0"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kumimoji="1"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GTAGCCCAATCCAATAGGGATAAAATG</a:t>
            </a:r>
            <a:endParaRPr lang="ja-JP" altLang="ja-JP" sz="1200" kern="100" dirty="0"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GAAGCCCCGTTCATCTCATC</a:t>
            </a:r>
          </a:p>
          <a:p>
            <a:endParaRPr kumimoji="1"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TGG ATG GCG CGT GAG TAT TC</a:t>
            </a:r>
          </a:p>
          <a:p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GCT TGA GAA ACG CAC GAA CAG</a:t>
            </a:r>
            <a:endParaRPr lang="ja-JP" altLang="ja-JP" sz="1200" kern="100" dirty="0"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kumimoji="1"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GTAGGGGGAGAGCAGCTGGTTGAGCTTG</a:t>
            </a:r>
            <a:endParaRPr lang="ja-JP" altLang="ja-JP" sz="1200" kern="100" dirty="0"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GGT ATT GTT GCT ACC GAA AGG</a:t>
            </a:r>
            <a:endParaRPr lang="ja-JP" altLang="ja-JP" sz="1200" kern="100" dirty="0"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5A78629-E255-4317-E2AF-6A9C5B56921A}"/>
              </a:ext>
            </a:extLst>
          </p:cNvPr>
          <p:cNvSpPr txBox="1"/>
          <p:nvPr/>
        </p:nvSpPr>
        <p:spPr>
          <a:xfrm>
            <a:off x="1700385" y="2679265"/>
            <a:ext cx="95410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122–142</a:t>
            </a: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1,917–1,936</a:t>
            </a:r>
          </a:p>
          <a:p>
            <a:pPr algn="ctr"/>
            <a:endParaRPr kumimoji="1"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1,877–1,896</a:t>
            </a: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3,011–3,033</a:t>
            </a:r>
          </a:p>
          <a:p>
            <a:pPr algn="ctr"/>
            <a:endParaRPr kumimoji="1"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2,711–2,737</a:t>
            </a: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3,977–3,999</a:t>
            </a:r>
          </a:p>
          <a:p>
            <a:pPr algn="ctr"/>
            <a:endParaRPr kumimoji="1"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3,685–3,714</a:t>
            </a: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4,954–4,974</a:t>
            </a:r>
          </a:p>
          <a:p>
            <a:pPr algn="ctr"/>
            <a:endParaRPr kumimoji="1"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373–400</a:t>
            </a:r>
          </a:p>
          <a:p>
            <a:pPr algn="ctr"/>
            <a:r>
              <a:rPr kumimoji="1" lang="en-US" altLang="ja-JP" sz="1200">
                <a:latin typeface="Times New Roman" panose="02020603050405020304" pitchFamily="18" charset="0"/>
                <a:cs typeface="Times New Roman" panose="02020603050405020304" pitchFamily="18" charset="0"/>
              </a:rPr>
              <a:t>4,453–4,473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423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116</Words>
  <Application>Microsoft Office PowerPoint</Application>
  <PresentationFormat>A4 210 x 297 mm</PresentationFormat>
  <Paragraphs>48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isogai</dc:creator>
  <cp:lastModifiedBy>isogai</cp:lastModifiedBy>
  <cp:revision>5</cp:revision>
  <dcterms:created xsi:type="dcterms:W3CDTF">2024-05-01T04:33:58Z</dcterms:created>
  <dcterms:modified xsi:type="dcterms:W3CDTF">2024-05-13T05:46:02Z</dcterms:modified>
</cp:coreProperties>
</file>