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6119813" cy="809942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5" autoAdjust="0"/>
    <p:restoredTop sz="84669" autoAdjust="0"/>
  </p:normalViewPr>
  <p:slideViewPr>
    <p:cSldViewPr snapToGrid="0">
      <p:cViewPr varScale="1">
        <p:scale>
          <a:sx n="62" d="100"/>
          <a:sy n="62" d="100"/>
        </p:scale>
        <p:origin x="243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ED3F0-BEB2-4188-BEE0-999C647A935A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A2027-A4F9-4065-9F9C-E8EA9FFDE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9816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endParaRPr lang="zh-TW" altLang="zh-TW" sz="12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A2027-A4F9-4065-9F9C-E8EA9FFDE660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198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A2027-A4F9-4065-9F9C-E8EA9FFDE66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1055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A2027-A4F9-4065-9F9C-E8EA9FFDE660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926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A2027-A4F9-4065-9F9C-E8EA9FFDE66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750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456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32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1218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446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57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942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282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729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820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12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2932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A2B0B-3069-4B83-AC9E-F2A45021B4D2}" type="datetimeFigureOut">
              <a:rPr lang="zh-TW" altLang="en-US" smtClean="0"/>
              <a:t>2020/7/15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F4CBF-E27A-4175-BC6C-56161CF60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528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24" y="718457"/>
            <a:ext cx="5637553" cy="29364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9870" y="4193327"/>
            <a:ext cx="53890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TW" sz="12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Figure S1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frequency distribution of allele number and polymorphic information content (PIC) with 75 molecular markers. (A) Allele number per locus ranges from 3 to 37 with an average of 12.7. (B) PIC ranges from 0.18 to 0.95 with an average of 0.72.</a:t>
            </a:r>
            <a:endParaRPr lang="zh-TW" altLang="zh-TW" sz="12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8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338" y="415445"/>
            <a:ext cx="2309810" cy="532835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4980" y="5840289"/>
            <a:ext cx="55345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TW" sz="12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Figure S2  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Structure simulation analysis to determine best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(A) </a:t>
            </a:r>
            <a:r>
              <a:rPr lang="en-US" altLang="zh-TW" sz="12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LnP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(D), the log likelihood for each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was calculated by 100,000 permutations and mean </a:t>
            </a:r>
            <a:r>
              <a:rPr lang="en-US" altLang="zh-TW" sz="12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LnP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value was taken from 10 replications.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∆K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hoc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quantity, is transferred by mean </a:t>
            </a:r>
            <a:r>
              <a:rPr lang="en-US" altLang="zh-TW" sz="12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LnP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value and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∆K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148 accessions. (B) </a:t>
            </a:r>
            <a:r>
              <a:rPr lang="en-US" altLang="zh-TW" sz="12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LnP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value and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ΔK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86 </a:t>
            </a:r>
            <a:r>
              <a:rPr lang="en-US" altLang="zh-TW" sz="1200" i="1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accessions. (C) </a:t>
            </a:r>
            <a:r>
              <a:rPr lang="en-US" altLang="zh-TW" sz="12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LnP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value and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ΔK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86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japonica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accessions.</a:t>
            </a:r>
            <a:endParaRPr lang="zh-TW" altLang="zh-TW" sz="12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34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268484" y="431539"/>
            <a:ext cx="5652256" cy="3471167"/>
            <a:chOff x="268484" y="431539"/>
            <a:chExt cx="5652256" cy="3471167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925" y="2512698"/>
              <a:ext cx="5332215" cy="1390008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9925" y="750191"/>
              <a:ext cx="5332215" cy="1402202"/>
            </a:xfrm>
            <a:prstGeom prst="rect">
              <a:avLst/>
            </a:prstGeom>
          </p:spPr>
        </p:pic>
        <p:sp>
          <p:nvSpPr>
            <p:cNvPr id="4" name="文字方塊 3"/>
            <p:cNvSpPr txBox="1"/>
            <p:nvPr/>
          </p:nvSpPr>
          <p:spPr>
            <a:xfrm>
              <a:off x="268485" y="431539"/>
              <a:ext cx="447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268484" y="2235699"/>
              <a:ext cx="447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244408" y="528385"/>
              <a:ext cx="114827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2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Pop2-1 (N=62) </a:t>
              </a:r>
              <a:endParaRPr lang="zh-TW" altLang="en-US" sz="12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3842828" y="532329"/>
              <a:ext cx="114827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2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Pop2-2 (N=86) </a:t>
              </a:r>
              <a:endParaRPr lang="zh-TW" altLang="en-US" sz="1200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608330" y="2349999"/>
              <a:ext cx="531241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8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   </a:t>
              </a:r>
              <a:r>
                <a:rPr lang="en-US" altLang="zh-TW" sz="800" dirty="0" err="1">
                  <a:latin typeface="Times New Roman" panose="02020603050405020304" pitchFamily="18" charset="0"/>
                  <a:ea typeface="標楷體" panose="03000509000000000000" pitchFamily="65" charset="-120"/>
                </a:rPr>
                <a:t>PopI</a:t>
              </a:r>
              <a:r>
                <a:rPr lang="en-US" altLang="zh-TW" sz="8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 (N=20)         </a:t>
              </a:r>
              <a:r>
                <a:rPr lang="en-US" altLang="zh-TW" sz="800" dirty="0" err="1">
                  <a:latin typeface="Times New Roman" panose="02020603050405020304" pitchFamily="18" charset="0"/>
                  <a:ea typeface="標楷體" panose="03000509000000000000" pitchFamily="65" charset="-120"/>
                </a:rPr>
                <a:t>PopII</a:t>
              </a:r>
              <a:r>
                <a:rPr lang="en-US" altLang="zh-TW" sz="8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 (N=25)                 </a:t>
              </a:r>
              <a:r>
                <a:rPr lang="en-US" altLang="zh-TW" sz="800" dirty="0" err="1">
                  <a:latin typeface="Times New Roman" panose="02020603050405020304" pitchFamily="18" charset="0"/>
                  <a:ea typeface="標楷體" panose="03000509000000000000" pitchFamily="65" charset="-120"/>
                </a:rPr>
                <a:t>PopIII</a:t>
              </a:r>
              <a:r>
                <a:rPr lang="en-US" altLang="zh-TW" sz="8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 (N=36)                                    </a:t>
              </a:r>
              <a:r>
                <a:rPr lang="en-US" altLang="zh-TW" sz="800" dirty="0" err="1">
                  <a:latin typeface="Times New Roman" panose="02020603050405020304" pitchFamily="18" charset="0"/>
                  <a:ea typeface="標楷體" panose="03000509000000000000" pitchFamily="65" charset="-120"/>
                </a:rPr>
                <a:t>PopIV</a:t>
              </a:r>
              <a:r>
                <a:rPr lang="en-US" altLang="zh-TW" sz="8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 (N=53)                      </a:t>
              </a:r>
              <a:r>
                <a:rPr lang="en-US" altLang="zh-TW" sz="800" dirty="0" err="1">
                  <a:latin typeface="Times New Roman" panose="02020603050405020304" pitchFamily="18" charset="0"/>
                  <a:ea typeface="標楷體" panose="03000509000000000000" pitchFamily="65" charset="-120"/>
                </a:rPr>
                <a:t>PopV</a:t>
              </a:r>
              <a:r>
                <a:rPr lang="en-US" altLang="zh-TW" sz="800" dirty="0">
                  <a:latin typeface="Times New Roman" panose="02020603050405020304" pitchFamily="18" charset="0"/>
                  <a:ea typeface="標楷體" panose="03000509000000000000" pitchFamily="65" charset="-120"/>
                </a:rPr>
                <a:t> (N=14)</a:t>
              </a:r>
              <a:endParaRPr lang="zh-TW" altLang="en-US" sz="800" dirty="0"/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8484" y="4104506"/>
            <a:ext cx="5423656" cy="262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just" fontAlgn="base">
              <a:lnSpc>
                <a:spcPct val="2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en-US" altLang="zh-TW" sz="12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Figure S3 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structure analysis of 148 rice accessions. Each individual is indicated by a vertical bar. (A) For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= 2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pop2-1 and pop2-2, indicated by red and green, are composed of japonica and indica rice, respectively. (B) For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= 5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pop5-1, pop5-2, pop5-3, pop5-4 and pop5-5, indicated by red, green, blue, yellow and magenta, are composed of indica cultivars, japonica landraces, japonica cultivars, indica landraces and wild </a:t>
            </a:r>
            <a:r>
              <a:rPr lang="en-US" altLang="zh-TW" sz="12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rices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respectively. The numbers of accessions in each subpopulation are indicated in brackets ().</a:t>
            </a:r>
          </a:p>
        </p:txBody>
      </p:sp>
    </p:spTree>
    <p:extLst>
      <p:ext uri="{BB962C8B-B14F-4D97-AF65-F5344CB8AC3E}">
        <p14:creationId xmlns:p14="http://schemas.microsoft.com/office/powerpoint/2010/main" val="2889757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326498" y="985553"/>
            <a:ext cx="5274310" cy="19894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26498" y="3327599"/>
            <a:ext cx="5274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TW" sz="12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Figure S4 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Three-dimensional plot from principle coordinate analysis of 148 rice accessions.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Japonica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TW" sz="1200" i="1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separated on opposite sides. 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Japonica 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sz="1200" i="1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</a:t>
            </a:r>
            <a:r>
              <a:rPr lang="en-US" altLang="zh-TW" sz="12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cultivars are marked with circles.</a:t>
            </a:r>
            <a:endParaRPr lang="zh-TW" altLang="zh-TW" sz="12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74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524</TotalTime>
  <Words>361</Words>
  <Application>Microsoft Office PowerPoint</Application>
  <PresentationFormat>自訂</PresentationFormat>
  <Paragraphs>13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ADMIN</cp:lastModifiedBy>
  <cp:revision>14</cp:revision>
  <dcterms:created xsi:type="dcterms:W3CDTF">2020-05-18T03:45:52Z</dcterms:created>
  <dcterms:modified xsi:type="dcterms:W3CDTF">2020-07-15T00:29:05Z</dcterms:modified>
</cp:coreProperties>
</file>