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99" r:id="rId3"/>
    <p:sldId id="289" r:id="rId4"/>
    <p:sldId id="273" r:id="rId5"/>
    <p:sldId id="276" r:id="rId6"/>
    <p:sldId id="275" r:id="rId7"/>
    <p:sldId id="314" r:id="rId8"/>
    <p:sldId id="303" r:id="rId9"/>
    <p:sldId id="272" r:id="rId10"/>
    <p:sldId id="281" r:id="rId11"/>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CA0"/>
    <a:srgbClr val="2455A5"/>
    <a:srgbClr val="3BB2B9"/>
    <a:srgbClr val="9299C2"/>
    <a:srgbClr val="BBC440"/>
    <a:srgbClr val="BD3D36"/>
    <a:srgbClr val="D69B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40" autoAdjust="0"/>
    <p:restoredTop sz="96336" autoAdjust="0"/>
  </p:normalViewPr>
  <p:slideViewPr>
    <p:cSldViewPr snapToGrid="0">
      <p:cViewPr varScale="1">
        <p:scale>
          <a:sx n="65" d="100"/>
          <a:sy n="65" d="100"/>
        </p:scale>
        <p:origin x="296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1607847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1760190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847411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3780504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1547821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736523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2768954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482912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2684569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528701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CFA9F4C-7035-4D4A-8967-CA8009C714D8}"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220274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CFA9F4C-7035-4D4A-8967-CA8009C714D8}" type="datetimeFigureOut">
              <a:rPr kumimoji="1" lang="ja-JP" altLang="en-US" smtClean="0"/>
              <a:t>2024/4/27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B4BD752-3AAB-49F6-A880-DC3638AEB316}" type="slidenum">
              <a:rPr kumimoji="1" lang="ja-JP" altLang="en-US" smtClean="0"/>
              <a:t>‹#›</a:t>
            </a:fld>
            <a:endParaRPr kumimoji="1" lang="ja-JP" altLang="en-US"/>
          </a:p>
        </p:txBody>
      </p:sp>
    </p:spTree>
    <p:extLst>
      <p:ext uri="{BB962C8B-B14F-4D97-AF65-F5344CB8AC3E}">
        <p14:creationId xmlns:p14="http://schemas.microsoft.com/office/powerpoint/2010/main" val="2664790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7D7FB728-CAEC-311E-22E0-E490AA2F0FD2}"/>
              </a:ext>
            </a:extLst>
          </p:cNvPr>
          <p:cNvSpPr txBox="1"/>
          <p:nvPr/>
        </p:nvSpPr>
        <p:spPr>
          <a:xfrm>
            <a:off x="91446" y="6257618"/>
            <a:ext cx="6675105" cy="923330"/>
          </a:xfrm>
          <a:prstGeom prst="rect">
            <a:avLst/>
          </a:prstGeom>
          <a:noFill/>
        </p:spPr>
        <p:txBody>
          <a:bodyPr wrap="square" rtlCol="0">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S1.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Evaluation of pollen fertility in four rice lines.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Pollen fertility of control and cold-treated plants from the four selected lines. Values are means ± standard error of the mean (SEM).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p:txBody>
      </p:sp>
      <p:pic>
        <p:nvPicPr>
          <p:cNvPr id="6" name="図 5">
            <a:extLst>
              <a:ext uri="{FF2B5EF4-FFF2-40B4-BE49-F238E27FC236}">
                <a16:creationId xmlns:a16="http://schemas.microsoft.com/office/drawing/2014/main" id="{B4B17451-47A0-47D4-BA22-35A7FB4AE9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878" y="2834707"/>
            <a:ext cx="5437643" cy="3422911"/>
          </a:xfrm>
          <a:prstGeom prst="rect">
            <a:avLst/>
          </a:prstGeom>
        </p:spPr>
      </p:pic>
    </p:spTree>
    <p:extLst>
      <p:ext uri="{BB962C8B-B14F-4D97-AF65-F5344CB8AC3E}">
        <p14:creationId xmlns:p14="http://schemas.microsoft.com/office/powerpoint/2010/main" val="1888489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EF23C91-BE43-8999-B31E-741F775D459B}"/>
              </a:ext>
            </a:extLst>
          </p:cNvPr>
          <p:cNvSpPr txBox="1"/>
          <p:nvPr/>
        </p:nvSpPr>
        <p:spPr>
          <a:xfrm>
            <a:off x="121589" y="6802378"/>
            <a:ext cx="6617928" cy="2554545"/>
          </a:xfrm>
          <a:prstGeom prst="rect">
            <a:avLst/>
          </a:prstGeom>
          <a:noFill/>
        </p:spPr>
        <p:txBody>
          <a:bodyPr wrap="square" rtlCol="0">
            <a:spAutoFit/>
          </a:bodyPr>
          <a:lstStyle/>
          <a:p>
            <a:pPr algn="just"/>
            <a:r>
              <a:rPr lang="en-US" altLang="ja-JP" sz="16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S2. </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Scatterplots of the anther RNA-seq data for the four rice lines in response to cold treatment.</a:t>
            </a:r>
            <a:endParaRPr lang="ja-JP" altLang="ja-JP" sz="16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Plants from the cultivars </a:t>
            </a:r>
            <a:r>
              <a:rPr lang="en-US" altLang="ja-JP" sz="1600" kern="100" dirty="0" err="1">
                <a:effectLst/>
                <a:latin typeface="Times New Roman" panose="02020603050405020304" pitchFamily="18" charset="0"/>
                <a:ea typeface="游明朝" panose="02020400000000000000" pitchFamily="18" charset="-128"/>
                <a:cs typeface="Times New Roman" panose="02020603050405020304" pitchFamily="18" charset="0"/>
              </a:rPr>
              <a:t>Nipponbare</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600" kern="100" dirty="0" err="1">
                <a:effectLst/>
                <a:latin typeface="Times New Roman" panose="02020603050405020304" pitchFamily="18" charset="0"/>
                <a:ea typeface="游明朝" panose="02020400000000000000" pitchFamily="18" charset="-128"/>
                <a:cs typeface="Times New Roman" panose="02020603050405020304" pitchFamily="18" charset="0"/>
              </a:rPr>
              <a:t>Sasanishiki</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Lambayeque1, and PL9 were grown under control conditions or subjected to a 12</a:t>
            </a:r>
            <a:r>
              <a:rPr lang="ja-JP" altLang="en-US" sz="1600" kern="100" dirty="0">
                <a:effectLst/>
                <a:latin typeface="Times New Roman" panose="02020603050405020304" pitchFamily="18" charset="0"/>
                <a:ea typeface="游明朝" panose="02020400000000000000" pitchFamily="18" charset="-128"/>
                <a:cs typeface="Times New Roman" panose="02020603050405020304" pitchFamily="18" charset="0"/>
              </a:rPr>
              <a:t>℃</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low-temperature treatment. For each line, the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x</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-axis shows the log</a:t>
            </a:r>
            <a:r>
              <a:rPr lang="en-US" altLang="ja-JP" sz="1600" kern="100" baseline="-25000" dirty="0">
                <a:effectLst/>
                <a:latin typeface="Times New Roman" panose="02020603050405020304" pitchFamily="18" charset="0"/>
                <a:ea typeface="游明朝" panose="02020400000000000000" pitchFamily="18" charset="-128"/>
                <a:cs typeface="Times New Roman" panose="02020603050405020304" pitchFamily="18" charset="0"/>
              </a:rPr>
              <a:t>2</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-normalized expression values as </a:t>
            </a:r>
            <a:r>
              <a:rPr lang="en-US" altLang="ja-JP" sz="1600" kern="100" dirty="0">
                <a:effectLst/>
                <a:latin typeface="Times New Roman" panose="02020603050405020304" pitchFamily="18" charset="0"/>
                <a:ea typeface="BIZ UDP明朝 Medium" panose="02020500000000000000" pitchFamily="18" charset="-128"/>
                <a:cs typeface="Times New Roman" panose="02020603050405020304" pitchFamily="18" charset="0"/>
              </a:rPr>
              <a:t>transcripts per million (TPM) </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from control plants; the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y</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-axis shows the log</a:t>
            </a:r>
            <a:r>
              <a:rPr lang="en-US" altLang="ja-JP" sz="1600" kern="100" baseline="-25000" dirty="0">
                <a:effectLst/>
                <a:latin typeface="Times New Roman" panose="02020603050405020304" pitchFamily="18" charset="0"/>
                <a:ea typeface="游明朝" panose="02020400000000000000" pitchFamily="18" charset="-128"/>
                <a:cs typeface="Times New Roman" panose="02020603050405020304" pitchFamily="18" charset="0"/>
              </a:rPr>
              <a:t>2</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-normalized expression values as </a:t>
            </a:r>
            <a:r>
              <a:rPr lang="en-US" altLang="ja-JP" sz="1600" kern="100" dirty="0">
                <a:effectLst/>
                <a:latin typeface="Times New Roman" panose="02020603050405020304" pitchFamily="18" charset="0"/>
                <a:ea typeface="BIZ UDP明朝 Medium" panose="02020500000000000000" pitchFamily="18" charset="-128"/>
                <a:cs typeface="Times New Roman" panose="02020603050405020304" pitchFamily="18" charset="0"/>
              </a:rPr>
              <a:t>TPM</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from cold-treated plants. The coefficient of determination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R</a:t>
            </a:r>
            <a:r>
              <a:rPr lang="en-US" altLang="ja-JP" sz="1600" kern="100" baseline="30000" dirty="0">
                <a:effectLst/>
                <a:latin typeface="Times New Roman" panose="02020603050405020304" pitchFamily="18" charset="0"/>
                <a:ea typeface="游明朝" panose="02020400000000000000" pitchFamily="18" charset="-128"/>
                <a:cs typeface="Times New Roman" panose="02020603050405020304" pitchFamily="18" charset="0"/>
              </a:rPr>
              <a:t>2</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value in each plot indicates the degree of similarity between the anther transcriptomes from the cold-treated and control plants. The dotted lines indicate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y</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x</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 1. </a:t>
            </a:r>
            <a:endParaRPr lang="ja-JP" altLang="ja-JP" sz="1600" kern="100" dirty="0">
              <a:effectLst/>
              <a:latin typeface="Times New Roman" panose="02020603050405020304" pitchFamily="18" charset="0"/>
              <a:ea typeface="游明朝" panose="02020400000000000000" pitchFamily="18" charset="-128"/>
              <a:cs typeface="Times New Roman (本文のフォント - コンプレ"/>
            </a:endParaRPr>
          </a:p>
        </p:txBody>
      </p:sp>
      <p:pic>
        <p:nvPicPr>
          <p:cNvPr id="6" name="図 5">
            <a:extLst>
              <a:ext uri="{FF2B5EF4-FFF2-40B4-BE49-F238E27FC236}">
                <a16:creationId xmlns:a16="http://schemas.microsoft.com/office/drawing/2014/main" id="{DB43C9A9-0C0E-2498-5786-92BA758B22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66" y="0"/>
            <a:ext cx="6754382" cy="6662942"/>
          </a:xfrm>
          <a:prstGeom prst="rect">
            <a:avLst/>
          </a:prstGeom>
        </p:spPr>
      </p:pic>
    </p:spTree>
    <p:extLst>
      <p:ext uri="{BB962C8B-B14F-4D97-AF65-F5344CB8AC3E}">
        <p14:creationId xmlns:p14="http://schemas.microsoft.com/office/powerpoint/2010/main" val="345166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7D7FB728-CAEC-311E-22E0-E490AA2F0FD2}"/>
              </a:ext>
            </a:extLst>
          </p:cNvPr>
          <p:cNvSpPr txBox="1"/>
          <p:nvPr/>
        </p:nvSpPr>
        <p:spPr>
          <a:xfrm>
            <a:off x="102981" y="7447776"/>
            <a:ext cx="6589917" cy="1815882"/>
          </a:xfrm>
          <a:prstGeom prst="rect">
            <a:avLst/>
          </a:prstGeom>
          <a:noFill/>
        </p:spPr>
        <p:txBody>
          <a:bodyPr wrap="square" rtlCol="0">
            <a:spAutoFit/>
          </a:bodyPr>
          <a:lstStyle/>
          <a:p>
            <a:pPr algn="just"/>
            <a:r>
              <a:rPr lang="en-US" altLang="ja-JP" sz="16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S3. </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Equivalency between expression levels estimated by RNA-seq and microarrays in the four lines </a:t>
            </a:r>
            <a:r>
              <a:rPr lang="en-US" altLang="ja-JP" sz="1600" kern="100" dirty="0" err="1">
                <a:effectLst/>
                <a:latin typeface="Times New Roman" panose="02020603050405020304" pitchFamily="18" charset="0"/>
                <a:ea typeface="游明朝" panose="02020400000000000000" pitchFamily="18" charset="-128"/>
                <a:cs typeface="Times New Roman" panose="02020603050405020304" pitchFamily="18" charset="0"/>
              </a:rPr>
              <a:t>Nipponbare</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600" kern="100" dirty="0" err="1">
                <a:effectLst/>
                <a:latin typeface="Times New Roman" panose="02020603050405020304" pitchFamily="18" charset="0"/>
                <a:ea typeface="游明朝" panose="02020400000000000000" pitchFamily="18" charset="-128"/>
                <a:cs typeface="Times New Roman" panose="02020603050405020304" pitchFamily="18" charset="0"/>
              </a:rPr>
              <a:t>Sasanishiki</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Lambayeque1, and PL9.</a:t>
            </a:r>
            <a:endParaRPr lang="ja-JP" altLang="ja-JP" sz="16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The expression levels from the RNA-seq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x</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-axis) and microarrays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y</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-axis) are shown as </a:t>
            </a:r>
            <a:r>
              <a:rPr lang="en-US" altLang="ja-JP" sz="1600" i="1" kern="100" dirty="0">
                <a:effectLst/>
                <a:latin typeface="Times New Roman" panose="02020603050405020304" pitchFamily="18" charset="0"/>
                <a:ea typeface="游明朝" panose="02020400000000000000" pitchFamily="18" charset="-128"/>
                <a:cs typeface="Times New Roman" panose="02020603050405020304" pitchFamily="18" charset="0"/>
              </a:rPr>
              <a:t>z</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-score normalized values. The </a:t>
            </a:r>
            <a:r>
              <a:rPr lang="en-US" altLang="ja-JP" sz="1600" i="1" kern="100" dirty="0" err="1">
                <a:effectLst/>
                <a:latin typeface="Times New Roman" panose="02020603050405020304" pitchFamily="18" charset="0"/>
                <a:ea typeface="游明朝" panose="02020400000000000000" pitchFamily="18" charset="-128"/>
                <a:cs typeface="Times New Roman" panose="02020603050405020304" pitchFamily="18" charset="0"/>
              </a:rPr>
              <a:t>r</a:t>
            </a:r>
            <a:r>
              <a:rPr lang="en-US" altLang="ja-JP" sz="1600" kern="100" dirty="0" err="1">
                <a:effectLst/>
                <a:latin typeface="Times New Roman" panose="02020603050405020304" pitchFamily="18" charset="0"/>
                <a:ea typeface="游明朝" panose="02020400000000000000" pitchFamily="18" charset="-128"/>
                <a:cs typeface="Times New Roman" panose="02020603050405020304" pitchFamily="18" charset="0"/>
              </a:rPr>
              <a:t>-values</a:t>
            </a:r>
            <a:r>
              <a:rPr lang="en-US" altLang="ja-JP" sz="1600" kern="100" dirty="0">
                <a:effectLst/>
                <a:latin typeface="Times New Roman" panose="02020603050405020304" pitchFamily="18" charset="0"/>
                <a:ea typeface="游明朝" panose="02020400000000000000" pitchFamily="18" charset="-128"/>
                <a:cs typeface="Times New Roman" panose="02020603050405020304" pitchFamily="18" charset="0"/>
              </a:rPr>
              <a:t> in each plot are the Pearson’s correlation coefficient values. Left column, cold-treated plants; right column, control plants. </a:t>
            </a:r>
            <a:endParaRPr lang="ja-JP" altLang="ja-JP" sz="1600" kern="100" dirty="0">
              <a:effectLst/>
              <a:latin typeface="Times New Roman" panose="02020603050405020304" pitchFamily="18" charset="0"/>
              <a:ea typeface="游明朝" panose="02020400000000000000" pitchFamily="18" charset="-128"/>
              <a:cs typeface="Times New Roman (本文のフォント - コンプレ"/>
            </a:endParaRPr>
          </a:p>
        </p:txBody>
      </p:sp>
      <p:pic>
        <p:nvPicPr>
          <p:cNvPr id="6" name="図 5">
            <a:extLst>
              <a:ext uri="{FF2B5EF4-FFF2-40B4-BE49-F238E27FC236}">
                <a16:creationId xmlns:a16="http://schemas.microsoft.com/office/drawing/2014/main" id="{0A700685-4BBD-18FA-5B63-327644E7FB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7816" y="-120423"/>
            <a:ext cx="3642367" cy="7568199"/>
          </a:xfrm>
          <a:prstGeom prst="rect">
            <a:avLst/>
          </a:prstGeom>
        </p:spPr>
      </p:pic>
    </p:spTree>
    <p:extLst>
      <p:ext uri="{BB962C8B-B14F-4D97-AF65-F5344CB8AC3E}">
        <p14:creationId xmlns:p14="http://schemas.microsoft.com/office/powerpoint/2010/main" val="3220049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DD7EC24-AEA8-3A18-048E-92D53C365139}"/>
              </a:ext>
            </a:extLst>
          </p:cNvPr>
          <p:cNvSpPr txBox="1"/>
          <p:nvPr/>
        </p:nvSpPr>
        <p:spPr>
          <a:xfrm>
            <a:off x="304400" y="5020717"/>
            <a:ext cx="6382150" cy="2862322"/>
          </a:xfrm>
          <a:prstGeom prst="rect">
            <a:avLst/>
          </a:prstGeom>
          <a:noFill/>
        </p:spPr>
        <p:txBody>
          <a:bodyPr wrap="square" rtlCol="0">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S4.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Assessment of the threshold above which gene expression can be quantified by microarrays.</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The coefficient of variation (CV) was calculated for the expression levels of each probe between biological replicates in each line and plotted against the average expression levels across biological replicates. Probes with log</a:t>
            </a:r>
            <a:r>
              <a:rPr lang="en-US" altLang="ja-JP" sz="1800" kern="100" baseline="-25000" dirty="0">
                <a:effectLst/>
                <a:latin typeface="Times New Roman" panose="02020603050405020304" pitchFamily="18" charset="0"/>
                <a:ea typeface="游明朝" panose="02020400000000000000" pitchFamily="18" charset="-128"/>
                <a:cs typeface="Times New Roman" panose="02020603050405020304" pitchFamily="18" charset="0"/>
              </a:rPr>
              <a:t>2</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-normalized expression levels below 5 (dashed line) have larger CV values, indicating their highly variable expression levels between biological replicates. Values are means ± SEM.</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endParaRPr lang="en-US" altLang="ja-JP" b="1" dirty="0">
              <a:solidFill>
                <a:srgbClr val="FF0000"/>
              </a:solidFill>
              <a:latin typeface="Times New Roman" panose="02020603050405020304" pitchFamily="18" charset="0"/>
              <a:cs typeface="Times New Roman" panose="02020603050405020304" pitchFamily="18" charset="0"/>
            </a:endParaRPr>
          </a:p>
        </p:txBody>
      </p:sp>
      <p:pic>
        <p:nvPicPr>
          <p:cNvPr id="6" name="図 5">
            <a:extLst>
              <a:ext uri="{FF2B5EF4-FFF2-40B4-BE49-F238E27FC236}">
                <a16:creationId xmlns:a16="http://schemas.microsoft.com/office/drawing/2014/main" id="{2DA666B5-3212-42A2-B028-F8365DB7B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824" y="2024352"/>
            <a:ext cx="5388376" cy="2928648"/>
          </a:xfrm>
          <a:prstGeom prst="rect">
            <a:avLst/>
          </a:prstGeom>
        </p:spPr>
      </p:pic>
    </p:spTree>
    <p:extLst>
      <p:ext uri="{BB962C8B-B14F-4D97-AF65-F5344CB8AC3E}">
        <p14:creationId xmlns:p14="http://schemas.microsoft.com/office/powerpoint/2010/main" val="2686392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9F2BD655-13B9-AB0E-B9DD-7A07E92E32F5}"/>
              </a:ext>
            </a:extLst>
          </p:cNvPr>
          <p:cNvSpPr txBox="1"/>
          <p:nvPr/>
        </p:nvSpPr>
        <p:spPr>
          <a:xfrm>
            <a:off x="92075" y="7430713"/>
            <a:ext cx="6673850" cy="2308324"/>
          </a:xfrm>
          <a:prstGeom prst="rect">
            <a:avLst/>
          </a:prstGeom>
          <a:noFill/>
        </p:spPr>
        <p:txBody>
          <a:bodyPr wrap="square" rtlCol="0">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S5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Comparison of gene expression data obtained by microarrays and RNA-seq.</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Heatmap representations of gene expression levels for differentially expressed genes identified by microarrays (A) or RNA-seq (B) for genes with an over 2-fold (FDR &lt; 0.05) difference between the tolerant lines (Lambayeque1 and PL9) and the sensitive lines (</a:t>
            </a:r>
            <a:r>
              <a:rPr lang="en-US" altLang="ja-JP" sz="1800" kern="100" dirty="0" err="1">
                <a:effectLst/>
                <a:latin typeface="Times New Roman" panose="02020603050405020304" pitchFamily="18" charset="0"/>
                <a:ea typeface="游明朝" panose="02020400000000000000" pitchFamily="18" charset="-128"/>
                <a:cs typeface="Times New Roman" panose="02020603050405020304" pitchFamily="18" charset="0"/>
              </a:rPr>
              <a:t>Nipponbare</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and </a:t>
            </a:r>
            <a:r>
              <a:rPr lang="en-US" altLang="ja-JP" sz="1800" kern="100" dirty="0" err="1">
                <a:effectLst/>
                <a:latin typeface="Times New Roman" panose="02020603050405020304" pitchFamily="18" charset="0"/>
                <a:ea typeface="游明朝" panose="02020400000000000000" pitchFamily="18" charset="-128"/>
                <a:cs typeface="Times New Roman" panose="02020603050405020304" pitchFamily="18" charset="0"/>
              </a:rPr>
              <a:t>Sasanishiki</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The</a:t>
            </a:r>
            <a:r>
              <a:rPr lang="en-US" altLang="ja-JP" sz="1800" i="1" kern="100" dirty="0">
                <a:effectLst/>
                <a:latin typeface="Times New Roman" panose="02020603050405020304" pitchFamily="18" charset="0"/>
                <a:ea typeface="游明朝" panose="02020400000000000000" pitchFamily="18" charset="-128"/>
                <a:cs typeface="Times New Roman" panose="02020603050405020304" pitchFamily="18" charset="0"/>
              </a:rPr>
              <a:t> P</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-value was calculated by Fisher's test.</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p:txBody>
      </p:sp>
      <p:pic>
        <p:nvPicPr>
          <p:cNvPr id="3" name="図 2">
            <a:extLst>
              <a:ext uri="{FF2B5EF4-FFF2-40B4-BE49-F238E27FC236}">
                <a16:creationId xmlns:a16="http://schemas.microsoft.com/office/drawing/2014/main" id="{E257FFA3-91C5-6BE6-7D23-F7BDC2C64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544" y="166963"/>
            <a:ext cx="5366912" cy="7218890"/>
          </a:xfrm>
          <a:prstGeom prst="rect">
            <a:avLst/>
          </a:prstGeom>
        </p:spPr>
      </p:pic>
    </p:spTree>
    <p:extLst>
      <p:ext uri="{BB962C8B-B14F-4D97-AF65-F5344CB8AC3E}">
        <p14:creationId xmlns:p14="http://schemas.microsoft.com/office/powerpoint/2010/main" val="2486803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A503862-C9F2-44F2-C452-169B8671A68C}"/>
              </a:ext>
            </a:extLst>
          </p:cNvPr>
          <p:cNvPicPr>
            <a:picLocks noChangeAspect="1"/>
          </p:cNvPicPr>
          <p:nvPr/>
        </p:nvPicPr>
        <p:blipFill rotWithShape="1">
          <a:blip r:embed="rId2">
            <a:extLst>
              <a:ext uri="{28A0092B-C50C-407E-A947-70E740481C1C}">
                <a14:useLocalDpi xmlns:a14="http://schemas.microsoft.com/office/drawing/2010/main" val="0"/>
              </a:ext>
            </a:extLst>
          </a:blip>
          <a:srcRect l="6666"/>
          <a:stretch/>
        </p:blipFill>
        <p:spPr>
          <a:xfrm>
            <a:off x="228600" y="445162"/>
            <a:ext cx="6400800" cy="7364675"/>
          </a:xfrm>
          <a:prstGeom prst="rect">
            <a:avLst/>
          </a:prstGeom>
        </p:spPr>
      </p:pic>
      <p:sp>
        <p:nvSpPr>
          <p:cNvPr id="6" name="テキスト ボックス 5">
            <a:extLst>
              <a:ext uri="{FF2B5EF4-FFF2-40B4-BE49-F238E27FC236}">
                <a16:creationId xmlns:a16="http://schemas.microsoft.com/office/drawing/2014/main" id="{106D6AC9-C3D4-4C51-E4CC-8AD1AC234E64}"/>
              </a:ext>
            </a:extLst>
          </p:cNvPr>
          <p:cNvSpPr txBox="1"/>
          <p:nvPr/>
        </p:nvSpPr>
        <p:spPr>
          <a:xfrm>
            <a:off x="228600" y="7809837"/>
            <a:ext cx="6235700" cy="2031325"/>
          </a:xfrm>
          <a:prstGeom prst="rect">
            <a:avLst/>
          </a:prstGeom>
          <a:noFill/>
        </p:spPr>
        <p:txBody>
          <a:bodyPr wrap="square">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S6.</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800" kern="100" dirty="0">
                <a:effectLst/>
                <a:latin typeface="Times New Roman" panose="02020603050405020304" pitchFamily="18" charset="0"/>
                <a:ea typeface="游明朝" panose="02020400000000000000" pitchFamily="18" charset="-128"/>
                <a:cs typeface="Times New Roman (本文のフォント - コンプレ"/>
              </a:rPr>
              <a:t>The expression changes of genes up- or down-regulated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at least 2-fold in the 13 lines upon cold treatment.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Heatmaps representation of expression change (log₂[FC]) in each line between cold treatment and control conditions. (A) The genes up-regulated in the 13 lines. (B) The genes down-regulated in the 13 lines. The genes are sorted from highest (A) or lowest (B) average log₂(FC) across the 13 lines.</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p:txBody>
      </p:sp>
    </p:spTree>
    <p:extLst>
      <p:ext uri="{BB962C8B-B14F-4D97-AF65-F5344CB8AC3E}">
        <p14:creationId xmlns:p14="http://schemas.microsoft.com/office/powerpoint/2010/main" val="3127203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2BBEDA8-E777-8D94-7F06-595EA5FC8FE1}"/>
              </a:ext>
            </a:extLst>
          </p:cNvPr>
          <p:cNvSpPr txBox="1"/>
          <p:nvPr/>
        </p:nvSpPr>
        <p:spPr>
          <a:xfrm>
            <a:off x="234689" y="6959287"/>
            <a:ext cx="6377836" cy="923330"/>
          </a:xfrm>
          <a:prstGeom prst="rect">
            <a:avLst/>
          </a:prstGeom>
          <a:noFill/>
        </p:spPr>
        <p:txBody>
          <a:bodyPr wrap="square">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S7.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Correlation between the expression changes of Os06g0246500</a:t>
            </a:r>
            <a:r>
              <a:rPr lang="en-US" altLang="ja-JP" sz="1800" i="1" kern="100" dirty="0">
                <a:effectLst/>
                <a:latin typeface="Times New Roman" panose="02020603050405020304" pitchFamily="18" charset="0"/>
                <a:ea typeface="游明朝" panose="02020400000000000000" pitchFamily="18" charset="-128"/>
                <a:cs typeface="Times New Roman" panose="02020603050405020304" pitchFamily="18" charset="0"/>
              </a:rPr>
              <a:t>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based on microarray analysis and the pollen fertility index (PFI) across the 13 lines.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p:txBody>
      </p:sp>
      <p:pic>
        <p:nvPicPr>
          <p:cNvPr id="7" name="図 6">
            <a:extLst>
              <a:ext uri="{FF2B5EF4-FFF2-40B4-BE49-F238E27FC236}">
                <a16:creationId xmlns:a16="http://schemas.microsoft.com/office/drawing/2014/main" id="{9666B300-298B-8943-F26D-8C6AE8FEA3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89" y="3261356"/>
            <a:ext cx="6617221" cy="3383287"/>
          </a:xfrm>
          <a:prstGeom prst="rect">
            <a:avLst/>
          </a:prstGeom>
        </p:spPr>
      </p:pic>
    </p:spTree>
    <p:extLst>
      <p:ext uri="{BB962C8B-B14F-4D97-AF65-F5344CB8AC3E}">
        <p14:creationId xmlns:p14="http://schemas.microsoft.com/office/powerpoint/2010/main" val="529333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5593C83-195A-167B-8648-BCF03F9865ED}"/>
              </a:ext>
            </a:extLst>
          </p:cNvPr>
          <p:cNvPicPr>
            <a:picLocks noChangeAspect="1"/>
          </p:cNvPicPr>
          <p:nvPr/>
        </p:nvPicPr>
        <p:blipFill rotWithShape="1">
          <a:blip r:embed="rId2">
            <a:extLst>
              <a:ext uri="{28A0092B-C50C-407E-A947-70E740481C1C}">
                <a14:useLocalDpi xmlns:a14="http://schemas.microsoft.com/office/drawing/2010/main" val="0"/>
              </a:ext>
            </a:extLst>
          </a:blip>
          <a:srcRect b="52768"/>
          <a:stretch/>
        </p:blipFill>
        <p:spPr>
          <a:xfrm>
            <a:off x="409516" y="1041992"/>
            <a:ext cx="6188133" cy="3911008"/>
          </a:xfrm>
          <a:prstGeom prst="rect">
            <a:avLst/>
          </a:prstGeom>
        </p:spPr>
      </p:pic>
      <p:sp>
        <p:nvSpPr>
          <p:cNvPr id="2" name="テキスト ボックス 1">
            <a:extLst>
              <a:ext uri="{FF2B5EF4-FFF2-40B4-BE49-F238E27FC236}">
                <a16:creationId xmlns:a16="http://schemas.microsoft.com/office/drawing/2014/main" id="{AC7777A3-D6F1-6269-B94F-176186F13AEA}"/>
              </a:ext>
            </a:extLst>
          </p:cNvPr>
          <p:cNvSpPr txBox="1"/>
          <p:nvPr/>
        </p:nvSpPr>
        <p:spPr>
          <a:xfrm>
            <a:off x="206944" y="4953000"/>
            <a:ext cx="6444111" cy="2585323"/>
          </a:xfrm>
          <a:prstGeom prst="rect">
            <a:avLst/>
          </a:prstGeom>
          <a:noFill/>
        </p:spPr>
        <p:txBody>
          <a:bodyPr wrap="square">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S8.</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Identification of shared genes between the microarray and RNA-seq data for Types 1–4.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The genes obtained from the RNA-seq analysis for the two cold-tolerant (PL9 and Lambayeque1) and two cold-sensitive (</a:t>
            </a:r>
            <a:r>
              <a:rPr lang="en-US" altLang="ja-JP" sz="1800" kern="100" dirty="0" err="1">
                <a:effectLst/>
                <a:latin typeface="Times New Roman" panose="02020603050405020304" pitchFamily="18" charset="0"/>
                <a:ea typeface="游明朝" panose="02020400000000000000" pitchFamily="18" charset="-128"/>
                <a:cs typeface="Times New Roman" panose="02020603050405020304" pitchFamily="18" charset="0"/>
              </a:rPr>
              <a:t>Nipponbare</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and </a:t>
            </a:r>
            <a:r>
              <a:rPr lang="en-US" altLang="ja-JP" sz="1800" kern="100" dirty="0" err="1">
                <a:effectLst/>
                <a:latin typeface="Times New Roman" panose="02020603050405020304" pitchFamily="18" charset="0"/>
                <a:ea typeface="游明朝" panose="02020400000000000000" pitchFamily="18" charset="-128"/>
                <a:cs typeface="Times New Roman" panose="02020603050405020304" pitchFamily="18" charset="0"/>
              </a:rPr>
              <a:t>Sasanishiki</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lines were selected as described in Fig. 6. Venn diagrams show the extent of overlap between differentially expressed genes from each type obtained by RNA-seq or microarrays.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endParaRPr lang="en-US" altLang="ja-JP"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3366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2141F2E-B893-3296-03A2-5F0C850D825F}"/>
              </a:ext>
            </a:extLst>
          </p:cNvPr>
          <p:cNvSpPr txBox="1"/>
          <p:nvPr/>
        </p:nvSpPr>
        <p:spPr>
          <a:xfrm>
            <a:off x="465137" y="6332226"/>
            <a:ext cx="5724526" cy="1477328"/>
          </a:xfrm>
          <a:prstGeom prst="rect">
            <a:avLst/>
          </a:prstGeom>
          <a:noFill/>
        </p:spPr>
        <p:txBody>
          <a:bodyPr wrap="square">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S9.</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Numbers of GO terms detected among differentially expressed genes shared by two or more lines.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a:p>
            <a:pPr algn="just"/>
            <a:r>
              <a:rPr lang="en-US" altLang="ja-JP" sz="1800" kern="100" dirty="0" err="1">
                <a:effectLst/>
                <a:latin typeface="Times New Roman" panose="02020603050405020304" pitchFamily="18" charset="0"/>
                <a:ea typeface="游明朝" panose="02020400000000000000" pitchFamily="18" charset="-128"/>
                <a:cs typeface="Times New Roman" panose="02020603050405020304" pitchFamily="18" charset="0"/>
              </a:rPr>
              <a:t>Ure</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 up-regulated differentially expressed gene; Dre, down-regulated differentially expressed gene.</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p:txBody>
      </p:sp>
      <p:pic>
        <p:nvPicPr>
          <p:cNvPr id="3" name="図 2">
            <a:extLst>
              <a:ext uri="{FF2B5EF4-FFF2-40B4-BE49-F238E27FC236}">
                <a16:creationId xmlns:a16="http://schemas.microsoft.com/office/drawing/2014/main" id="{ACE7DBAC-3669-5A24-A197-BCE36EB81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7320" y="220974"/>
            <a:ext cx="3349759" cy="6111252"/>
          </a:xfrm>
          <a:prstGeom prst="rect">
            <a:avLst/>
          </a:prstGeom>
        </p:spPr>
      </p:pic>
    </p:spTree>
    <p:extLst>
      <p:ext uri="{BB962C8B-B14F-4D97-AF65-F5344CB8AC3E}">
        <p14:creationId xmlns:p14="http://schemas.microsoft.com/office/powerpoint/2010/main" val="2174465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5548196-886D-B496-A92E-671B857A32D6}"/>
              </a:ext>
            </a:extLst>
          </p:cNvPr>
          <p:cNvSpPr txBox="1"/>
          <p:nvPr/>
        </p:nvSpPr>
        <p:spPr>
          <a:xfrm>
            <a:off x="318239" y="7714030"/>
            <a:ext cx="6377836" cy="923330"/>
          </a:xfrm>
          <a:prstGeom prst="rect">
            <a:avLst/>
          </a:prstGeom>
          <a:noFill/>
        </p:spPr>
        <p:txBody>
          <a:bodyPr wrap="square">
            <a:spAutoFit/>
          </a:bodyPr>
          <a:lstStyle/>
          <a:p>
            <a:pPr algn="just"/>
            <a:r>
              <a:rPr lang="en-US" altLang="ja-JP" sz="1800" b="1" kern="100" dirty="0">
                <a:effectLst/>
                <a:latin typeface="Times New Roman" panose="02020603050405020304" pitchFamily="18" charset="0"/>
                <a:ea typeface="游明朝" panose="02020400000000000000" pitchFamily="18" charset="-128"/>
                <a:cs typeface="Times New Roman" panose="02020603050405020304" pitchFamily="18" charset="0"/>
              </a:rPr>
              <a:t>Supplemental Fig. S10.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Correlation between the expression levels of </a:t>
            </a:r>
            <a:r>
              <a:rPr lang="en-US" altLang="ja-JP" sz="1800" i="1" kern="100" dirty="0">
                <a:effectLst/>
                <a:latin typeface="Times New Roman" panose="02020603050405020304" pitchFamily="18" charset="0"/>
                <a:ea typeface="游明朝" panose="02020400000000000000" pitchFamily="18" charset="-128"/>
                <a:cs typeface="Times New Roman" panose="02020603050405020304" pitchFamily="18" charset="0"/>
              </a:rPr>
              <a:t>OsMKKK70 </a:t>
            </a:r>
            <a:r>
              <a:rPr lang="en-US" altLang="ja-JP" sz="1800" kern="100" dirty="0">
                <a:effectLst/>
                <a:latin typeface="Times New Roman" panose="02020603050405020304" pitchFamily="18" charset="0"/>
                <a:ea typeface="游明朝" panose="02020400000000000000" pitchFamily="18" charset="-128"/>
                <a:cs typeface="Times New Roman" panose="02020603050405020304" pitchFamily="18" charset="0"/>
              </a:rPr>
              <a:t>in cold-treated plants based on the microarray analysis and the pollen fertility index (PFI) of the 13 lines. </a:t>
            </a:r>
            <a:endParaRPr lang="ja-JP" altLang="ja-JP" sz="1800" kern="100" dirty="0">
              <a:effectLst/>
              <a:latin typeface="Times New Roman" panose="02020603050405020304" pitchFamily="18" charset="0"/>
              <a:ea typeface="游明朝" panose="02020400000000000000" pitchFamily="18" charset="-128"/>
              <a:cs typeface="Times New Roman (本文のフォント - コンプレ"/>
            </a:endParaRPr>
          </a:p>
        </p:txBody>
      </p:sp>
      <p:pic>
        <p:nvPicPr>
          <p:cNvPr id="6" name="図 5">
            <a:extLst>
              <a:ext uri="{FF2B5EF4-FFF2-40B4-BE49-F238E27FC236}">
                <a16:creationId xmlns:a16="http://schemas.microsoft.com/office/drawing/2014/main" id="{56F75215-313F-34B0-A61C-FEC00336CC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575" y="3631750"/>
            <a:ext cx="5982849" cy="3907989"/>
          </a:xfrm>
          <a:prstGeom prst="rect">
            <a:avLst/>
          </a:prstGeom>
        </p:spPr>
      </p:pic>
    </p:spTree>
    <p:extLst>
      <p:ext uri="{BB962C8B-B14F-4D97-AF65-F5344CB8AC3E}">
        <p14:creationId xmlns:p14="http://schemas.microsoft.com/office/powerpoint/2010/main" val="257908439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12070</TotalTime>
  <Words>651</Words>
  <Application>Microsoft Macintosh PowerPoint</Application>
  <PresentationFormat>A4 210 x 297 mm</PresentationFormat>
  <Paragraphs>18</Paragraphs>
  <Slides>10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山森 晃一</dc:creator>
  <cp:lastModifiedBy>貴島 祐治</cp:lastModifiedBy>
  <cp:revision>164</cp:revision>
  <cp:lastPrinted>2023-05-17T03:53:39Z</cp:lastPrinted>
  <dcterms:created xsi:type="dcterms:W3CDTF">2023-05-16T08:24:19Z</dcterms:created>
  <dcterms:modified xsi:type="dcterms:W3CDTF">2024-04-27T00:58:30Z</dcterms:modified>
</cp:coreProperties>
</file>