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58" r:id="rId3"/>
    <p:sldId id="259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6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52235-C545-8E5A-BC1B-619F5A17EA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08BCFF-1F58-DFE4-5F51-3BF59874B2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F8CEF8-543D-B6E9-684A-82F9C941D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FDC1F-33A2-47AC-B135-FC6A23A9E558}" type="datetimeFigureOut">
              <a:rPr lang="tr-TR" smtClean="0"/>
              <a:t>3.05.2024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C2B26A-8314-C239-C9EE-830B0D754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1D1E25-C69B-4433-E5C8-D0450459E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A7BBB-FAB8-483A-A47D-1178A83F0D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081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68B09-12A3-D3C1-FE8E-98268A170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5BA8AD-4A19-E03D-34C0-3AB6D62DEA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0195F9-45B5-DBAE-B0A8-C8E2A2583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FDC1F-33A2-47AC-B135-FC6A23A9E558}" type="datetimeFigureOut">
              <a:rPr lang="tr-TR" smtClean="0"/>
              <a:t>3.05.2024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E5899-D42B-1556-3788-FE2C59636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E46FAC-8B07-BAAE-CD9F-BAB841A72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A7BBB-FAB8-483A-A47D-1178A83F0D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076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87B3EC-A975-CFE2-18A1-08154A815E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45ACA5-5AEE-5B8C-FCDE-2F621E0199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31BDE2-DA11-2A67-F9CD-F0184F609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FDC1F-33A2-47AC-B135-FC6A23A9E558}" type="datetimeFigureOut">
              <a:rPr lang="tr-TR" smtClean="0"/>
              <a:t>3.05.2024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9C4902-EC58-F612-E8DF-CBDE0B42A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1E25EC-9611-AD96-056A-6A45CAD53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A7BBB-FAB8-483A-A47D-1178A83F0D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4779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DEB49-66BE-F016-4845-DA39E55D1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D02C64-4578-2D32-DC3E-FB9C4843B5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E5972B-3582-5C9C-D9BE-05A0076B5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FDC1F-33A2-47AC-B135-FC6A23A9E558}" type="datetimeFigureOut">
              <a:rPr lang="tr-TR" smtClean="0"/>
              <a:t>3.05.2024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C11579-7031-971D-FC0C-23801C89E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329B9D-395C-BEE9-0917-D026CAF45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A7BBB-FAB8-483A-A47D-1178A83F0D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8255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09924-F2DC-92AA-FEF2-A1BFF8D4A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FDACC4-99B7-30CB-42B9-2B1EB99313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7F5FDD-D09C-751A-F4D4-042FF59E2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FDC1F-33A2-47AC-B135-FC6A23A9E558}" type="datetimeFigureOut">
              <a:rPr lang="tr-TR" smtClean="0"/>
              <a:t>3.05.2024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61EEE-D058-23FD-9B65-379D447F4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649715-909D-FE43-DBFB-2674E3F26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A7BBB-FAB8-483A-A47D-1178A83F0D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319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32656-F94C-D77D-B60D-47646FAA6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1733E-40A0-069B-B70F-830F96563F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AED0A1-6A8D-F371-2D0C-DC833DD136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CC6BF1-4DCB-499C-924B-1C91655DE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FDC1F-33A2-47AC-B135-FC6A23A9E558}" type="datetimeFigureOut">
              <a:rPr lang="tr-TR" smtClean="0"/>
              <a:t>3.05.2024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F28095-0033-7B0D-8B2A-4E1CA1C89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5EB270-70E9-5361-1884-F21F1AD0C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A7BBB-FAB8-483A-A47D-1178A83F0D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7265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601EA3-9402-95FF-7B1C-6F4D6FFB0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13B786-B1DE-B61B-C858-1DC56A787F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3B2D96-AA08-BE92-F17B-B4C400909F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4BAE53-44B4-BBBD-139C-0AA62D012A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C6A1D7-9D04-AA8B-F46B-A32E5E401A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98A8D4-112D-CA4F-2AFB-94F6CFF00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FDC1F-33A2-47AC-B135-FC6A23A9E558}" type="datetimeFigureOut">
              <a:rPr lang="tr-TR" smtClean="0"/>
              <a:t>3.05.2024</a:t>
            </a:fld>
            <a:endParaRPr 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5248B4-9042-2146-F0A4-E41BBF314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A61114-CAB1-5833-F991-03BED485A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A7BBB-FAB8-483A-A47D-1178A83F0D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2583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5828A-0BD9-DCE5-7866-B0C02C556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1DC41E-6D05-B3B0-92C7-B16220EC2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FDC1F-33A2-47AC-B135-FC6A23A9E558}" type="datetimeFigureOut">
              <a:rPr lang="tr-TR" smtClean="0"/>
              <a:t>3.05.2024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FEB2F2-E368-99C2-3FD4-0F7614861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B604D5-7D22-4C0F-C9C6-2271D5868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A7BBB-FAB8-483A-A47D-1178A83F0D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9291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3EDE46-88D3-8A50-D2C6-4146E8944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FDC1F-33A2-47AC-B135-FC6A23A9E558}" type="datetimeFigureOut">
              <a:rPr lang="tr-TR" smtClean="0"/>
              <a:t>3.05.2024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B69FD9-1F0F-0155-7F98-705001481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4FA99E-4B24-0BFA-8709-67BA24C04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A7BBB-FAB8-483A-A47D-1178A83F0D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0511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29849-2E34-69CE-9CEA-A22F8AEB5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D63599-4270-C500-FB2B-9015CE010F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735F17-1BA8-7357-0304-557102BB03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0E67C4-3774-C355-3263-506BF24CB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FDC1F-33A2-47AC-B135-FC6A23A9E558}" type="datetimeFigureOut">
              <a:rPr lang="tr-TR" smtClean="0"/>
              <a:t>3.05.2024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637D81-3C50-A411-5DDA-F9A5F2BAE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000FD5-E5C7-1983-2767-E9918F6ED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A7BBB-FAB8-483A-A47D-1178A83F0D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8260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1C589-AD69-1CD0-71BA-B18043662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595D157-94F8-502B-0410-CC0BBEA669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29C896-4099-0478-F2C5-D8845B1ABF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8241F4-57C0-0EC7-38F5-34FB0802C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FDC1F-33A2-47AC-B135-FC6A23A9E558}" type="datetimeFigureOut">
              <a:rPr lang="tr-TR" smtClean="0"/>
              <a:t>3.05.2024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288E82-64AA-97C9-B960-F76500FD9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98F2BB-661C-EE8E-920E-5D2CCD035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A7BBB-FAB8-483A-A47D-1178A83F0D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4325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CBEB63-776C-4211-DFFE-B6E9EE7E4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0E0357-733B-019A-11C7-19C6F3499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514FC3-3372-A597-4337-A78571BFCC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FDC1F-33A2-47AC-B135-FC6A23A9E558}" type="datetimeFigureOut">
              <a:rPr lang="tr-TR" smtClean="0"/>
              <a:t>3.05.2024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210FCD-9861-220A-D6A9-459DE467EC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ED1240-FA7F-FDAC-BF90-BCB7516322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A7BBB-FAB8-483A-A47D-1178A83F0D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6664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30E294C-738B-6D13-5D90-AB8A6C1ED7C0}"/>
              </a:ext>
            </a:extLst>
          </p:cNvPr>
          <p:cNvGraphicFramePr>
            <a:graphicFrameLocks noGrp="1"/>
          </p:cNvGraphicFramePr>
          <p:nvPr/>
        </p:nvGraphicFramePr>
        <p:xfrm>
          <a:off x="3531235" y="1955577"/>
          <a:ext cx="5129530" cy="4091433"/>
        </p:xfrm>
        <a:graphic>
          <a:graphicData uri="http://schemas.openxmlformats.org/drawingml/2006/table">
            <a:tbl>
              <a:tblPr firstRow="1" firstCol="1" bandRow="1"/>
              <a:tblGrid>
                <a:gridCol w="3188335">
                  <a:extLst>
                    <a:ext uri="{9D8B030D-6E8A-4147-A177-3AD203B41FA5}">
                      <a16:colId xmlns:a16="http://schemas.microsoft.com/office/drawing/2014/main" val="3538811362"/>
                    </a:ext>
                  </a:extLst>
                </a:gridCol>
                <a:gridCol w="1941195">
                  <a:extLst>
                    <a:ext uri="{9D8B030D-6E8A-4147-A177-3AD203B41FA5}">
                      <a16:colId xmlns:a16="http://schemas.microsoft.com/office/drawing/2014/main" val="3779252677"/>
                    </a:ext>
                  </a:extLst>
                </a:gridCol>
              </a:tblGrid>
              <a:tr h="37211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u="sng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VARIABLE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9479266"/>
                  </a:ext>
                </a:extLst>
              </a:tr>
              <a:tr h="37211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Age (year)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51.2 ± 12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798152"/>
                  </a:ext>
                </a:extLst>
              </a:tr>
              <a:tr h="37211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Gender (female)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(22,7%)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6679181"/>
                  </a:ext>
                </a:extLst>
              </a:tr>
              <a:tr h="37211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Hypertension, n (%)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 (68,2%)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5693213"/>
                  </a:ext>
                </a:extLst>
              </a:tr>
              <a:tr h="37211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Diabetes Mellitus, n (%)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(36,4%)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1282676"/>
                  </a:ext>
                </a:extLst>
              </a:tr>
              <a:tr h="37211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RAS blockers, n (%)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49580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ACEi 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49580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ARB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 (100%)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 (50%)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 (50%)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7662248"/>
                  </a:ext>
                </a:extLst>
              </a:tr>
              <a:tr h="37211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Prior </a:t>
                      </a:r>
                      <a:r>
                        <a:rPr lang="tr-TR" sz="1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immunsupressive</a:t>
                      </a:r>
                      <a:r>
                        <a:rPr lang="tr-TR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treatment , n (%)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22(100%)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0925051"/>
                  </a:ext>
                </a:extLst>
              </a:tr>
              <a:tr h="372110">
                <a:tc>
                  <a:txBody>
                    <a:bodyPr/>
                    <a:lstStyle/>
                    <a:p>
                      <a:pPr marL="449580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Steroid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49580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Calcineurin inhibitor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49580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Cyclophosphamide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 (100%)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 (100%)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(27,2%)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6863979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56A8B83A-CA74-7527-772E-1B31A2E533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5898" y="1460834"/>
            <a:ext cx="673453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Table 1. </a:t>
            </a:r>
            <a:r>
              <a:rPr kumimoji="0" lang="tr-TR" altLang="tr-TR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Demographic</a:t>
            </a:r>
            <a:r>
              <a:rPr kumimoji="0" lang="tr-TR" altLang="tr-TR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tr-TR" altLang="tr-TR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characteristics</a:t>
            </a:r>
            <a:r>
              <a:rPr kumimoji="0" lang="tr-TR" altLang="tr-TR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kumimoji="0" lang="tr-TR" altLang="tr-TR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patients</a:t>
            </a:r>
            <a:r>
              <a:rPr kumimoji="0" lang="tr-TR" altLang="tr-TR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tr-TR" altLang="tr-TR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kumimoji="0" lang="tr-TR" altLang="tr-TR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tr-TR" altLang="tr-TR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primary</a:t>
            </a:r>
            <a:r>
              <a:rPr kumimoji="0" lang="tr-TR" altLang="tr-TR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tr-TR" altLang="tr-TR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membranous</a:t>
            </a:r>
            <a:r>
              <a:rPr kumimoji="0" lang="tr-TR" altLang="tr-TR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tr-TR" altLang="tr-TR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nephropathy</a:t>
            </a:r>
            <a:r>
              <a:rPr kumimoji="0" lang="tr-TR" altLang="tr-TR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at </a:t>
            </a:r>
            <a:r>
              <a:rPr kumimoji="0" lang="tr-TR" altLang="tr-TR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baseline</a:t>
            </a:r>
            <a:r>
              <a:rPr kumimoji="0" lang="tr-TR" altLang="tr-TR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(n=22)</a:t>
            </a:r>
            <a:endParaRPr kumimoji="0" lang="tr-TR" altLang="tr-TR" sz="7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9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ACEi</a:t>
            </a:r>
            <a:r>
              <a:rPr kumimoji="0" lang="tr-TR" altLang="tr-TR" sz="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kumimoji="0" lang="tr-TR" altLang="tr-TR" sz="9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angiotensin-converting</a:t>
            </a:r>
            <a:r>
              <a:rPr kumimoji="0" lang="tr-TR" altLang="tr-TR" sz="9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tr-TR" altLang="tr-TR" sz="9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enzyme</a:t>
            </a:r>
            <a:r>
              <a:rPr kumimoji="0" lang="tr-TR" altLang="tr-TR" sz="9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tr-TR" altLang="tr-TR" sz="9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inhibitors</a:t>
            </a:r>
            <a:r>
              <a:rPr kumimoji="0" lang="tr-TR" altLang="tr-TR" sz="9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tr-TR" altLang="tr-TR" sz="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ARB: </a:t>
            </a:r>
            <a:r>
              <a:rPr kumimoji="0" lang="tr-TR" altLang="tr-TR" sz="9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angiotensin</a:t>
            </a:r>
            <a:r>
              <a:rPr kumimoji="0" lang="tr-TR" altLang="tr-TR" sz="9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II </a:t>
            </a:r>
            <a:r>
              <a:rPr kumimoji="0" lang="tr-TR" altLang="tr-TR" sz="9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receptor</a:t>
            </a:r>
            <a:r>
              <a:rPr kumimoji="0" lang="tr-TR" altLang="tr-TR" sz="9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tr-TR" altLang="tr-TR" sz="9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blockers</a:t>
            </a:r>
            <a:r>
              <a:rPr kumimoji="0" lang="tr-TR" altLang="tr-TR" sz="9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tr-TR" altLang="tr-TR" sz="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RAS </a:t>
            </a:r>
            <a:r>
              <a:rPr kumimoji="0" lang="tr-TR" altLang="tr-TR" sz="9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blocker</a:t>
            </a:r>
            <a:r>
              <a:rPr kumimoji="0" lang="tr-TR" altLang="tr-TR" sz="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kumimoji="0" lang="tr-TR" altLang="tr-TR" sz="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tr-TR" altLang="tr-TR" sz="9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Renin-</a:t>
            </a:r>
            <a:r>
              <a:rPr kumimoji="0" lang="tr-TR" altLang="tr-TR" sz="9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Angiotensin</a:t>
            </a:r>
            <a:r>
              <a:rPr kumimoji="0" lang="tr-TR" altLang="tr-TR" sz="9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tr-TR" altLang="tr-TR" sz="9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System</a:t>
            </a:r>
            <a:r>
              <a:rPr kumimoji="0" lang="tr-TR" altLang="tr-TR" sz="9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tr-TR" altLang="tr-TR" sz="9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blockers</a:t>
            </a:r>
            <a:r>
              <a:rPr kumimoji="0" lang="tr-TR" altLang="tr-TR" sz="9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tr-TR" altLang="tr-TR" sz="1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647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65D6573-1C11-6EBC-329F-F38B9AD1E1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1735291"/>
              </p:ext>
            </p:extLst>
          </p:nvPr>
        </p:nvGraphicFramePr>
        <p:xfrm>
          <a:off x="1337733" y="355600"/>
          <a:ext cx="8573560" cy="6048438"/>
        </p:xfrm>
        <a:graphic>
          <a:graphicData uri="http://schemas.openxmlformats.org/drawingml/2006/table">
            <a:tbl>
              <a:tblPr firstRow="1" firstCol="1" bandRow="1"/>
              <a:tblGrid>
                <a:gridCol w="253417">
                  <a:extLst>
                    <a:ext uri="{9D8B030D-6E8A-4147-A177-3AD203B41FA5}">
                      <a16:colId xmlns:a16="http://schemas.microsoft.com/office/drawing/2014/main" val="3909458880"/>
                    </a:ext>
                  </a:extLst>
                </a:gridCol>
                <a:gridCol w="387578">
                  <a:extLst>
                    <a:ext uri="{9D8B030D-6E8A-4147-A177-3AD203B41FA5}">
                      <a16:colId xmlns:a16="http://schemas.microsoft.com/office/drawing/2014/main" val="4039580819"/>
                    </a:ext>
                  </a:extLst>
                </a:gridCol>
                <a:gridCol w="451464">
                  <a:extLst>
                    <a:ext uri="{9D8B030D-6E8A-4147-A177-3AD203B41FA5}">
                      <a16:colId xmlns:a16="http://schemas.microsoft.com/office/drawing/2014/main" val="3735573879"/>
                    </a:ext>
                  </a:extLst>
                </a:gridCol>
                <a:gridCol w="494055">
                  <a:extLst>
                    <a:ext uri="{9D8B030D-6E8A-4147-A177-3AD203B41FA5}">
                      <a16:colId xmlns:a16="http://schemas.microsoft.com/office/drawing/2014/main" val="2362478875"/>
                    </a:ext>
                  </a:extLst>
                </a:gridCol>
                <a:gridCol w="494054">
                  <a:extLst>
                    <a:ext uri="{9D8B030D-6E8A-4147-A177-3AD203B41FA5}">
                      <a16:colId xmlns:a16="http://schemas.microsoft.com/office/drawing/2014/main" val="397976215"/>
                    </a:ext>
                  </a:extLst>
                </a:gridCol>
                <a:gridCol w="580302">
                  <a:extLst>
                    <a:ext uri="{9D8B030D-6E8A-4147-A177-3AD203B41FA5}">
                      <a16:colId xmlns:a16="http://schemas.microsoft.com/office/drawing/2014/main" val="2421993991"/>
                    </a:ext>
                  </a:extLst>
                </a:gridCol>
                <a:gridCol w="539840">
                  <a:extLst>
                    <a:ext uri="{9D8B030D-6E8A-4147-A177-3AD203B41FA5}">
                      <a16:colId xmlns:a16="http://schemas.microsoft.com/office/drawing/2014/main" val="1790021752"/>
                    </a:ext>
                  </a:extLst>
                </a:gridCol>
                <a:gridCol w="830361">
                  <a:extLst>
                    <a:ext uri="{9D8B030D-6E8A-4147-A177-3AD203B41FA5}">
                      <a16:colId xmlns:a16="http://schemas.microsoft.com/office/drawing/2014/main" val="2096276301"/>
                    </a:ext>
                  </a:extLst>
                </a:gridCol>
                <a:gridCol w="387740">
                  <a:extLst>
                    <a:ext uri="{9D8B030D-6E8A-4147-A177-3AD203B41FA5}">
                      <a16:colId xmlns:a16="http://schemas.microsoft.com/office/drawing/2014/main" val="2795787118"/>
                    </a:ext>
                  </a:extLst>
                </a:gridCol>
                <a:gridCol w="630347">
                  <a:extLst>
                    <a:ext uri="{9D8B030D-6E8A-4147-A177-3AD203B41FA5}">
                      <a16:colId xmlns:a16="http://schemas.microsoft.com/office/drawing/2014/main" val="1770624432"/>
                    </a:ext>
                  </a:extLst>
                </a:gridCol>
                <a:gridCol w="579237">
                  <a:extLst>
                    <a:ext uri="{9D8B030D-6E8A-4147-A177-3AD203B41FA5}">
                      <a16:colId xmlns:a16="http://schemas.microsoft.com/office/drawing/2014/main" val="2371141517"/>
                    </a:ext>
                  </a:extLst>
                </a:gridCol>
                <a:gridCol w="514286">
                  <a:extLst>
                    <a:ext uri="{9D8B030D-6E8A-4147-A177-3AD203B41FA5}">
                      <a16:colId xmlns:a16="http://schemas.microsoft.com/office/drawing/2014/main" val="2298005843"/>
                    </a:ext>
                  </a:extLst>
                </a:gridCol>
                <a:gridCol w="475954">
                  <a:extLst>
                    <a:ext uri="{9D8B030D-6E8A-4147-A177-3AD203B41FA5}">
                      <a16:colId xmlns:a16="http://schemas.microsoft.com/office/drawing/2014/main" val="4214154556"/>
                    </a:ext>
                  </a:extLst>
                </a:gridCol>
                <a:gridCol w="611180">
                  <a:extLst>
                    <a:ext uri="{9D8B030D-6E8A-4147-A177-3AD203B41FA5}">
                      <a16:colId xmlns:a16="http://schemas.microsoft.com/office/drawing/2014/main" val="2257671453"/>
                    </a:ext>
                  </a:extLst>
                </a:gridCol>
                <a:gridCol w="639815">
                  <a:extLst>
                    <a:ext uri="{9D8B030D-6E8A-4147-A177-3AD203B41FA5}">
                      <a16:colId xmlns:a16="http://schemas.microsoft.com/office/drawing/2014/main" val="1679445702"/>
                    </a:ext>
                  </a:extLst>
                </a:gridCol>
                <a:gridCol w="703930">
                  <a:extLst>
                    <a:ext uri="{9D8B030D-6E8A-4147-A177-3AD203B41FA5}">
                      <a16:colId xmlns:a16="http://schemas.microsoft.com/office/drawing/2014/main" val="2003588163"/>
                    </a:ext>
                  </a:extLst>
                </a:gridCol>
              </a:tblGrid>
              <a:tr h="407543">
                <a:tc gridSpan="1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>
                          <a:tab pos="2061210" algn="l"/>
                        </a:tabLst>
                        <a:defRPr/>
                      </a:pPr>
                      <a:r>
                        <a:rPr kumimoji="0" lang="tr-TR" sz="10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Table 2. </a:t>
                      </a:r>
                      <a:r>
                        <a:rPr kumimoji="0" lang="tr-TR" sz="10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Characteristics</a:t>
                      </a:r>
                      <a:r>
                        <a:rPr kumimoji="0" lang="tr-T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of </a:t>
                      </a:r>
                      <a:r>
                        <a:rPr kumimoji="0" lang="tr-TR" sz="10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patients</a:t>
                      </a:r>
                      <a:r>
                        <a:rPr kumimoji="0" lang="tr-T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tr-TR" sz="10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receiving</a:t>
                      </a:r>
                      <a:r>
                        <a:rPr kumimoji="0" lang="tr-T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tr-TR" sz="10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low-dose</a:t>
                      </a:r>
                      <a:r>
                        <a:rPr kumimoji="0" lang="tr-T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RTX </a:t>
                      </a:r>
                      <a:r>
                        <a:rPr kumimoji="0" lang="tr-TR" sz="10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kumimoji="0" lang="tr-T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tr-TR" sz="10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low-dose</a:t>
                      </a:r>
                      <a:r>
                        <a:rPr kumimoji="0" lang="tr-T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CNI therapy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5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9496764"/>
                  </a:ext>
                </a:extLst>
              </a:tr>
              <a:tr h="3106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</a:t>
                      </a:r>
                      <a:endParaRPr lang="tr-TR" sz="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</a:t>
                      </a:r>
                      <a:endParaRPr lang="tr-TR" sz="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Gender</a:t>
                      </a:r>
                      <a:endParaRPr lang="tr-TR" sz="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SCr1</a:t>
                      </a:r>
                      <a:endParaRPr lang="tr-TR" sz="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(mg/dl)</a:t>
                      </a:r>
                      <a:endParaRPr lang="tr-TR" sz="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SAlb1</a:t>
                      </a:r>
                      <a:endParaRPr lang="tr-TR" sz="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(g/dl)</a:t>
                      </a:r>
                      <a:endParaRPr lang="tr-TR" sz="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UPr1</a:t>
                      </a:r>
                      <a:r>
                        <a:rPr lang="tr-TR" sz="6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(g/</a:t>
                      </a:r>
                      <a:r>
                        <a:rPr lang="tr-TR" sz="6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day</a:t>
                      </a:r>
                      <a:r>
                        <a:rPr lang="tr-TR" sz="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tr-TR" sz="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Risk </a:t>
                      </a:r>
                      <a:r>
                        <a:rPr lang="tr-TR" sz="6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group</a:t>
                      </a:r>
                      <a:r>
                        <a:rPr lang="tr-TR" sz="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at </a:t>
                      </a:r>
                      <a:r>
                        <a:rPr lang="tr-TR" sz="6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</a:t>
                      </a:r>
                      <a:r>
                        <a:rPr lang="tr-TR" sz="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time of </a:t>
                      </a:r>
                      <a:r>
                        <a:rPr lang="tr-TR" sz="6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diagnosis</a:t>
                      </a:r>
                      <a:endParaRPr lang="tr-TR" sz="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Prior</a:t>
                      </a:r>
                      <a:r>
                        <a:rPr lang="tr-TR" sz="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6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Treatment</a:t>
                      </a:r>
                      <a:r>
                        <a:rPr lang="tr-TR" sz="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tr-TR" sz="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Initial</a:t>
                      </a:r>
                      <a:r>
                        <a:rPr lang="tr-TR" sz="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Serum anti-PLA2R ab  </a:t>
                      </a:r>
                      <a:endParaRPr lang="tr-TR" sz="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Follow-up</a:t>
                      </a:r>
                      <a:r>
                        <a:rPr lang="tr-TR" sz="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6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after</a:t>
                      </a:r>
                      <a:r>
                        <a:rPr lang="tr-TR" sz="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6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</a:t>
                      </a:r>
                      <a:r>
                        <a:rPr lang="tr-TR" sz="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6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treatment</a:t>
                      </a:r>
                      <a:r>
                        <a:rPr lang="tr-TR" sz="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tr-TR" sz="6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years</a:t>
                      </a:r>
                      <a:r>
                        <a:rPr lang="tr-TR" sz="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tr-TR" sz="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SCr2</a:t>
                      </a:r>
                      <a:endParaRPr lang="tr-TR" sz="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(mg/dl)</a:t>
                      </a:r>
                      <a:endParaRPr lang="tr-TR" sz="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SAlb2</a:t>
                      </a:r>
                      <a:endParaRPr lang="tr-TR" sz="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(g/dl)</a:t>
                      </a:r>
                      <a:endParaRPr lang="tr-TR" sz="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UPr2</a:t>
                      </a:r>
                      <a:r>
                        <a:rPr lang="tr-TR" sz="6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(g/</a:t>
                      </a:r>
                      <a:r>
                        <a:rPr lang="tr-TR" sz="6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day</a:t>
                      </a:r>
                      <a:r>
                        <a:rPr lang="tr-TR" sz="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tr-TR" sz="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Treatment </a:t>
                      </a:r>
                      <a:r>
                        <a:rPr lang="tr-TR" sz="6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response</a:t>
                      </a:r>
                      <a:endParaRPr lang="tr-TR" sz="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Time </a:t>
                      </a:r>
                      <a:r>
                        <a:rPr lang="tr-TR" sz="6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to</a:t>
                      </a:r>
                      <a:r>
                        <a:rPr lang="tr-TR" sz="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6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achieve</a:t>
                      </a:r>
                      <a:r>
                        <a:rPr lang="tr-TR" sz="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6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clinical</a:t>
                      </a:r>
                      <a:r>
                        <a:rPr lang="tr-TR" sz="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6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response</a:t>
                      </a:r>
                      <a:r>
                        <a:rPr lang="tr-TR" sz="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6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after</a:t>
                      </a:r>
                      <a:r>
                        <a:rPr lang="tr-TR" sz="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6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treatment</a:t>
                      </a:r>
                      <a:r>
                        <a:rPr lang="tr-TR" sz="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tr-TR" sz="6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months</a:t>
                      </a:r>
                      <a:r>
                        <a:rPr lang="tr-TR" sz="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tr-TR" sz="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Clinical</a:t>
                      </a:r>
                      <a:r>
                        <a:rPr lang="tr-TR" sz="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6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Response</a:t>
                      </a:r>
                      <a:r>
                        <a:rPr lang="tr-TR" sz="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6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duration</a:t>
                      </a:r>
                      <a:r>
                        <a:rPr lang="tr-TR" sz="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tr-TR" sz="6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months</a:t>
                      </a:r>
                      <a:r>
                        <a:rPr lang="tr-TR" sz="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tr-TR" sz="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4560160"/>
                  </a:ext>
                </a:extLst>
              </a:tr>
              <a:tr h="22967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1,9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3,3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4,8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MR</a:t>
                      </a: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steroid+acei+cni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NK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0,9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3,8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2,2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6774113"/>
                  </a:ext>
                </a:extLst>
              </a:tr>
              <a:tr h="18220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1,4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2,4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HR</a:t>
                      </a: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steroid+acei+cni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0,8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4,2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2,4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8496890"/>
                  </a:ext>
                </a:extLst>
              </a:tr>
              <a:tr h="18491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0,8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2,5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13,4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HR</a:t>
                      </a: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steroid+acei+cni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0,9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4,1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1,3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414196"/>
                  </a:ext>
                </a:extLst>
              </a:tr>
              <a:tr h="18762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0,8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3,2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4,1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MR</a:t>
                      </a: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steroid+acei+cni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NK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0,6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4,6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0,2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9334319"/>
                  </a:ext>
                </a:extLst>
              </a:tr>
              <a:tr h="18446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0,6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2,4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5,5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HR</a:t>
                      </a: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steroid+acei+cni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0,8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3,8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0,2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4608943"/>
                  </a:ext>
                </a:extLst>
              </a:tr>
              <a:tr h="18039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0,7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2,5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8,6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HR</a:t>
                      </a: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steroid+arb+cni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NEG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0,6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4,4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0,1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30625"/>
                  </a:ext>
                </a:extLst>
              </a:tr>
              <a:tr h="18898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1,8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3,2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7,7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MR</a:t>
                      </a: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steroid+acei+cni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NEG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1,3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4,3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0,1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9657821"/>
                  </a:ext>
                </a:extLst>
              </a:tr>
              <a:tr h="18627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0,8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3,3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6,3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MR</a:t>
                      </a: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steroid+arb+cni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NK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0,9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4,5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0,2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3081214"/>
                  </a:ext>
                </a:extLst>
              </a:tr>
              <a:tr h="18265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1,7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3,1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6,7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MR</a:t>
                      </a: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cy+steroid+acei+cni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NEG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1,4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3,6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2,6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3085546"/>
                  </a:ext>
                </a:extLst>
              </a:tr>
              <a:tr h="18491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0,9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3,4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4,1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MR</a:t>
                      </a: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cy+steroid+arb+cni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NK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4,5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0,2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0697758"/>
                  </a:ext>
                </a:extLst>
              </a:tr>
              <a:tr h="18717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0,9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3,1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6,3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MR</a:t>
                      </a: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steroid+arb+cni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3,5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0,2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2185552"/>
                  </a:ext>
                </a:extLst>
              </a:tr>
              <a:tr h="18446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2,4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3,6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HR</a:t>
                      </a: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cy+steroid+arb+cni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NK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4,25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0,2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8306907"/>
                  </a:ext>
                </a:extLst>
              </a:tr>
              <a:tr h="22963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</a:t>
                      </a:r>
                      <a:r>
                        <a:rPr lang="tr-TR" sz="600" b="1" baseline="30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MR</a:t>
                      </a: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steroid+arb+cni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NK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0,8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0,2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0027106"/>
                  </a:ext>
                </a:extLst>
              </a:tr>
              <a:tr h="22963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</a:t>
                      </a:r>
                      <a:r>
                        <a:rPr lang="tr-TR" sz="600" b="1" baseline="30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1,1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3,3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4,2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MR</a:t>
                      </a: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steroid+arb+cni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1,3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3,6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3,5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5123648"/>
                  </a:ext>
                </a:extLst>
              </a:tr>
              <a:tr h="17130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1,1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3,2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4,8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MR</a:t>
                      </a: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steroid+ace+cni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1,1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3,7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2,4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669221"/>
                  </a:ext>
                </a:extLst>
              </a:tr>
              <a:tr h="17130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16.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0,7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2,8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5,1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MR</a:t>
                      </a: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cy+steroid+arb+cni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NK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1,1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3,5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3,1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1801083"/>
                  </a:ext>
                </a:extLst>
              </a:tr>
              <a:tr h="17130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17.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3,2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5,6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MR</a:t>
                      </a: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steroid+acei+cni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NEG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0,8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4,1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0,9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4598457"/>
                  </a:ext>
                </a:extLst>
              </a:tr>
              <a:tr h="17130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18.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2.1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2,8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6,7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MR</a:t>
                      </a: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cy+steroid+arb+cni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NK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3,9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0,6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8763785"/>
                  </a:ext>
                </a:extLst>
              </a:tr>
              <a:tr h="17130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0,5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3,4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3,7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MR</a:t>
                      </a: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steroid+arb+cni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NEG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0,6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3,8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1,6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508076"/>
                  </a:ext>
                </a:extLst>
              </a:tr>
              <a:tr h="17130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20.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1,6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3,2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4,3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MR</a:t>
                      </a: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steroid+arb+cni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NK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3,5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1,6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5056476"/>
                  </a:ext>
                </a:extLst>
              </a:tr>
              <a:tr h="17130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21.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0,9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3,3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3,8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MR</a:t>
                      </a: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cy+steroid+arb+cni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NK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0,9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3,7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1,5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5856060"/>
                  </a:ext>
                </a:extLst>
              </a:tr>
              <a:tr h="17130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22.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0,9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2,2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3,6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HR</a:t>
                      </a: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steroid+arb+cni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0,8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3,1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2,3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0745530"/>
                  </a:ext>
                </a:extLst>
              </a:tr>
              <a:tr h="869557">
                <a:tc gridSpan="1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700" b="1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acei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: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ace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inhibitors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tr-TR" sz="700" b="1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arb</a:t>
                      </a:r>
                      <a:r>
                        <a:rPr kumimoji="0" lang="tr-TR" sz="7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: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angiotensin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receptor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blocker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tr-TR" sz="700" b="1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cni</a:t>
                      </a:r>
                      <a:r>
                        <a:rPr kumimoji="0" lang="tr-TR" sz="7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: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calcineurin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inhibitor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tr-TR" sz="7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CR: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complete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remission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tr-TR" sz="700" b="1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Cy</a:t>
                      </a:r>
                      <a:r>
                        <a:rPr kumimoji="0" lang="tr-TR" sz="7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: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cyclophosphamide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tr-TR" sz="7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F: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female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tr-TR" sz="7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HR: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high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risk,  </a:t>
                      </a:r>
                      <a:r>
                        <a:rPr kumimoji="0" lang="tr-TR" sz="7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M: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male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MR: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moderate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risk, NEG: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negative,NK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: not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known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tr-TR" sz="700" b="1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POS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:positive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tr-TR" sz="700" b="1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PR: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partial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remission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tr-TR" sz="7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SCr1: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baseline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serum kreatinin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level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tr-TR" sz="7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SCr2: 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serum kreatinin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level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at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time of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remission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tr-TR" sz="7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SAlb1: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baseline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serum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albumine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level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tr-TR" sz="7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SAlb2: 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serum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albumine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level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at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time of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remission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tr-TR" sz="7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UPr1: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baseline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urinary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protein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level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tr-TR" sz="7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UPr2: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urinary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protein at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time of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remission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kumimoji="0" lang="tr-T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700" b="1" i="0" u="none" strike="noStrike" kern="1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kumimoji="0" lang="tr-TR" sz="7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Patients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number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13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14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discontuniued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CNI therapy 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due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to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side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effects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after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6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8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months</a:t>
                      </a:r>
                      <a:r>
                        <a:rPr kumimoji="0" lang="tr-TR" sz="7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tr-TR" sz="7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respectively</a:t>
                      </a:r>
                      <a:endParaRPr kumimoji="0" lang="tr-T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905" marR="519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5" marR="5190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70696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6174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C04E416-98B0-5DB3-4299-9EDACE498733}"/>
              </a:ext>
            </a:extLst>
          </p:cNvPr>
          <p:cNvSpPr txBox="1"/>
          <p:nvPr/>
        </p:nvSpPr>
        <p:spPr>
          <a:xfrm>
            <a:off x="3200400" y="1298910"/>
            <a:ext cx="5638799" cy="477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sz="12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 3.  </a:t>
            </a:r>
            <a:r>
              <a:rPr lang="tr-TR" sz="12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1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mean</a:t>
            </a:r>
            <a:r>
              <a:rPr lang="tr-TR" sz="1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laboratory</a:t>
            </a:r>
            <a:r>
              <a:rPr lang="tr-TR" sz="1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data of </a:t>
            </a:r>
            <a:r>
              <a:rPr lang="tr-TR" sz="12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1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patients</a:t>
            </a:r>
            <a:r>
              <a:rPr lang="tr-TR" sz="1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before</a:t>
            </a:r>
            <a:r>
              <a:rPr lang="tr-TR" sz="1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treatment, at 3, 6, 12 </a:t>
            </a:r>
            <a:r>
              <a:rPr lang="tr-TR" sz="12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sz="1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24 </a:t>
            </a:r>
            <a:r>
              <a:rPr lang="tr-TR" sz="12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months</a:t>
            </a:r>
            <a:r>
              <a:rPr lang="tr-TR" sz="1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after</a:t>
            </a:r>
            <a:r>
              <a:rPr lang="tr-TR" sz="1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treatment</a:t>
            </a:r>
            <a:endParaRPr lang="tr-T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31A85CB-5DAF-4485-C37F-C05F419ABC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4814973"/>
              </p:ext>
            </p:extLst>
          </p:nvPr>
        </p:nvGraphicFramePr>
        <p:xfrm>
          <a:off x="3200401" y="2001983"/>
          <a:ext cx="5638799" cy="2437937"/>
        </p:xfrm>
        <a:graphic>
          <a:graphicData uri="http://schemas.openxmlformats.org/drawingml/2006/table">
            <a:tbl>
              <a:tblPr firstRow="1" firstCol="1" bandRow="1"/>
              <a:tblGrid>
                <a:gridCol w="1128921">
                  <a:extLst>
                    <a:ext uri="{9D8B030D-6E8A-4147-A177-3AD203B41FA5}">
                      <a16:colId xmlns:a16="http://schemas.microsoft.com/office/drawing/2014/main" val="354757564"/>
                    </a:ext>
                  </a:extLst>
                </a:gridCol>
                <a:gridCol w="750678">
                  <a:extLst>
                    <a:ext uri="{9D8B030D-6E8A-4147-A177-3AD203B41FA5}">
                      <a16:colId xmlns:a16="http://schemas.microsoft.com/office/drawing/2014/main" val="3126218650"/>
                    </a:ext>
                  </a:extLst>
                </a:gridCol>
                <a:gridCol w="939437">
                  <a:extLst>
                    <a:ext uri="{9D8B030D-6E8A-4147-A177-3AD203B41FA5}">
                      <a16:colId xmlns:a16="http://schemas.microsoft.com/office/drawing/2014/main" val="664453979"/>
                    </a:ext>
                  </a:extLst>
                </a:gridCol>
                <a:gridCol w="939437">
                  <a:extLst>
                    <a:ext uri="{9D8B030D-6E8A-4147-A177-3AD203B41FA5}">
                      <a16:colId xmlns:a16="http://schemas.microsoft.com/office/drawing/2014/main" val="1029767305"/>
                    </a:ext>
                  </a:extLst>
                </a:gridCol>
                <a:gridCol w="940163">
                  <a:extLst>
                    <a:ext uri="{9D8B030D-6E8A-4147-A177-3AD203B41FA5}">
                      <a16:colId xmlns:a16="http://schemas.microsoft.com/office/drawing/2014/main" val="233658024"/>
                    </a:ext>
                  </a:extLst>
                </a:gridCol>
                <a:gridCol w="940163">
                  <a:extLst>
                    <a:ext uri="{9D8B030D-6E8A-4147-A177-3AD203B41FA5}">
                      <a16:colId xmlns:a16="http://schemas.microsoft.com/office/drawing/2014/main" val="3595546840"/>
                    </a:ext>
                  </a:extLst>
                </a:gridCol>
              </a:tblGrid>
              <a:tr h="5904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061210" algn="l"/>
                        </a:tabLst>
                      </a:pPr>
                      <a:r>
                        <a:rPr lang="tr-TR" sz="11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79095" algn="l"/>
                        </a:tabLst>
                      </a:pPr>
                      <a:r>
                        <a:rPr lang="tr-TR" sz="11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Baseline n:22</a:t>
                      </a:r>
                      <a:endParaRPr lang="tr-T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061210" algn="l"/>
                        </a:tabLst>
                      </a:pPr>
                      <a:r>
                        <a:rPr lang="tr-TR" sz="11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months n:21</a:t>
                      </a:r>
                      <a:endParaRPr lang="tr-T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061210" algn="l"/>
                        </a:tabLst>
                      </a:pPr>
                      <a:r>
                        <a:rPr lang="tr-TR" sz="11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months n:20</a:t>
                      </a:r>
                      <a:endParaRPr lang="tr-T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061210" algn="l"/>
                        </a:tabLst>
                      </a:pPr>
                      <a:r>
                        <a:rPr lang="tr-TR" sz="11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 months n:20</a:t>
                      </a:r>
                      <a:endParaRPr lang="tr-T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434340" algn="l"/>
                        </a:tabLst>
                      </a:pPr>
                      <a:r>
                        <a:rPr lang="tr-TR" sz="11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 months n:20</a:t>
                      </a:r>
                      <a:endParaRPr lang="tr-T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34637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061210" algn="l"/>
                        </a:tabLst>
                      </a:pPr>
                      <a:r>
                        <a:rPr lang="tr-TR" sz="8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79095" algn="l"/>
                        </a:tabLst>
                      </a:pPr>
                      <a:r>
                        <a:rPr lang="tr-TR" sz="9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061210" algn="l"/>
                        </a:tabLst>
                      </a:pPr>
                      <a:r>
                        <a:rPr lang="tr-TR" sz="9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061210" algn="l"/>
                        </a:tabLst>
                      </a:pPr>
                      <a:r>
                        <a:rPr lang="tr-TR" sz="9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061210" algn="l"/>
                        </a:tabLst>
                      </a:pPr>
                      <a:r>
                        <a:rPr lang="tr-TR" sz="9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061210" algn="l"/>
                        </a:tabLst>
                      </a:pPr>
                      <a:r>
                        <a:rPr lang="tr-TR" sz="9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0374714"/>
                  </a:ext>
                </a:extLst>
              </a:tr>
              <a:tr h="3852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061210" algn="l"/>
                        </a:tabLst>
                      </a:pPr>
                      <a:r>
                        <a:rPr lang="tr-TR" sz="8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BUN (mg/dl)</a:t>
                      </a:r>
                      <a:endParaRPr lang="tr-T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061210" algn="l"/>
                        </a:tabLst>
                      </a:pPr>
                      <a:r>
                        <a:rPr lang="tr-TR" sz="9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22,6±12,9</a:t>
                      </a:r>
                      <a:endParaRPr lang="tr-T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061210" algn="l"/>
                        </a:tabLst>
                      </a:pPr>
                      <a:r>
                        <a:rPr lang="tr-TR" sz="9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18,8±86 </a:t>
                      </a:r>
                      <a:endParaRPr lang="tr-T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061210" algn="l"/>
                        </a:tabLst>
                      </a:pPr>
                      <a:r>
                        <a:rPr lang="tr-TR" sz="9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22,5±14,2 </a:t>
                      </a:r>
                      <a:endParaRPr lang="tr-T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061210" algn="l"/>
                        </a:tabLst>
                      </a:pPr>
                      <a:r>
                        <a:rPr lang="tr-TR" sz="9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19,9±10,1 </a:t>
                      </a:r>
                      <a:endParaRPr lang="tr-T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061210" algn="l"/>
                        </a:tabLst>
                      </a:pPr>
                      <a:r>
                        <a:rPr lang="tr-TR" sz="9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19,4±10 </a:t>
                      </a:r>
                      <a:endParaRPr lang="tr-T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70134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061210" algn="l"/>
                        </a:tabLst>
                      </a:pPr>
                      <a:r>
                        <a:rPr lang="tr-TR" sz="8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CRE (mg/dl)</a:t>
                      </a:r>
                      <a:endParaRPr lang="tr-T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061210" algn="l"/>
                        </a:tabLst>
                      </a:pPr>
                      <a:r>
                        <a:rPr lang="tr-TR" sz="9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1±0,4</a:t>
                      </a:r>
                      <a:endParaRPr lang="tr-T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061210" algn="l"/>
                        </a:tabLst>
                      </a:pPr>
                      <a:r>
                        <a:rPr lang="tr-TR" sz="9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1±0,2 </a:t>
                      </a:r>
                      <a:endParaRPr lang="tr-T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061210" algn="l"/>
                        </a:tabLst>
                      </a:pPr>
                      <a:r>
                        <a:rPr lang="tr-TR" sz="9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1±0,3 </a:t>
                      </a:r>
                      <a:endParaRPr lang="tr-T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061210" algn="l"/>
                        </a:tabLst>
                      </a:pPr>
                      <a:r>
                        <a:rPr lang="tr-TR" sz="9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1±0,3 </a:t>
                      </a:r>
                      <a:endParaRPr lang="tr-T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061210" algn="l"/>
                        </a:tabLst>
                      </a:pPr>
                      <a:r>
                        <a:rPr lang="tr-TR" sz="9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1±0,2 </a:t>
                      </a:r>
                      <a:endParaRPr lang="tr-T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061210" algn="l"/>
                        </a:tabLst>
                      </a:pPr>
                      <a:r>
                        <a:rPr lang="tr-TR" sz="9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92848"/>
                  </a:ext>
                </a:extLst>
              </a:tr>
              <a:tr h="2354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061210" algn="l"/>
                        </a:tabLst>
                      </a:pPr>
                      <a:r>
                        <a:rPr lang="tr-TR" sz="8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eGFR</a:t>
                      </a:r>
                      <a:endParaRPr lang="tr-T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061210" algn="l"/>
                        </a:tabLst>
                      </a:pPr>
                      <a:r>
                        <a:rPr lang="tr-TR" sz="9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84,4±34,6</a:t>
                      </a:r>
                      <a:endParaRPr lang="tr-T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061210" algn="l"/>
                        </a:tabLst>
                      </a:pPr>
                      <a:r>
                        <a:rPr lang="tr-TR" sz="9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90,3±27 </a:t>
                      </a:r>
                      <a:endParaRPr lang="tr-T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061210" algn="l"/>
                        </a:tabLst>
                      </a:pPr>
                      <a:r>
                        <a:rPr lang="tr-TR" sz="9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84,4±28,9 </a:t>
                      </a:r>
                      <a:endParaRPr lang="tr-T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061210" algn="l"/>
                        </a:tabLst>
                      </a:pPr>
                      <a:r>
                        <a:rPr lang="tr-TR" sz="9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82,7±27,6 </a:t>
                      </a:r>
                      <a:endParaRPr lang="tr-T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061210" algn="l"/>
                        </a:tabLst>
                      </a:pPr>
                      <a:r>
                        <a:rPr lang="tr-TR" sz="9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86,3±28,9 </a:t>
                      </a:r>
                      <a:endParaRPr lang="tr-T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35178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061210" algn="l"/>
                        </a:tabLst>
                      </a:pPr>
                      <a:r>
                        <a:rPr lang="tr-TR" sz="8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Serum Albumin(g/dl)</a:t>
                      </a:r>
                      <a:endParaRPr lang="tr-T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061210" algn="l"/>
                        </a:tabLst>
                      </a:pPr>
                      <a:r>
                        <a:rPr lang="tr-TR" sz="9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3±0,5</a:t>
                      </a:r>
                      <a:endParaRPr lang="tr-T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061210" algn="l"/>
                        </a:tabLst>
                      </a:pPr>
                      <a:r>
                        <a:rPr lang="tr-TR" sz="9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3,7±0,4*</a:t>
                      </a:r>
                      <a:endParaRPr lang="tr-T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061210" algn="l"/>
                        </a:tabLst>
                      </a:pPr>
                      <a:r>
                        <a:rPr lang="tr-TR" sz="9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061210" algn="l"/>
                        </a:tabLst>
                      </a:pPr>
                      <a:r>
                        <a:rPr lang="tr-TR" sz="9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3,9±0,4* </a:t>
                      </a:r>
                      <a:endParaRPr lang="tr-T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061210" algn="l"/>
                        </a:tabLst>
                      </a:pPr>
                      <a:r>
                        <a:rPr lang="tr-TR" sz="9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3,9±0,8* </a:t>
                      </a:r>
                      <a:endParaRPr lang="tr-T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061210" algn="l"/>
                        </a:tabLst>
                      </a:pPr>
                      <a:r>
                        <a:rPr lang="tr-TR" sz="9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4±0,5* </a:t>
                      </a:r>
                      <a:endParaRPr lang="tr-T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2979989"/>
                  </a:ext>
                </a:extLst>
              </a:tr>
              <a:tr h="3113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061210" algn="l"/>
                        </a:tabLst>
                      </a:pPr>
                      <a:r>
                        <a:rPr lang="tr-TR" sz="8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Proteinuria (g/day)</a:t>
                      </a:r>
                      <a:endParaRPr lang="tr-T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061210" algn="l"/>
                        </a:tabLst>
                      </a:pPr>
                      <a:r>
                        <a:rPr lang="tr-TR" sz="9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5,9±3</a:t>
                      </a:r>
                      <a:endParaRPr lang="tr-T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061210" algn="l"/>
                        </a:tabLst>
                      </a:pPr>
                      <a:r>
                        <a:rPr lang="tr-TR" sz="9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2,6±2 ** </a:t>
                      </a:r>
                      <a:endParaRPr lang="tr-T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061210" algn="l"/>
                        </a:tabLst>
                      </a:pPr>
                      <a:r>
                        <a:rPr lang="tr-TR" sz="9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2,3±2,5** </a:t>
                      </a:r>
                      <a:endParaRPr lang="tr-T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061210" algn="l"/>
                        </a:tabLst>
                      </a:pPr>
                      <a:r>
                        <a:rPr lang="tr-TR" sz="9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2,1±2,5**</a:t>
                      </a:r>
                      <a:endParaRPr lang="tr-T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061210" algn="l"/>
                        </a:tabLst>
                      </a:pPr>
                      <a:r>
                        <a:rPr lang="tr-TR" sz="9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2±2,4** </a:t>
                      </a:r>
                      <a:endParaRPr lang="tr-T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686957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7546246-A48D-E2D2-E9BD-7F8A2ABBB0E9}"/>
              </a:ext>
            </a:extLst>
          </p:cNvPr>
          <p:cNvSpPr txBox="1"/>
          <p:nvPr/>
        </p:nvSpPr>
        <p:spPr>
          <a:xfrm>
            <a:off x="3255819" y="4932652"/>
            <a:ext cx="5583381" cy="484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2061210" algn="l"/>
              </a:tabLst>
            </a:pPr>
            <a:r>
              <a:rPr lang="tr-TR" sz="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tr-TR" sz="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vs</a:t>
            </a:r>
            <a:r>
              <a:rPr lang="tr-TR" sz="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baseline</a:t>
            </a:r>
            <a:r>
              <a:rPr lang="tr-TR" sz="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serum </a:t>
            </a:r>
            <a:r>
              <a:rPr lang="tr-TR" sz="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albumin</a:t>
            </a:r>
            <a:r>
              <a:rPr lang="tr-TR" sz="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(p&lt;0,01)</a:t>
            </a:r>
            <a:endParaRPr lang="tr-T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2061210" algn="l"/>
              </a:tabLst>
            </a:pPr>
            <a:r>
              <a:rPr lang="tr-TR" sz="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**</a:t>
            </a:r>
            <a:r>
              <a:rPr lang="tr-TR" sz="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vs</a:t>
            </a:r>
            <a:r>
              <a:rPr lang="tr-TR" sz="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tr-TR" sz="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baseline</a:t>
            </a:r>
            <a:r>
              <a:rPr lang="tr-TR" sz="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serum </a:t>
            </a:r>
            <a:r>
              <a:rPr lang="tr-TR" sz="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proteinuria</a:t>
            </a:r>
            <a:r>
              <a:rPr lang="tr-TR" sz="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(p&lt;0,01)</a:t>
            </a:r>
            <a:endParaRPr lang="tr-T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3519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1746</TotalTime>
  <Words>952</Words>
  <Application>Microsoft Office PowerPoint</Application>
  <PresentationFormat>Widescreen</PresentationFormat>
  <Paragraphs>449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Ahmet Mert Yanık</dc:creator>
  <cp:lastModifiedBy>Ahmet Mert Yanık</cp:lastModifiedBy>
  <cp:revision>14</cp:revision>
  <dcterms:created xsi:type="dcterms:W3CDTF">2024-03-19T19:49:12Z</dcterms:created>
  <dcterms:modified xsi:type="dcterms:W3CDTF">2024-05-03T17:32:00Z</dcterms:modified>
</cp:coreProperties>
</file>