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65" r:id="rId2"/>
    <p:sldId id="266" r:id="rId3"/>
  </p:sldIdLst>
  <p:sldSz cx="9144000" cy="6858000" type="screen4x3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5360" autoAdjust="0"/>
  </p:normalViewPr>
  <p:slideViewPr>
    <p:cSldViewPr snapToGrid="0">
      <p:cViewPr varScale="1">
        <p:scale>
          <a:sx n="77" d="100"/>
          <a:sy n="77" d="100"/>
        </p:scale>
        <p:origin x="1646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741339-8AEA-477E-AC97-8B7F32E00AFA}" type="datetimeFigureOut">
              <a:rPr lang="en-US" smtClean="0"/>
              <a:t>4/8/2021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3013"/>
            <a:ext cx="4473575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5125" cy="39131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2D330C-A054-48DE-9ACE-B135CEEF8EB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34288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2F141-4130-4A5B-8D39-E763D2DD3310}" type="datetimeFigureOut">
              <a:rPr kumimoji="1" lang="ja-JP" altLang="en-US" smtClean="0"/>
              <a:t>2021/4/8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260B4-2602-4B22-809D-024CD7C265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1860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2F141-4130-4A5B-8D39-E763D2DD3310}" type="datetimeFigureOut">
              <a:rPr kumimoji="1" lang="ja-JP" altLang="en-US" smtClean="0"/>
              <a:t>2021/4/8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260B4-2602-4B22-809D-024CD7C265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63422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2F141-4130-4A5B-8D39-E763D2DD3310}" type="datetimeFigureOut">
              <a:rPr kumimoji="1" lang="ja-JP" altLang="en-US" smtClean="0"/>
              <a:t>2021/4/8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260B4-2602-4B22-809D-024CD7C265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78786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2F141-4130-4A5B-8D39-E763D2DD3310}" type="datetimeFigureOut">
              <a:rPr kumimoji="1" lang="ja-JP" altLang="en-US" smtClean="0"/>
              <a:t>2021/4/8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260B4-2602-4B22-809D-024CD7C265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53837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2F141-4130-4A5B-8D39-E763D2DD3310}" type="datetimeFigureOut">
              <a:rPr kumimoji="1" lang="ja-JP" altLang="en-US" smtClean="0"/>
              <a:t>2021/4/8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260B4-2602-4B22-809D-024CD7C265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61883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2F141-4130-4A5B-8D39-E763D2DD3310}" type="datetimeFigureOut">
              <a:rPr kumimoji="1" lang="ja-JP" altLang="en-US" smtClean="0"/>
              <a:t>2021/4/8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260B4-2602-4B22-809D-024CD7C265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787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2F141-4130-4A5B-8D39-E763D2DD3310}" type="datetimeFigureOut">
              <a:rPr kumimoji="1" lang="ja-JP" altLang="en-US" smtClean="0"/>
              <a:t>2021/4/8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260B4-2602-4B22-809D-024CD7C265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34454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2F141-4130-4A5B-8D39-E763D2DD3310}" type="datetimeFigureOut">
              <a:rPr kumimoji="1" lang="ja-JP" altLang="en-US" smtClean="0"/>
              <a:t>2021/4/8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260B4-2602-4B22-809D-024CD7C265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1635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2F141-4130-4A5B-8D39-E763D2DD3310}" type="datetimeFigureOut">
              <a:rPr kumimoji="1" lang="ja-JP" altLang="en-US" smtClean="0"/>
              <a:t>2021/4/8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260B4-2602-4B22-809D-024CD7C265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0934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2F141-4130-4A5B-8D39-E763D2DD3310}" type="datetimeFigureOut">
              <a:rPr kumimoji="1" lang="ja-JP" altLang="en-US" smtClean="0"/>
              <a:t>2021/4/8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260B4-2602-4B22-809D-024CD7C265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1443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2F141-4130-4A5B-8D39-E763D2DD3310}" type="datetimeFigureOut">
              <a:rPr kumimoji="1" lang="ja-JP" altLang="en-US" smtClean="0"/>
              <a:t>2021/4/8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260B4-2602-4B22-809D-024CD7C265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7101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92F141-4130-4A5B-8D39-E763D2DD3310}" type="datetimeFigureOut">
              <a:rPr kumimoji="1" lang="ja-JP" altLang="en-US" smtClean="0"/>
              <a:t>2021/4/8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9260B4-2602-4B22-809D-024CD7C265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9241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E6FA714-34D9-4270-8883-67348C19C027}"/>
              </a:ext>
            </a:extLst>
          </p:cNvPr>
          <p:cNvSpPr txBox="1"/>
          <p:nvPr/>
        </p:nvSpPr>
        <p:spPr>
          <a:xfrm>
            <a:off x="2959892" y="0"/>
            <a:ext cx="32242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GB" altLang="ja-JP" b="1" dirty="0"/>
              <a:t>Table 1. Patients’ characteristics</a:t>
            </a:r>
          </a:p>
        </p:txBody>
      </p:sp>
      <p:graphicFrame>
        <p:nvGraphicFramePr>
          <p:cNvPr id="6" name="表 6">
            <a:extLst>
              <a:ext uri="{FF2B5EF4-FFF2-40B4-BE49-F238E27FC236}">
                <a16:creationId xmlns:a16="http://schemas.microsoft.com/office/drawing/2014/main" id="{04F1A14B-AD9B-4EDB-8575-3AE3F66C62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24192"/>
              </p:ext>
            </p:extLst>
          </p:nvPr>
        </p:nvGraphicFramePr>
        <p:xfrm>
          <a:off x="158045" y="362262"/>
          <a:ext cx="8827910" cy="644080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65582">
                  <a:extLst>
                    <a:ext uri="{9D8B030D-6E8A-4147-A177-3AD203B41FA5}">
                      <a16:colId xmlns:a16="http://schemas.microsoft.com/office/drawing/2014/main" val="3654819122"/>
                    </a:ext>
                  </a:extLst>
                </a:gridCol>
                <a:gridCol w="1765582">
                  <a:extLst>
                    <a:ext uri="{9D8B030D-6E8A-4147-A177-3AD203B41FA5}">
                      <a16:colId xmlns:a16="http://schemas.microsoft.com/office/drawing/2014/main" val="2625619018"/>
                    </a:ext>
                  </a:extLst>
                </a:gridCol>
                <a:gridCol w="1765582">
                  <a:extLst>
                    <a:ext uri="{9D8B030D-6E8A-4147-A177-3AD203B41FA5}">
                      <a16:colId xmlns:a16="http://schemas.microsoft.com/office/drawing/2014/main" val="3296031199"/>
                    </a:ext>
                  </a:extLst>
                </a:gridCol>
                <a:gridCol w="1765582">
                  <a:extLst>
                    <a:ext uri="{9D8B030D-6E8A-4147-A177-3AD203B41FA5}">
                      <a16:colId xmlns:a16="http://schemas.microsoft.com/office/drawing/2014/main" val="84633720"/>
                    </a:ext>
                  </a:extLst>
                </a:gridCol>
                <a:gridCol w="1765582">
                  <a:extLst>
                    <a:ext uri="{9D8B030D-6E8A-4147-A177-3AD203B41FA5}">
                      <a16:colId xmlns:a16="http://schemas.microsoft.com/office/drawing/2014/main" val="3832001295"/>
                    </a:ext>
                  </a:extLst>
                </a:gridCol>
              </a:tblGrid>
              <a:tr h="171347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Characteristic</a:t>
                      </a:r>
                      <a:endParaRPr kumimoji="1" lang="ja-JP" altLang="en-US" sz="140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400" b="1" kern="100" dirty="0">
                          <a:effectLst/>
                          <a:latin typeface="+mn-lt"/>
                          <a:ea typeface="游明朝" panose="02020400000000000000" pitchFamily="18" charset="-128"/>
                          <a:cs typeface="Times New Roman" panose="02020603050405020304" pitchFamily="18" charset="0"/>
                        </a:rPr>
                        <a:t>High serum KL-6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400" b="1" kern="100" dirty="0">
                          <a:effectLst/>
                          <a:latin typeface="+mn-lt"/>
                          <a:ea typeface="游明朝" panose="02020400000000000000" pitchFamily="18" charset="-128"/>
                          <a:cs typeface="Times New Roman" panose="02020603050405020304" pitchFamily="18" charset="0"/>
                        </a:rPr>
                        <a:t>(N = 38)</a:t>
                      </a:r>
                      <a:endParaRPr lang="ja-JP" sz="1400" b="1" kern="100" dirty="0">
                        <a:effectLst/>
                        <a:latin typeface="+mn-lt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51435" marR="5143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400" b="1" kern="100" dirty="0">
                          <a:effectLst/>
                          <a:latin typeface="+mn-lt"/>
                          <a:ea typeface="游明朝" panose="02020400000000000000" pitchFamily="18" charset="-128"/>
                          <a:cs typeface="Times New Roman" panose="02020603050405020304" pitchFamily="18" charset="0"/>
                        </a:rPr>
                        <a:t>Low serum KL-6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400" b="1" kern="100" dirty="0">
                          <a:effectLst/>
                          <a:latin typeface="+mn-lt"/>
                          <a:ea typeface="游明朝" panose="02020400000000000000" pitchFamily="18" charset="-128"/>
                          <a:cs typeface="Times New Roman" panose="02020603050405020304" pitchFamily="18" charset="0"/>
                        </a:rPr>
                        <a:t>(N = 57)</a:t>
                      </a:r>
                      <a:endParaRPr lang="ja-JP" sz="1400" b="1" kern="100" dirty="0">
                        <a:effectLst/>
                        <a:latin typeface="+mn-lt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51435" marR="5143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游明朝" panose="02020400000000000000" pitchFamily="18" charset="-128"/>
                          <a:cs typeface="Times New Roman" panose="02020603050405020304" pitchFamily="18" charset="0"/>
                        </a:rPr>
                        <a:t>Total patients</a:t>
                      </a:r>
                      <a:endParaRPr lang="ja-JP" sz="1400" b="1" kern="100" dirty="0">
                        <a:effectLst/>
                        <a:latin typeface="+mn-lt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游明朝" panose="02020400000000000000" pitchFamily="18" charset="-128"/>
                          <a:cs typeface="Times New Roman" panose="02020603050405020304" pitchFamily="18" charset="0"/>
                        </a:rPr>
                        <a:t>(N = 95)</a:t>
                      </a:r>
                      <a:endParaRPr lang="ja-JP" sz="1400" b="1" kern="100" dirty="0">
                        <a:effectLst/>
                        <a:latin typeface="+mn-lt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51435" marR="5143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游明朝" panose="02020400000000000000" pitchFamily="18" charset="-128"/>
                          <a:cs typeface="Times New Roman" panose="02020603050405020304" pitchFamily="18" charset="0"/>
                        </a:rPr>
                        <a:t>P values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400" b="1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游明朝" panose="02020400000000000000" pitchFamily="18" charset="-128"/>
                          <a:cs typeface="Times New Roman" panose="02020603050405020304" pitchFamily="18" charset="0"/>
                        </a:rPr>
                        <a:t>High KL-6 vs. Low KL-6</a:t>
                      </a:r>
                      <a:endParaRPr lang="ja-JP" sz="1400" b="1" kern="100" dirty="0">
                        <a:effectLst/>
                        <a:latin typeface="+mn-lt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51435" marR="5143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09162797"/>
                  </a:ext>
                </a:extLst>
              </a:tr>
              <a:tr h="128747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400" b="1" dirty="0">
                          <a:latin typeface="+mn-lt"/>
                        </a:rPr>
                        <a:t>Age, y</a:t>
                      </a:r>
                      <a:endParaRPr kumimoji="1" lang="ja-JP" altLang="en-US" sz="1400" b="1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+mn-lt"/>
                        </a:rPr>
                        <a:t>75 (71-80)</a:t>
                      </a:r>
                      <a:endParaRPr kumimoji="1" lang="ja-JP" altLang="en-US" sz="140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+mn-lt"/>
                        </a:rPr>
                        <a:t>76 (70-81)</a:t>
                      </a:r>
                      <a:endParaRPr kumimoji="1" lang="ja-JP" altLang="en-US" sz="140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+mn-lt"/>
                        </a:rPr>
                        <a:t>75 (71-80)</a:t>
                      </a:r>
                      <a:endParaRPr kumimoji="1" lang="ja-JP" altLang="en-US" sz="140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+mn-lt"/>
                        </a:rPr>
                        <a:t>0.761</a:t>
                      </a:r>
                      <a:endParaRPr kumimoji="1" lang="ja-JP" altLang="en-US" sz="140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5654473"/>
                  </a:ext>
                </a:extLst>
              </a:tr>
              <a:tr h="128747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Male sex</a:t>
                      </a:r>
                      <a:endParaRPr kumimoji="1" lang="ja-JP" alt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  <a:latin typeface="+mn-lt"/>
                        </a:rPr>
                        <a:t>24 (63)</a:t>
                      </a:r>
                      <a:endParaRPr kumimoji="1" lang="ja-JP" altLang="en-US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  <a:latin typeface="+mn-lt"/>
                        </a:rPr>
                        <a:t>44 (77)</a:t>
                      </a:r>
                      <a:endParaRPr kumimoji="1" lang="ja-JP" altLang="en-US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  <a:latin typeface="+mn-lt"/>
                        </a:rPr>
                        <a:t>68 (72)</a:t>
                      </a:r>
                      <a:endParaRPr kumimoji="1" lang="ja-JP" altLang="en-US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  <a:latin typeface="+mn-lt"/>
                        </a:rPr>
                        <a:t>0.137 </a:t>
                      </a:r>
                      <a:endParaRPr kumimoji="1" lang="ja-JP" altLang="en-US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34887836"/>
                  </a:ext>
                </a:extLst>
              </a:tr>
              <a:tr h="128747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CCIS</a:t>
                      </a:r>
                      <a:endParaRPr kumimoji="1" lang="ja-JP" alt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  <a:latin typeface="+mn-lt"/>
                        </a:rPr>
                        <a:t>2 (1-4)</a:t>
                      </a:r>
                      <a:endParaRPr kumimoji="1" lang="ja-JP" altLang="en-US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  <a:latin typeface="+mn-lt"/>
                        </a:rPr>
                        <a:t>2 (1-4)</a:t>
                      </a:r>
                      <a:endParaRPr kumimoji="1" lang="ja-JP" altLang="en-US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  <a:latin typeface="+mn-lt"/>
                        </a:rPr>
                        <a:t>2 (1-4)</a:t>
                      </a:r>
                      <a:endParaRPr kumimoji="1" lang="ja-JP" altLang="en-US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  <a:latin typeface="+mn-lt"/>
                        </a:rPr>
                        <a:t>0.832</a:t>
                      </a:r>
                      <a:endParaRPr kumimoji="1" lang="ja-JP" altLang="en-US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98416280"/>
                  </a:ext>
                </a:extLst>
              </a:tr>
              <a:tr h="212054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From symptom onset to treatment, days</a:t>
                      </a:r>
                      <a:endParaRPr kumimoji="1" lang="ja-JP" alt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  <a:latin typeface="+mn-lt"/>
                        </a:rPr>
                        <a:t>7 (2.5-19)</a:t>
                      </a:r>
                      <a:endParaRPr kumimoji="1" lang="ja-JP" altLang="en-US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  <a:latin typeface="+mn-lt"/>
                        </a:rPr>
                        <a:t>6 (2.5-14)</a:t>
                      </a:r>
                      <a:endParaRPr kumimoji="1" lang="ja-JP" altLang="en-US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  <a:latin typeface="+mn-lt"/>
                        </a:rPr>
                        <a:t>6 (2.8-15)</a:t>
                      </a:r>
                      <a:endParaRPr kumimoji="1" lang="ja-JP" altLang="en-US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  <a:latin typeface="+mn-lt"/>
                        </a:rPr>
                        <a:t>0.840</a:t>
                      </a:r>
                      <a:endParaRPr kumimoji="1" lang="ja-JP" altLang="en-US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24104619"/>
                  </a:ext>
                </a:extLst>
              </a:tr>
              <a:tr h="128747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400" b="1" dirty="0">
                          <a:latin typeface="+mn-lt"/>
                        </a:rPr>
                        <a:t>Diagnosis of AE</a:t>
                      </a:r>
                      <a:endParaRPr kumimoji="1" lang="ja-JP" altLang="en-US" sz="1400" b="1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+mn-lt"/>
                        </a:rPr>
                        <a:t>0.309</a:t>
                      </a:r>
                      <a:endParaRPr kumimoji="1" lang="ja-JP" altLang="en-US" sz="140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32518653"/>
                  </a:ext>
                </a:extLst>
              </a:tr>
              <a:tr h="128747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400" dirty="0">
                          <a:latin typeface="+mn-lt"/>
                        </a:rPr>
                        <a:t>　</a:t>
                      </a:r>
                      <a:r>
                        <a:rPr kumimoji="1" lang="en-US" altLang="ja-JP" sz="1400" b="1" dirty="0">
                          <a:latin typeface="+mn-lt"/>
                        </a:rPr>
                        <a:t>Idiopathic ILDs</a:t>
                      </a:r>
                      <a:endParaRPr kumimoji="1" lang="ja-JP" altLang="en-US" sz="1400" b="1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58512352"/>
                  </a:ext>
                </a:extLst>
              </a:tr>
              <a:tr h="128747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400" dirty="0">
                          <a:latin typeface="+mn-lt"/>
                        </a:rPr>
                        <a:t>　　</a:t>
                      </a:r>
                      <a:r>
                        <a:rPr kumimoji="1" lang="en-US" altLang="ja-JP" sz="1400" dirty="0">
                          <a:latin typeface="+mn-lt"/>
                        </a:rPr>
                        <a:t>IPF</a:t>
                      </a:r>
                      <a:endParaRPr kumimoji="1" lang="ja-JP" altLang="en-US" sz="140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+mn-lt"/>
                        </a:rPr>
                        <a:t>8 (21)</a:t>
                      </a:r>
                      <a:endParaRPr kumimoji="1" lang="ja-JP" altLang="en-US" sz="140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+mn-lt"/>
                        </a:rPr>
                        <a:t>9 (16)</a:t>
                      </a:r>
                      <a:endParaRPr kumimoji="1" lang="ja-JP" altLang="en-US" sz="140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+mn-lt"/>
                        </a:rPr>
                        <a:t>17 (18)</a:t>
                      </a:r>
                      <a:endParaRPr kumimoji="1" lang="ja-JP" altLang="en-US" sz="140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76119092"/>
                  </a:ext>
                </a:extLst>
              </a:tr>
              <a:tr h="128747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400" dirty="0">
                          <a:latin typeface="+mn-lt"/>
                        </a:rPr>
                        <a:t>　　</a:t>
                      </a:r>
                      <a:r>
                        <a:rPr kumimoji="1" lang="en-US" altLang="ja-JP" sz="1400" dirty="0">
                          <a:latin typeface="+mn-lt"/>
                        </a:rPr>
                        <a:t>Others</a:t>
                      </a:r>
                      <a:endParaRPr kumimoji="1" lang="ja-JP" altLang="en-US" sz="140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+mn-lt"/>
                        </a:rPr>
                        <a:t>20 (53)</a:t>
                      </a:r>
                      <a:endParaRPr kumimoji="1" lang="ja-JP" altLang="en-US" sz="140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+mn-lt"/>
                        </a:rPr>
                        <a:t>25 (44)</a:t>
                      </a:r>
                      <a:endParaRPr kumimoji="1" lang="ja-JP" altLang="en-US" sz="140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+mn-lt"/>
                        </a:rPr>
                        <a:t>45 (47)</a:t>
                      </a:r>
                      <a:endParaRPr kumimoji="1" lang="ja-JP" altLang="en-US" sz="140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80920551"/>
                  </a:ext>
                </a:extLst>
              </a:tr>
              <a:tr h="128747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400" dirty="0">
                          <a:latin typeface="+mn-lt"/>
                        </a:rPr>
                        <a:t>　</a:t>
                      </a:r>
                      <a:r>
                        <a:rPr kumimoji="1" lang="en-US" altLang="ja-JP" sz="1400" b="1" dirty="0">
                          <a:latin typeface="+mn-lt"/>
                        </a:rPr>
                        <a:t>Secondary ILDS</a:t>
                      </a:r>
                      <a:endParaRPr kumimoji="1" lang="ja-JP" altLang="en-US" sz="1400" b="1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42900524"/>
                  </a:ext>
                </a:extLst>
              </a:tr>
              <a:tr h="128747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400" dirty="0">
                          <a:latin typeface="+mn-lt"/>
                        </a:rPr>
                        <a:t>　　</a:t>
                      </a:r>
                      <a:r>
                        <a:rPr kumimoji="1" lang="en-US" altLang="ja-JP" sz="1400" dirty="0">
                          <a:latin typeface="+mn-lt"/>
                        </a:rPr>
                        <a:t>CTD-ILD</a:t>
                      </a:r>
                      <a:endParaRPr kumimoji="1" lang="ja-JP" altLang="en-US" sz="140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+mn-lt"/>
                        </a:rPr>
                        <a:t>6 (16)</a:t>
                      </a:r>
                      <a:endParaRPr kumimoji="1" lang="ja-JP" altLang="en-US" sz="140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+mn-lt"/>
                        </a:rPr>
                        <a:t>13 (23)</a:t>
                      </a:r>
                      <a:endParaRPr kumimoji="1" lang="ja-JP" altLang="en-US" sz="140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+mn-lt"/>
                        </a:rPr>
                        <a:t>19 (20)</a:t>
                      </a:r>
                      <a:endParaRPr kumimoji="1" lang="ja-JP" altLang="en-US" sz="140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17272857"/>
                  </a:ext>
                </a:extLst>
              </a:tr>
              <a:tr h="128747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400" dirty="0">
                          <a:latin typeface="+mn-lt"/>
                        </a:rPr>
                        <a:t>　　</a:t>
                      </a:r>
                      <a:r>
                        <a:rPr kumimoji="1" lang="en-US" altLang="ja-JP" sz="1400" dirty="0">
                          <a:latin typeface="+mn-lt"/>
                        </a:rPr>
                        <a:t>Drug</a:t>
                      </a:r>
                      <a:endParaRPr kumimoji="1" lang="ja-JP" altLang="en-US" sz="140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+mn-lt"/>
                        </a:rPr>
                        <a:t>3 (8)</a:t>
                      </a:r>
                      <a:endParaRPr kumimoji="1" lang="ja-JP" altLang="en-US" sz="140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+mn-lt"/>
                        </a:rPr>
                        <a:t>10 (17)</a:t>
                      </a:r>
                      <a:endParaRPr kumimoji="1" lang="ja-JP" altLang="en-US" sz="140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+mn-lt"/>
                        </a:rPr>
                        <a:t>13 (14)</a:t>
                      </a:r>
                      <a:endParaRPr kumimoji="1" lang="ja-JP" altLang="en-US" sz="140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02350027"/>
                  </a:ext>
                </a:extLst>
              </a:tr>
              <a:tr h="128747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400" dirty="0">
                          <a:latin typeface="+mn-lt"/>
                        </a:rPr>
                        <a:t>　　</a:t>
                      </a:r>
                      <a:r>
                        <a:rPr kumimoji="1" lang="en-US" altLang="ja-JP" sz="1400" dirty="0">
                          <a:latin typeface="+mn-lt"/>
                        </a:rPr>
                        <a:t>Others</a:t>
                      </a:r>
                      <a:endParaRPr kumimoji="1" lang="ja-JP" altLang="en-US" sz="140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+mn-lt"/>
                        </a:rPr>
                        <a:t>1 (2)</a:t>
                      </a:r>
                      <a:endParaRPr kumimoji="1" lang="ja-JP" altLang="en-US" sz="140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+mn-lt"/>
                        </a:rPr>
                        <a:t>0 (0)</a:t>
                      </a:r>
                      <a:endParaRPr kumimoji="1" lang="ja-JP" altLang="en-US" sz="140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+mn-lt"/>
                        </a:rPr>
                        <a:t>1 (1)</a:t>
                      </a:r>
                      <a:endParaRPr kumimoji="1" lang="ja-JP" altLang="en-US" sz="140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11712229"/>
                  </a:ext>
                </a:extLst>
              </a:tr>
              <a:tr h="128747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400" b="1" dirty="0">
                          <a:latin typeface="+mn-lt"/>
                        </a:rPr>
                        <a:t>Biomarkers</a:t>
                      </a:r>
                      <a:endParaRPr kumimoji="1" lang="ja-JP" altLang="en-US" sz="1400" b="1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71275217"/>
                  </a:ext>
                </a:extLst>
              </a:tr>
              <a:tr h="12874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altLang="en-US" sz="1400" kern="100" dirty="0">
                          <a:effectLst/>
                          <a:latin typeface="+mn-lt"/>
                          <a:ea typeface="游明朝" panose="02020400000000000000" pitchFamily="18" charset="-128"/>
                          <a:cs typeface="Times New Roman" panose="02020603050405020304" pitchFamily="18" charset="0"/>
                        </a:rPr>
                        <a:t>　</a:t>
                      </a:r>
                      <a:r>
                        <a:rPr lang="en-US" altLang="ja-JP" sz="1400" kern="100" dirty="0">
                          <a:effectLst/>
                          <a:latin typeface="+mn-lt"/>
                          <a:ea typeface="游明朝" panose="02020400000000000000" pitchFamily="18" charset="-128"/>
                          <a:cs typeface="Times New Roman" panose="02020603050405020304" pitchFamily="18" charset="0"/>
                        </a:rPr>
                        <a:t>P/F ratio</a:t>
                      </a:r>
                      <a:endParaRPr lang="ja-JP" sz="1400" kern="100" dirty="0">
                        <a:effectLst/>
                        <a:latin typeface="+mn-lt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51435" marR="5143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+mn-lt"/>
                        </a:rPr>
                        <a:t>274 (218-308)</a:t>
                      </a:r>
                      <a:endParaRPr kumimoji="1" lang="ja-JP" altLang="en-US" sz="140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+mn-lt"/>
                        </a:rPr>
                        <a:t>248 (152-311)</a:t>
                      </a:r>
                      <a:endParaRPr kumimoji="1" lang="ja-JP" altLang="en-US" sz="140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+mn-lt"/>
                        </a:rPr>
                        <a:t>268 (187-309)</a:t>
                      </a:r>
                      <a:endParaRPr kumimoji="1" lang="ja-JP" altLang="en-US" sz="140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+mn-lt"/>
                        </a:rPr>
                        <a:t>0.329</a:t>
                      </a:r>
                      <a:endParaRPr kumimoji="1" lang="ja-JP" altLang="en-US" sz="140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08924221"/>
                  </a:ext>
                </a:extLst>
              </a:tr>
              <a:tr h="128747">
                <a:tc>
                  <a:txBody>
                    <a:bodyPr/>
                    <a:lstStyle/>
                    <a:p>
                      <a:pPr indent="200025" algn="just">
                        <a:spcAft>
                          <a:spcPts val="0"/>
                        </a:spcAft>
                      </a:pPr>
                      <a:r>
                        <a:rPr lang="en-US" altLang="ja-JP" sz="1400" kern="100" dirty="0">
                          <a:effectLst/>
                          <a:latin typeface="+mn-lt"/>
                          <a:ea typeface="游明朝" panose="02020400000000000000" pitchFamily="18" charset="-128"/>
                          <a:cs typeface="Times New Roman" panose="02020603050405020304" pitchFamily="18" charset="0"/>
                        </a:rPr>
                        <a:t>LDH, IU/L</a:t>
                      </a:r>
                      <a:endParaRPr lang="ja-JP" sz="1400" kern="100" dirty="0">
                        <a:effectLst/>
                        <a:latin typeface="+mn-lt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51435" marR="5143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+mn-lt"/>
                        </a:rPr>
                        <a:t>321 (268-446)</a:t>
                      </a:r>
                      <a:endParaRPr kumimoji="1" lang="ja-JP" altLang="en-US" sz="140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+mn-lt"/>
                        </a:rPr>
                        <a:t>277 (216-375)</a:t>
                      </a:r>
                      <a:endParaRPr kumimoji="1" lang="ja-JP" altLang="en-US" sz="140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+mn-lt"/>
                        </a:rPr>
                        <a:t>282 (235-405)</a:t>
                      </a:r>
                      <a:endParaRPr kumimoji="1" lang="ja-JP" altLang="en-US" sz="140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+mn-lt"/>
                        </a:rPr>
                        <a:t>0.013</a:t>
                      </a:r>
                      <a:endParaRPr kumimoji="1" lang="ja-JP" altLang="en-US" sz="140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02829579"/>
                  </a:ext>
                </a:extLst>
              </a:tr>
              <a:tr h="128747">
                <a:tc>
                  <a:txBody>
                    <a:bodyPr/>
                    <a:lstStyle/>
                    <a:p>
                      <a:pPr indent="200025" algn="just">
                        <a:spcAft>
                          <a:spcPts val="0"/>
                        </a:spcAft>
                      </a:pPr>
                      <a:r>
                        <a:rPr lang="en-US" altLang="ja-JP" sz="1400" kern="100" dirty="0">
                          <a:effectLst/>
                          <a:latin typeface="+mn-lt"/>
                          <a:ea typeface="游明朝" panose="02020400000000000000" pitchFamily="18" charset="-128"/>
                          <a:cs typeface="Times New Roman" panose="02020603050405020304" pitchFamily="18" charset="0"/>
                        </a:rPr>
                        <a:t>SP-D, ng/mL</a:t>
                      </a:r>
                      <a:endParaRPr lang="ja-JP" sz="1400" kern="100" dirty="0">
                        <a:effectLst/>
                        <a:latin typeface="+mn-lt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51435" marR="5143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+mn-lt"/>
                        </a:rPr>
                        <a:t>337 (137-541)</a:t>
                      </a:r>
                      <a:endParaRPr kumimoji="1" lang="ja-JP" altLang="en-US" sz="140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+mn-lt"/>
                        </a:rPr>
                        <a:t>207 (140-364)</a:t>
                      </a:r>
                      <a:endParaRPr kumimoji="1" lang="ja-JP" altLang="en-US" sz="140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+mn-lt"/>
                        </a:rPr>
                        <a:t>233 (138-409)</a:t>
                      </a:r>
                      <a:endParaRPr kumimoji="1" lang="ja-JP" altLang="en-US" sz="140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+mn-lt"/>
                        </a:rPr>
                        <a:t>0.112</a:t>
                      </a:r>
                      <a:endParaRPr kumimoji="1" lang="ja-JP" altLang="en-US" sz="140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25727876"/>
                  </a:ext>
                </a:extLst>
              </a:tr>
              <a:tr h="128747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400" b="1" dirty="0">
                          <a:latin typeface="+mn-lt"/>
                        </a:rPr>
                        <a:t>HRCT scores</a:t>
                      </a:r>
                      <a:endParaRPr kumimoji="1" lang="ja-JP" altLang="en-US" sz="1400" b="1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38405582"/>
                  </a:ext>
                </a:extLst>
              </a:tr>
              <a:tr h="128747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400" b="0" dirty="0">
                          <a:latin typeface="+mn-lt"/>
                        </a:rPr>
                        <a:t>　</a:t>
                      </a:r>
                      <a:r>
                        <a:rPr kumimoji="1" lang="en-US" altLang="ja-JP" sz="1400" b="0" dirty="0">
                          <a:latin typeface="+mn-lt"/>
                        </a:rPr>
                        <a:t>GGO scores</a:t>
                      </a:r>
                      <a:endParaRPr kumimoji="1" lang="ja-JP" altLang="en-US" sz="1400" b="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+mn-lt"/>
                        </a:rPr>
                        <a:t>10 (6-13.8)</a:t>
                      </a:r>
                      <a:endParaRPr kumimoji="1" lang="ja-JP" altLang="en-US" sz="140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+mn-lt"/>
                        </a:rPr>
                        <a:t>10 (8-15.5)</a:t>
                      </a:r>
                      <a:endParaRPr kumimoji="1" lang="ja-JP" altLang="en-US" sz="140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+mn-lt"/>
                        </a:rPr>
                        <a:t>10 (7-15)</a:t>
                      </a:r>
                      <a:endParaRPr kumimoji="1" lang="ja-JP" altLang="en-US" sz="140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+mn-lt"/>
                        </a:rPr>
                        <a:t>0.729</a:t>
                      </a:r>
                      <a:endParaRPr kumimoji="1" lang="ja-JP" altLang="en-US" sz="140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48697470"/>
                  </a:ext>
                </a:extLst>
              </a:tr>
              <a:tr h="128747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+mn-lt"/>
                        </a:rPr>
                        <a:t>　</a:t>
                      </a:r>
                      <a:r>
                        <a:rPr kumimoji="1" lang="en-US" altLang="ja-JP" sz="1400" b="0" dirty="0">
                          <a:solidFill>
                            <a:schemeClr val="tx1"/>
                          </a:solidFill>
                          <a:latin typeface="+mn-lt"/>
                        </a:rPr>
                        <a:t>Honeycomb</a:t>
                      </a:r>
                      <a:endParaRPr kumimoji="1" lang="ja-JP" altLang="en-US" sz="14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  <a:latin typeface="+mn-lt"/>
                        </a:rPr>
                        <a:t>3 (0-7)</a:t>
                      </a:r>
                      <a:endParaRPr kumimoji="1" lang="ja-JP" altLang="en-US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  <a:latin typeface="+mn-lt"/>
                        </a:rPr>
                        <a:t>0 (0-4)</a:t>
                      </a:r>
                      <a:endParaRPr kumimoji="1" lang="ja-JP" altLang="en-US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  <a:latin typeface="+mn-lt"/>
                        </a:rPr>
                        <a:t>1 (0-5)</a:t>
                      </a:r>
                      <a:endParaRPr kumimoji="1" lang="ja-JP" altLang="en-US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  <a:latin typeface="+mn-lt"/>
                        </a:rPr>
                        <a:t>0.045</a:t>
                      </a:r>
                      <a:endParaRPr kumimoji="1" lang="ja-JP" altLang="en-US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164662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11838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E6FA714-34D9-4270-8883-67348C19C027}"/>
              </a:ext>
            </a:extLst>
          </p:cNvPr>
          <p:cNvSpPr txBox="1"/>
          <p:nvPr/>
        </p:nvSpPr>
        <p:spPr>
          <a:xfrm>
            <a:off x="2959892" y="0"/>
            <a:ext cx="32242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/>
              <a:t>Table 1. Patients’ characteristics</a:t>
            </a:r>
            <a:endParaRPr kumimoji="1" lang="ja-JP" altLang="en-US" b="1" dirty="0"/>
          </a:p>
        </p:txBody>
      </p:sp>
      <p:graphicFrame>
        <p:nvGraphicFramePr>
          <p:cNvPr id="6" name="表 6">
            <a:extLst>
              <a:ext uri="{FF2B5EF4-FFF2-40B4-BE49-F238E27FC236}">
                <a16:creationId xmlns:a16="http://schemas.microsoft.com/office/drawing/2014/main" id="{04F1A14B-AD9B-4EDB-8575-3AE3F66C62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226459"/>
              </p:ext>
            </p:extLst>
          </p:nvPr>
        </p:nvGraphicFramePr>
        <p:xfrm>
          <a:off x="158045" y="367848"/>
          <a:ext cx="8827910" cy="317944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65582">
                  <a:extLst>
                    <a:ext uri="{9D8B030D-6E8A-4147-A177-3AD203B41FA5}">
                      <a16:colId xmlns:a16="http://schemas.microsoft.com/office/drawing/2014/main" val="3654819122"/>
                    </a:ext>
                  </a:extLst>
                </a:gridCol>
                <a:gridCol w="1765582">
                  <a:extLst>
                    <a:ext uri="{9D8B030D-6E8A-4147-A177-3AD203B41FA5}">
                      <a16:colId xmlns:a16="http://schemas.microsoft.com/office/drawing/2014/main" val="2625619018"/>
                    </a:ext>
                  </a:extLst>
                </a:gridCol>
                <a:gridCol w="1765582">
                  <a:extLst>
                    <a:ext uri="{9D8B030D-6E8A-4147-A177-3AD203B41FA5}">
                      <a16:colId xmlns:a16="http://schemas.microsoft.com/office/drawing/2014/main" val="3296031199"/>
                    </a:ext>
                  </a:extLst>
                </a:gridCol>
                <a:gridCol w="1765582">
                  <a:extLst>
                    <a:ext uri="{9D8B030D-6E8A-4147-A177-3AD203B41FA5}">
                      <a16:colId xmlns:a16="http://schemas.microsoft.com/office/drawing/2014/main" val="84633720"/>
                    </a:ext>
                  </a:extLst>
                </a:gridCol>
                <a:gridCol w="1765582">
                  <a:extLst>
                    <a:ext uri="{9D8B030D-6E8A-4147-A177-3AD203B41FA5}">
                      <a16:colId xmlns:a16="http://schemas.microsoft.com/office/drawing/2014/main" val="383200129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Characteristics</a:t>
                      </a:r>
                      <a:endParaRPr kumimoji="1" lang="ja-JP" altLang="en-US" sz="140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400" b="1" kern="100" dirty="0">
                          <a:effectLst/>
                          <a:latin typeface="+mn-lt"/>
                          <a:ea typeface="游明朝" panose="02020400000000000000" pitchFamily="18" charset="-128"/>
                          <a:cs typeface="Times New Roman" panose="02020603050405020304" pitchFamily="18" charset="0"/>
                        </a:rPr>
                        <a:t>High serum KL-6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400" b="1" kern="100" dirty="0">
                          <a:effectLst/>
                          <a:latin typeface="+mn-lt"/>
                          <a:ea typeface="游明朝" panose="02020400000000000000" pitchFamily="18" charset="-128"/>
                          <a:cs typeface="Times New Roman" panose="02020603050405020304" pitchFamily="18" charset="0"/>
                        </a:rPr>
                        <a:t>(N = 38)</a:t>
                      </a:r>
                      <a:endParaRPr lang="ja-JP" sz="1400" b="1" kern="100" dirty="0">
                        <a:effectLst/>
                        <a:latin typeface="+mn-lt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51435" marR="5143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400" b="1" kern="100" dirty="0">
                          <a:effectLst/>
                          <a:latin typeface="+mn-lt"/>
                          <a:ea typeface="游明朝" panose="02020400000000000000" pitchFamily="18" charset="-128"/>
                          <a:cs typeface="Times New Roman" panose="02020603050405020304" pitchFamily="18" charset="0"/>
                        </a:rPr>
                        <a:t>Low serum KL-6 group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400" b="1" kern="100" dirty="0">
                          <a:effectLst/>
                          <a:latin typeface="+mn-lt"/>
                          <a:ea typeface="游明朝" panose="02020400000000000000" pitchFamily="18" charset="-128"/>
                          <a:cs typeface="Times New Roman" panose="02020603050405020304" pitchFamily="18" charset="0"/>
                        </a:rPr>
                        <a:t>(N = 57)</a:t>
                      </a:r>
                      <a:endParaRPr lang="ja-JP" sz="1400" b="1" kern="100" dirty="0">
                        <a:effectLst/>
                        <a:latin typeface="+mn-lt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51435" marR="5143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游明朝" panose="02020400000000000000" pitchFamily="18" charset="-128"/>
                          <a:cs typeface="Times New Roman" panose="02020603050405020304" pitchFamily="18" charset="0"/>
                        </a:rPr>
                        <a:t>Total patients</a:t>
                      </a:r>
                      <a:endParaRPr lang="ja-JP" sz="1400" b="1" kern="100" dirty="0">
                        <a:effectLst/>
                        <a:latin typeface="+mn-lt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游明朝" panose="02020400000000000000" pitchFamily="18" charset="-128"/>
                          <a:cs typeface="Times New Roman" panose="02020603050405020304" pitchFamily="18" charset="0"/>
                        </a:rPr>
                        <a:t>(N = 95)</a:t>
                      </a:r>
                      <a:endParaRPr lang="ja-JP" sz="1400" b="1" kern="100" dirty="0">
                        <a:effectLst/>
                        <a:latin typeface="+mn-lt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51435" marR="5143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游明朝" panose="02020400000000000000" pitchFamily="18" charset="-128"/>
                          <a:cs typeface="Times New Roman" panose="02020603050405020304" pitchFamily="18" charset="0"/>
                        </a:rPr>
                        <a:t>P values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400" b="1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游明朝" panose="02020400000000000000" pitchFamily="18" charset="-128"/>
                          <a:cs typeface="Times New Roman" panose="02020603050405020304" pitchFamily="18" charset="0"/>
                        </a:rPr>
                        <a:t>High KL-6 vs. Low KL-6</a:t>
                      </a:r>
                      <a:endParaRPr lang="ja-JP" sz="1400" b="1" kern="100" dirty="0">
                        <a:effectLst/>
                        <a:latin typeface="+mn-lt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51435" marR="5143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0916279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400" b="1" dirty="0">
                          <a:latin typeface="+mn-lt"/>
                        </a:rPr>
                        <a:t>Treatment</a:t>
                      </a:r>
                      <a:endParaRPr kumimoji="1" lang="ja-JP" altLang="en-US" sz="1400" b="1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4290052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400" b="0" dirty="0">
                          <a:latin typeface="+mn-lt"/>
                        </a:rPr>
                        <a:t>　　</a:t>
                      </a:r>
                      <a:r>
                        <a:rPr kumimoji="1" lang="en-US" altLang="ja-JP" sz="1400" b="0" dirty="0">
                          <a:latin typeface="+mn-lt"/>
                        </a:rPr>
                        <a:t>PSL before pulse</a:t>
                      </a:r>
                      <a:endParaRPr kumimoji="1" lang="ja-JP" altLang="en-US" sz="1400" b="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0" dirty="0">
                          <a:latin typeface="+mn-lt"/>
                        </a:rPr>
                        <a:t>11 (29)</a:t>
                      </a:r>
                      <a:endParaRPr kumimoji="1" lang="ja-JP" altLang="en-US" sz="1400" b="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0" dirty="0">
                          <a:latin typeface="+mn-lt"/>
                        </a:rPr>
                        <a:t>10 (18)</a:t>
                      </a:r>
                      <a:endParaRPr kumimoji="1" lang="ja-JP" altLang="en-US" sz="1400" b="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0" dirty="0">
                          <a:latin typeface="+mn-lt"/>
                        </a:rPr>
                        <a:t>21 (22)</a:t>
                      </a:r>
                      <a:endParaRPr kumimoji="1" lang="ja-JP" altLang="en-US" sz="1400" b="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0" dirty="0">
                          <a:latin typeface="+mn-lt"/>
                        </a:rPr>
                        <a:t>0.189</a:t>
                      </a:r>
                      <a:endParaRPr kumimoji="1" lang="ja-JP" altLang="en-US" sz="1400" b="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4512624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400" b="0" dirty="0">
                          <a:latin typeface="+mn-lt"/>
                        </a:rPr>
                        <a:t>　　</a:t>
                      </a:r>
                      <a:r>
                        <a:rPr kumimoji="1" lang="en-US" altLang="ja-JP" sz="1400" b="0" dirty="0">
                          <a:latin typeface="+mn-lt"/>
                        </a:rPr>
                        <a:t>PSL pulse</a:t>
                      </a:r>
                      <a:endParaRPr kumimoji="1" lang="ja-JP" altLang="en-US" sz="1400" b="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0" dirty="0">
                          <a:latin typeface="+mn-lt"/>
                        </a:rPr>
                        <a:t>38 (100)</a:t>
                      </a:r>
                      <a:endParaRPr kumimoji="1" lang="ja-JP" altLang="en-US" sz="1400" b="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0" dirty="0">
                          <a:latin typeface="+mn-lt"/>
                        </a:rPr>
                        <a:t>57 (100)</a:t>
                      </a:r>
                      <a:endParaRPr kumimoji="1" lang="ja-JP" altLang="en-US" sz="1400" b="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0" dirty="0">
                          <a:latin typeface="+mn-lt"/>
                        </a:rPr>
                        <a:t>95 (100)</a:t>
                      </a:r>
                      <a:endParaRPr kumimoji="1" lang="ja-JP" altLang="en-US" sz="1400" b="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0" dirty="0">
                          <a:latin typeface="+mn-lt"/>
                        </a:rPr>
                        <a:t>1.000</a:t>
                      </a:r>
                      <a:endParaRPr kumimoji="1" lang="ja-JP" altLang="en-US" sz="1400" b="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930012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400" b="0" dirty="0">
                          <a:latin typeface="+mn-lt"/>
                        </a:rPr>
                        <a:t>　　</a:t>
                      </a:r>
                      <a:r>
                        <a:rPr kumimoji="1" lang="en-US" altLang="ja-JP" sz="1400" b="0" dirty="0">
                          <a:latin typeface="+mn-lt"/>
                        </a:rPr>
                        <a:t>PSL after pulse</a:t>
                      </a:r>
                      <a:endParaRPr kumimoji="1" lang="ja-JP" altLang="en-US" sz="1400" b="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0" dirty="0">
                          <a:latin typeface="+mn-lt"/>
                        </a:rPr>
                        <a:t>11 (29)</a:t>
                      </a:r>
                      <a:endParaRPr kumimoji="1" lang="ja-JP" altLang="en-US" sz="1400" b="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0" dirty="0">
                          <a:latin typeface="+mn-lt"/>
                        </a:rPr>
                        <a:t>23 (40)</a:t>
                      </a:r>
                      <a:endParaRPr kumimoji="1" lang="ja-JP" altLang="en-US" sz="1400" b="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0" dirty="0">
                          <a:latin typeface="+mn-lt"/>
                        </a:rPr>
                        <a:t>34 (36)</a:t>
                      </a:r>
                      <a:endParaRPr kumimoji="1" lang="ja-JP" altLang="en-US" sz="1400" b="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0" dirty="0">
                          <a:latin typeface="+mn-lt"/>
                        </a:rPr>
                        <a:t>0.256</a:t>
                      </a:r>
                      <a:endParaRPr kumimoji="1" lang="ja-JP" altLang="en-US" sz="1400" b="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298121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400" b="0" dirty="0">
                          <a:latin typeface="+mn-lt"/>
                        </a:rPr>
                        <a:t>　　</a:t>
                      </a:r>
                      <a:r>
                        <a:rPr kumimoji="1" lang="en-US" altLang="ja-JP" sz="1400" b="0" dirty="0">
                          <a:latin typeface="+mn-lt"/>
                        </a:rPr>
                        <a:t>Macrolide</a:t>
                      </a:r>
                      <a:endParaRPr kumimoji="1" lang="ja-JP" altLang="en-US" sz="1400" b="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0" dirty="0">
                          <a:latin typeface="+mn-lt"/>
                        </a:rPr>
                        <a:t>8 (21)</a:t>
                      </a:r>
                      <a:endParaRPr kumimoji="1" lang="ja-JP" altLang="en-US" sz="1400" b="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0" dirty="0">
                          <a:latin typeface="+mn-lt"/>
                        </a:rPr>
                        <a:t>12 (21)</a:t>
                      </a:r>
                      <a:endParaRPr kumimoji="1" lang="ja-JP" altLang="en-US" sz="1400" b="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0" dirty="0">
                          <a:latin typeface="+mn-lt"/>
                        </a:rPr>
                        <a:t>20 (21)</a:t>
                      </a:r>
                      <a:endParaRPr kumimoji="1" lang="ja-JP" altLang="en-US" sz="1400" b="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0" dirty="0">
                          <a:latin typeface="+mn-lt"/>
                        </a:rPr>
                        <a:t>1.000</a:t>
                      </a:r>
                      <a:endParaRPr kumimoji="1" lang="ja-JP" altLang="en-US" sz="1400" b="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509427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400" b="0" dirty="0">
                          <a:latin typeface="+mn-lt"/>
                        </a:rPr>
                        <a:t>　　</a:t>
                      </a:r>
                      <a:r>
                        <a:rPr kumimoji="1" lang="en-US" altLang="ja-JP" sz="1400" b="0" dirty="0">
                          <a:latin typeface="+mn-lt"/>
                        </a:rPr>
                        <a:t>NEI</a:t>
                      </a:r>
                      <a:endParaRPr kumimoji="1" lang="ja-JP" altLang="en-US" sz="1400" b="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0" dirty="0">
                          <a:latin typeface="+mn-lt"/>
                        </a:rPr>
                        <a:t>3 (8)</a:t>
                      </a:r>
                      <a:endParaRPr kumimoji="1" lang="ja-JP" altLang="en-US" sz="1400" b="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0" dirty="0">
                          <a:latin typeface="+mn-lt"/>
                        </a:rPr>
                        <a:t>8 (14)</a:t>
                      </a:r>
                      <a:endParaRPr kumimoji="1" lang="ja-JP" altLang="en-US" sz="1400" b="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0" dirty="0">
                          <a:latin typeface="+mn-lt"/>
                        </a:rPr>
                        <a:t>11 (12)</a:t>
                      </a:r>
                      <a:endParaRPr kumimoji="1" lang="ja-JP" altLang="en-US" sz="1400" b="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0" dirty="0">
                          <a:latin typeface="+mn-lt"/>
                        </a:rPr>
                        <a:t>0.360</a:t>
                      </a:r>
                      <a:endParaRPr kumimoji="1" lang="ja-JP" altLang="en-US" sz="1400" b="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488206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400" b="0" dirty="0">
                          <a:latin typeface="+mn-lt"/>
                        </a:rPr>
                        <a:t>　　</a:t>
                      </a:r>
                      <a:r>
                        <a:rPr kumimoji="1" lang="en-US" altLang="ja-JP" sz="1400" b="0" dirty="0">
                          <a:latin typeface="+mn-lt"/>
                        </a:rPr>
                        <a:t>Anticoagulant</a:t>
                      </a:r>
                      <a:endParaRPr kumimoji="1" lang="ja-JP" altLang="en-US" sz="1400" b="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0" dirty="0">
                          <a:solidFill>
                            <a:schemeClr val="tx1"/>
                          </a:solidFill>
                          <a:latin typeface="+mn-lt"/>
                        </a:rPr>
                        <a:t>6 (16)</a:t>
                      </a:r>
                      <a:endParaRPr kumimoji="1" lang="ja-JP" altLang="en-US" sz="14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0" dirty="0">
                          <a:solidFill>
                            <a:schemeClr val="tx1"/>
                          </a:solidFill>
                          <a:latin typeface="+mn-lt"/>
                        </a:rPr>
                        <a:t>12 (21)</a:t>
                      </a:r>
                      <a:endParaRPr kumimoji="1" lang="ja-JP" altLang="en-US" sz="14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0" dirty="0">
                          <a:solidFill>
                            <a:schemeClr val="tx1"/>
                          </a:solidFill>
                          <a:latin typeface="+mn-lt"/>
                        </a:rPr>
                        <a:t>18 (19)</a:t>
                      </a:r>
                      <a:endParaRPr kumimoji="1" lang="ja-JP" altLang="en-US" sz="14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0" dirty="0">
                          <a:latin typeface="+mn-lt"/>
                        </a:rPr>
                        <a:t>0.521</a:t>
                      </a:r>
                      <a:endParaRPr kumimoji="1" lang="ja-JP" altLang="en-US" sz="1400" b="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1524545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400" b="1" dirty="0">
                          <a:latin typeface="+mn-lt"/>
                        </a:rPr>
                        <a:t>Outcome</a:t>
                      </a:r>
                      <a:endParaRPr kumimoji="1" lang="ja-JP" altLang="en-US" sz="1400" b="1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 b="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 b="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 b="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 b="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221556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400" b="0" dirty="0">
                          <a:latin typeface="+mn-lt"/>
                        </a:rPr>
                        <a:t>　</a:t>
                      </a:r>
                      <a:r>
                        <a:rPr kumimoji="1" lang="en-US" altLang="ja-JP" sz="1400" b="0" dirty="0">
                          <a:latin typeface="+mn-lt"/>
                        </a:rPr>
                        <a:t>6-mo mortality</a:t>
                      </a:r>
                      <a:endParaRPr kumimoji="1" lang="ja-JP" altLang="en-US" sz="1400" b="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0" dirty="0">
                          <a:latin typeface="+mn-lt"/>
                        </a:rPr>
                        <a:t>12 (32)</a:t>
                      </a:r>
                      <a:endParaRPr kumimoji="1" lang="ja-JP" altLang="en-US" sz="1400" b="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0" dirty="0">
                          <a:latin typeface="+mn-lt"/>
                        </a:rPr>
                        <a:t>15 (26)</a:t>
                      </a:r>
                      <a:endParaRPr kumimoji="1" lang="ja-JP" altLang="en-US" sz="1400" b="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0" dirty="0">
                          <a:latin typeface="+mn-lt"/>
                        </a:rPr>
                        <a:t>23 (28)</a:t>
                      </a:r>
                      <a:endParaRPr kumimoji="1" lang="ja-JP" altLang="en-US" sz="1400" b="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0" dirty="0">
                          <a:latin typeface="+mn-lt"/>
                        </a:rPr>
                        <a:t>0.685</a:t>
                      </a:r>
                      <a:endParaRPr kumimoji="1" lang="ja-JP" altLang="en-US" sz="1400" b="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10638852"/>
                  </a:ext>
                </a:extLst>
              </a:tr>
            </a:tbl>
          </a:graphicData>
        </a:graphic>
      </p:graphicFrame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42B9869F-E608-4763-8C4F-7F3E5869C1E3}"/>
              </a:ext>
            </a:extLst>
          </p:cNvPr>
          <p:cNvSpPr/>
          <p:nvPr/>
        </p:nvSpPr>
        <p:spPr>
          <a:xfrm>
            <a:off x="158046" y="3852093"/>
            <a:ext cx="882790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ja-JP" sz="1400" b="1" kern="100" dirty="0">
                <a:ea typeface="游明朝" panose="02020400000000000000" pitchFamily="18" charset="-128"/>
                <a:cs typeface="Times New Roman" panose="02020603050405020304" pitchFamily="18" charset="0"/>
              </a:rPr>
              <a:t>Footnotes: </a:t>
            </a:r>
            <a:endParaRPr lang="ja-JP" altLang="ja-JP" sz="1400" kern="100" dirty="0"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ja-JP" altLang="ja-JP" sz="1400" kern="100" dirty="0">
                <a:ea typeface="游明朝" panose="02020400000000000000" pitchFamily="18" charset="-128"/>
                <a:cs typeface="Times New Roman" panose="02020603050405020304" pitchFamily="18" charset="0"/>
              </a:rPr>
              <a:t>・</a:t>
            </a:r>
            <a:r>
              <a:rPr lang="en-US" altLang="ja-JP" sz="1400" kern="100" dirty="0">
                <a:ea typeface="游明朝" panose="02020400000000000000" pitchFamily="18" charset="-128"/>
                <a:cs typeface="Times New Roman" panose="02020603050405020304" pitchFamily="18" charset="0"/>
              </a:rPr>
              <a:t>Results are shown as medians with 25th - 75th percentiles or numbers (%).</a:t>
            </a:r>
            <a:endParaRPr lang="ja-JP" altLang="ja-JP" sz="1400" kern="100" dirty="0"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ja-JP" altLang="ja-JP" sz="1400" kern="100" dirty="0">
                <a:ea typeface="游明朝" panose="02020400000000000000" pitchFamily="18" charset="-128"/>
                <a:cs typeface="Times New Roman" panose="02020603050405020304" pitchFamily="18" charset="0"/>
              </a:rPr>
              <a:t>・</a:t>
            </a:r>
            <a:r>
              <a:rPr lang="en-US" altLang="ja-JP" sz="1400" kern="100" dirty="0">
                <a:ea typeface="游明朝" panose="02020400000000000000" pitchFamily="18" charset="-128"/>
                <a:cs typeface="Times New Roman" panose="02020603050405020304" pitchFamily="18" charset="0"/>
              </a:rPr>
              <a:t>Serum SP-D could be measured in 92 patients (97%).</a:t>
            </a:r>
            <a:endParaRPr lang="ja-JP" altLang="ja-JP" sz="1400" kern="100" dirty="0"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altLang="ja-JP" sz="1400" b="1" kern="100" dirty="0">
                <a:ea typeface="游明朝" panose="02020400000000000000" pitchFamily="18" charset="-128"/>
                <a:cs typeface="Times New Roman" panose="02020603050405020304" pitchFamily="18" charset="0"/>
              </a:rPr>
              <a:t>Abbreviations: </a:t>
            </a:r>
            <a:endParaRPr lang="ja-JP" altLang="ja-JP" sz="1400" kern="100" dirty="0"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altLang="ja-JP" sz="1400" kern="100" dirty="0">
                <a:ea typeface="游明朝" panose="02020400000000000000" pitchFamily="18" charset="-128"/>
                <a:cs typeface="Times New Roman" panose="02020603050405020304" pitchFamily="18" charset="0"/>
              </a:rPr>
              <a:t>AE, acute exacerbation; CCIS, Charlson Comorbidity Index Score; CVD-IP, collagen vascular diseases-related interstitial pneumonia; GGO, ground glass opacity; HRCT, high-resolution computed tomography; ILD, interstitial lung disease; IPF, idiopathic pulmonary fibrosis; KL-6, Krebs von den Lungen; LDH, lactate dehydrogenase; NEI, neutrophil elastase inhibitor; P/F ratio; partial pressure of oxygen in arterial blood/fraction of the inspiratory oxygen; PSL, prednisolone; SP-D, surfactant protein-D.</a:t>
            </a:r>
            <a:endParaRPr lang="ja-JP" altLang="ja-JP" sz="1400" kern="100" dirty="0"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02143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1743</TotalTime>
  <Words>554</Words>
  <Application>Microsoft Office PowerPoint</Application>
  <PresentationFormat>画面に合わせる (4:3)</PresentationFormat>
  <Paragraphs>133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原　悠</cp:lastModifiedBy>
  <cp:revision>100</cp:revision>
  <cp:lastPrinted>2021-01-28T22:13:06Z</cp:lastPrinted>
  <dcterms:created xsi:type="dcterms:W3CDTF">2020-05-13T11:01:02Z</dcterms:created>
  <dcterms:modified xsi:type="dcterms:W3CDTF">2021-04-08T09:26:31Z</dcterms:modified>
</cp:coreProperties>
</file>