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9" r:id="rId2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60" autoAdjust="0"/>
  </p:normalViewPr>
  <p:slideViewPr>
    <p:cSldViewPr snapToGrid="0">
      <p:cViewPr varScale="1">
        <p:scale>
          <a:sx n="77" d="100"/>
          <a:sy n="77" d="100"/>
        </p:scale>
        <p:origin x="164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41339-8AEA-477E-AC97-8B7F32E00AFA}" type="datetimeFigureOut">
              <a:rPr lang="en-US" smtClean="0"/>
              <a:t>4/8/2021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D330C-A054-48DE-9ACE-B135CEEF8E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86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34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87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38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18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44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63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93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44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10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2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C876720E-267B-4CBD-8D8E-506D5C935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454358"/>
              </p:ext>
            </p:extLst>
          </p:nvPr>
        </p:nvGraphicFramePr>
        <p:xfrm>
          <a:off x="698500" y="2058194"/>
          <a:ext cx="774700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1711084907"/>
                    </a:ext>
                  </a:extLst>
                </a:gridCol>
                <a:gridCol w="1680210">
                  <a:extLst>
                    <a:ext uri="{9D8B030D-6E8A-4147-A177-3AD203B41FA5}">
                      <a16:colId xmlns:a16="http://schemas.microsoft.com/office/drawing/2014/main" val="2248735902"/>
                    </a:ext>
                  </a:extLst>
                </a:gridCol>
                <a:gridCol w="1680845">
                  <a:extLst>
                    <a:ext uri="{9D8B030D-6E8A-4147-A177-3AD203B41FA5}">
                      <a16:colId xmlns:a16="http://schemas.microsoft.com/office/drawing/2014/main" val="3219672644"/>
                    </a:ext>
                  </a:extLst>
                </a:gridCol>
                <a:gridCol w="1680845">
                  <a:extLst>
                    <a:ext uri="{9D8B030D-6E8A-4147-A177-3AD203B41FA5}">
                      <a16:colId xmlns:a16="http://schemas.microsoft.com/office/drawing/2014/main" val="3975390384"/>
                    </a:ext>
                  </a:extLst>
                </a:gridCol>
              </a:tblGrid>
              <a:tr h="1727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Variable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Odds ratio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95% Confidence interval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116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CCIS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1.502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1.242-1.838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&lt;0.001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488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Sex, male vs. female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5.751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1.121-105.163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0.033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009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Serum LDH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1.002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1.000-1.005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0.058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895631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3D9020E0-1A53-485A-B6C6-639BF52DE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" y="5123274"/>
            <a:ext cx="7747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>
                <a:ln>
                  <a:noFill/>
                </a:ln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Abbreviations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：</a:t>
            </a:r>
            <a:endParaRPr kumimoji="0" lang="ja-JP" altLang="en-US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CCIS, Charlson Comorbidity </a:t>
            </a:r>
            <a:r>
              <a:rPr lang="en-US" altLang="ja-JP" sz="1400" dirty="0">
                <a:ea typeface="游明朝" panose="02020400000000000000" pitchFamily="18" charset="-128"/>
                <a:cs typeface="Times New Roman" panose="02020603050405020304" pitchFamily="18" charset="0"/>
              </a:rPr>
              <a:t>I</a:t>
            </a:r>
            <a:r>
              <a:rPr kumimoji="0" lang="en-US" altLang="ja-JP" sz="1400" b="0" i="0" u="none" strike="noStrike" cap="none" normalizeH="0" baseline="0" dirty="0">
                <a:ln>
                  <a:noFill/>
                </a:ln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ndex Score; LDH, lactate dehydrogenase; P/F ratio, partial pressure of oxygen in arterial blood/fraction of inspired oxygen.</a:t>
            </a:r>
            <a:endParaRPr kumimoji="0" lang="en-US" altLang="ja-JP" sz="14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0EFC5A5-2BC7-428D-9005-6E36C0C30E22}"/>
              </a:ext>
            </a:extLst>
          </p:cNvPr>
          <p:cNvSpPr/>
          <p:nvPr/>
        </p:nvSpPr>
        <p:spPr>
          <a:xfrm>
            <a:off x="285045" y="0"/>
            <a:ext cx="85739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Table 2. Multiple stepwise regression analysis of primary predictors of 6-month mortality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b="1" dirty="0"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(Age, sex, CCIS, Diagnosis, LDH, P/F ratio, ground-glass opacity, and honeycomb scores)</a:t>
            </a:r>
            <a:endParaRPr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05C6326-6010-47F6-841F-8FE97D7334D0}"/>
              </a:ext>
            </a:extLst>
          </p:cNvPr>
          <p:cNvSpPr txBox="1"/>
          <p:nvPr/>
        </p:nvSpPr>
        <p:spPr>
          <a:xfrm>
            <a:off x="698500" y="1674397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/>
              <a:t>A. Low KL-6 group</a:t>
            </a:r>
            <a:endParaRPr kumimoji="1" lang="ja-JP" altLang="en-US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859A2EB-2811-4D5A-9D00-E34830451FEC}"/>
              </a:ext>
            </a:extLst>
          </p:cNvPr>
          <p:cNvSpPr txBox="1"/>
          <p:nvPr/>
        </p:nvSpPr>
        <p:spPr>
          <a:xfrm>
            <a:off x="698500" y="3916155"/>
            <a:ext cx="1938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/>
              <a:t>B. High KL-6 group</a:t>
            </a:r>
            <a:endParaRPr kumimoji="1" lang="ja-JP" altLang="en-US" b="1" dirty="0"/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D6DD9616-693C-45F9-9291-2E669447DC19}"/>
              </a:ext>
            </a:extLst>
          </p:cNvPr>
          <p:cNvGraphicFramePr>
            <a:graphicFrameLocks noGrp="1"/>
          </p:cNvGraphicFramePr>
          <p:nvPr/>
        </p:nvGraphicFramePr>
        <p:xfrm>
          <a:off x="698500" y="4285487"/>
          <a:ext cx="7747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1711084907"/>
                    </a:ext>
                  </a:extLst>
                </a:gridCol>
                <a:gridCol w="1680210">
                  <a:extLst>
                    <a:ext uri="{9D8B030D-6E8A-4147-A177-3AD203B41FA5}">
                      <a16:colId xmlns:a16="http://schemas.microsoft.com/office/drawing/2014/main" val="2248735902"/>
                    </a:ext>
                  </a:extLst>
                </a:gridCol>
                <a:gridCol w="1680845">
                  <a:extLst>
                    <a:ext uri="{9D8B030D-6E8A-4147-A177-3AD203B41FA5}">
                      <a16:colId xmlns:a16="http://schemas.microsoft.com/office/drawing/2014/main" val="3219672644"/>
                    </a:ext>
                  </a:extLst>
                </a:gridCol>
                <a:gridCol w="1680845">
                  <a:extLst>
                    <a:ext uri="{9D8B030D-6E8A-4147-A177-3AD203B41FA5}">
                      <a16:colId xmlns:a16="http://schemas.microsoft.com/office/drawing/2014/main" val="3975390384"/>
                    </a:ext>
                  </a:extLst>
                </a:gridCol>
              </a:tblGrid>
              <a:tr h="1727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Variable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Odds ratio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95% Confidence interval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116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Serum LDH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1.006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1.003-1.009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&lt;0.001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895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006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1743</TotalTime>
  <Words>119</Words>
  <Application>Microsoft Office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原　悠</cp:lastModifiedBy>
  <cp:revision>100</cp:revision>
  <cp:lastPrinted>2021-01-28T22:13:06Z</cp:lastPrinted>
  <dcterms:created xsi:type="dcterms:W3CDTF">2020-05-13T11:01:02Z</dcterms:created>
  <dcterms:modified xsi:type="dcterms:W3CDTF">2021-04-08T09:27:12Z</dcterms:modified>
</cp:coreProperties>
</file>