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4" r:id="rId3"/>
    <p:sldId id="265" r:id="rId4"/>
    <p:sldId id="269" r:id="rId5"/>
    <p:sldId id="267" r:id="rId6"/>
  </p:sldIdLst>
  <p:sldSz cx="12192000" cy="6858000"/>
  <p:notesSz cx="6858000" cy="9144000"/>
  <p:defaultTextStyle>
    <a:defPPr>
      <a:defRPr lang="en-I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F4F909-848B-497D-94D6-17AFE81E4E06}" v="2" dt="2024-05-07T09:25:38.9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58" d="100"/>
          <a:sy n="58" d="100"/>
        </p:scale>
        <p:origin x="796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val Sagiv" userId="c876899f-d851-454e-9061-fadd6992dcc2" providerId="ADAL" clId="{BBF4F909-848B-497D-94D6-17AFE81E4E06}"/>
    <pc:docChg chg="undo custSel modSld">
      <pc:chgData name="Yuval Sagiv" userId="c876899f-d851-454e-9061-fadd6992dcc2" providerId="ADAL" clId="{BBF4F909-848B-497D-94D6-17AFE81E4E06}" dt="2024-05-07T09:27:25.721" v="184" actId="1036"/>
      <pc:docMkLst>
        <pc:docMk/>
      </pc:docMkLst>
      <pc:sldChg chg="addSp delSp modSp mod">
        <pc:chgData name="Yuval Sagiv" userId="c876899f-d851-454e-9061-fadd6992dcc2" providerId="ADAL" clId="{BBF4F909-848B-497D-94D6-17AFE81E4E06}" dt="2024-05-07T09:17:09.889" v="132" actId="14100"/>
        <pc:sldMkLst>
          <pc:docMk/>
          <pc:sldMk cId="3215711127" sldId="264"/>
        </pc:sldMkLst>
        <pc:spChg chg="add mod">
          <ac:chgData name="Yuval Sagiv" userId="c876899f-d851-454e-9061-fadd6992dcc2" providerId="ADAL" clId="{BBF4F909-848B-497D-94D6-17AFE81E4E06}" dt="2024-05-07T09:16:58.576" v="131" actId="1076"/>
          <ac:spMkLst>
            <pc:docMk/>
            <pc:sldMk cId="3215711127" sldId="264"/>
            <ac:spMk id="2" creationId="{D5F9F3C7-1757-A508-3742-664D3AF8AAD8}"/>
          </ac:spMkLst>
        </pc:spChg>
        <pc:spChg chg="mod">
          <ac:chgData name="Yuval Sagiv" userId="c876899f-d851-454e-9061-fadd6992dcc2" providerId="ADAL" clId="{BBF4F909-848B-497D-94D6-17AFE81E4E06}" dt="2024-05-07T09:14:37.324" v="99" actId="1076"/>
          <ac:spMkLst>
            <pc:docMk/>
            <pc:sldMk cId="3215711127" sldId="264"/>
            <ac:spMk id="8" creationId="{B2DEB6D7-FD5A-7B51-2A1F-40D27542A319}"/>
          </ac:spMkLst>
        </pc:spChg>
        <pc:spChg chg="del mod">
          <ac:chgData name="Yuval Sagiv" userId="c876899f-d851-454e-9061-fadd6992dcc2" providerId="ADAL" clId="{BBF4F909-848B-497D-94D6-17AFE81E4E06}" dt="2024-05-07T09:16:42.868" v="129" actId="478"/>
          <ac:spMkLst>
            <pc:docMk/>
            <pc:sldMk cId="3215711127" sldId="264"/>
            <ac:spMk id="9" creationId="{BEB9AC6B-B80C-CA44-D11A-DF98D648B81D}"/>
          </ac:spMkLst>
        </pc:spChg>
        <pc:picChg chg="mod">
          <ac:chgData name="Yuval Sagiv" userId="c876899f-d851-454e-9061-fadd6992dcc2" providerId="ADAL" clId="{BBF4F909-848B-497D-94D6-17AFE81E4E06}" dt="2024-05-07T09:14:00.047" v="97" actId="14100"/>
          <ac:picMkLst>
            <pc:docMk/>
            <pc:sldMk cId="3215711127" sldId="264"/>
            <ac:picMk id="6" creationId="{30CA84CD-E768-8E6F-A5F1-2AC2DC6B085B}"/>
          </ac:picMkLst>
        </pc:picChg>
        <pc:picChg chg="mod">
          <ac:chgData name="Yuval Sagiv" userId="c876899f-d851-454e-9061-fadd6992dcc2" providerId="ADAL" clId="{BBF4F909-848B-497D-94D6-17AFE81E4E06}" dt="2024-05-07T09:17:09.889" v="132" actId="14100"/>
          <ac:picMkLst>
            <pc:docMk/>
            <pc:sldMk cId="3215711127" sldId="264"/>
            <ac:picMk id="11" creationId="{2019A174-DDFE-2D60-950B-68ACE0100A77}"/>
          </ac:picMkLst>
        </pc:picChg>
      </pc:sldChg>
      <pc:sldChg chg="addSp delSp modSp mod">
        <pc:chgData name="Yuval Sagiv" userId="c876899f-d851-454e-9061-fadd6992dcc2" providerId="ADAL" clId="{BBF4F909-848B-497D-94D6-17AFE81E4E06}" dt="2024-05-07T09:27:25.721" v="184" actId="1036"/>
        <pc:sldMkLst>
          <pc:docMk/>
          <pc:sldMk cId="678601868" sldId="267"/>
        </pc:sldMkLst>
        <pc:spChg chg="del">
          <ac:chgData name="Yuval Sagiv" userId="c876899f-d851-454e-9061-fadd6992dcc2" providerId="ADAL" clId="{BBF4F909-848B-497D-94D6-17AFE81E4E06}" dt="2024-05-05T10:04:05.663" v="0" actId="478"/>
          <ac:spMkLst>
            <pc:docMk/>
            <pc:sldMk cId="678601868" sldId="267"/>
            <ac:spMk id="2" creationId="{777A0C36-7463-4BDA-BE23-5495AA48A195}"/>
          </ac:spMkLst>
        </pc:spChg>
        <pc:spChg chg="mod">
          <ac:chgData name="Yuval Sagiv" userId="c876899f-d851-454e-9061-fadd6992dcc2" providerId="ADAL" clId="{BBF4F909-848B-497D-94D6-17AFE81E4E06}" dt="2024-05-07T09:25:38.999" v="162" actId="164"/>
          <ac:spMkLst>
            <pc:docMk/>
            <pc:sldMk cId="678601868" sldId="267"/>
            <ac:spMk id="4" creationId="{669DE9F2-3DBD-BD2D-5330-F658D9E88A83}"/>
          </ac:spMkLst>
        </pc:spChg>
        <pc:spChg chg="mod">
          <ac:chgData name="Yuval Sagiv" userId="c876899f-d851-454e-9061-fadd6992dcc2" providerId="ADAL" clId="{BBF4F909-848B-497D-94D6-17AFE81E4E06}" dt="2024-05-07T09:25:38.999" v="162" actId="164"/>
          <ac:spMkLst>
            <pc:docMk/>
            <pc:sldMk cId="678601868" sldId="267"/>
            <ac:spMk id="6" creationId="{A0668FDF-5927-4AFC-ABEF-9B302561FEE1}"/>
          </ac:spMkLst>
        </pc:spChg>
        <pc:spChg chg="mod">
          <ac:chgData name="Yuval Sagiv" userId="c876899f-d851-454e-9061-fadd6992dcc2" providerId="ADAL" clId="{BBF4F909-848B-497D-94D6-17AFE81E4E06}" dt="2024-05-07T09:25:06.334" v="160" actId="1038"/>
          <ac:spMkLst>
            <pc:docMk/>
            <pc:sldMk cId="678601868" sldId="267"/>
            <ac:spMk id="8" creationId="{BF3D0216-6C9C-627F-AD5E-ADB270B872A3}"/>
          </ac:spMkLst>
        </pc:spChg>
        <pc:spChg chg="del">
          <ac:chgData name="Yuval Sagiv" userId="c876899f-d851-454e-9061-fadd6992dcc2" providerId="ADAL" clId="{BBF4F909-848B-497D-94D6-17AFE81E4E06}" dt="2024-05-05T10:04:29.634" v="4" actId="478"/>
          <ac:spMkLst>
            <pc:docMk/>
            <pc:sldMk cId="678601868" sldId="267"/>
            <ac:spMk id="15" creationId="{4C26CF4A-83FE-BC28-9C0A-D99F9A6D1CAC}"/>
          </ac:spMkLst>
        </pc:spChg>
        <pc:spChg chg="del">
          <ac:chgData name="Yuval Sagiv" userId="c876899f-d851-454e-9061-fadd6992dcc2" providerId="ADAL" clId="{BBF4F909-848B-497D-94D6-17AFE81E4E06}" dt="2024-05-05T10:04:21.882" v="3" actId="478"/>
          <ac:spMkLst>
            <pc:docMk/>
            <pc:sldMk cId="678601868" sldId="267"/>
            <ac:spMk id="16" creationId="{AAE51817-EF11-C91A-8865-978E18C2D6A0}"/>
          </ac:spMkLst>
        </pc:spChg>
        <pc:grpChg chg="add mod">
          <ac:chgData name="Yuval Sagiv" userId="c876899f-d851-454e-9061-fadd6992dcc2" providerId="ADAL" clId="{BBF4F909-848B-497D-94D6-17AFE81E4E06}" dt="2024-05-07T09:27:25.721" v="184" actId="1036"/>
          <ac:grpSpMkLst>
            <pc:docMk/>
            <pc:sldMk cId="678601868" sldId="267"/>
            <ac:grpSpMk id="2" creationId="{7D165F34-A904-1801-D1CD-69B78D7A6C6B}"/>
          </ac:grpSpMkLst>
        </pc:grpChg>
        <pc:grpChg chg="del">
          <ac:chgData name="Yuval Sagiv" userId="c876899f-d851-454e-9061-fadd6992dcc2" providerId="ADAL" clId="{BBF4F909-848B-497D-94D6-17AFE81E4E06}" dt="2024-05-05T10:04:15.550" v="2" actId="478"/>
          <ac:grpSpMkLst>
            <pc:docMk/>
            <pc:sldMk cId="678601868" sldId="267"/>
            <ac:grpSpMk id="14" creationId="{290F2B41-117D-EA4B-ED34-23A5F8B73096}"/>
          </ac:grpSpMkLst>
        </pc:grpChg>
        <pc:grpChg chg="del">
          <ac:chgData name="Yuval Sagiv" userId="c876899f-d851-454e-9061-fadd6992dcc2" providerId="ADAL" clId="{BBF4F909-848B-497D-94D6-17AFE81E4E06}" dt="2024-05-05T10:04:12.826" v="1" actId="478"/>
          <ac:grpSpMkLst>
            <pc:docMk/>
            <pc:sldMk cId="678601868" sldId="267"/>
            <ac:grpSpMk id="23" creationId="{C4267FC0-F1EB-3B37-9565-7B13C31D4D9F}"/>
          </ac:grpSpMkLst>
        </pc:grpChg>
        <pc:graphicFrameChg chg="mod">
          <ac:chgData name="Yuval Sagiv" userId="c876899f-d851-454e-9061-fadd6992dcc2" providerId="ADAL" clId="{BBF4F909-848B-497D-94D6-17AFE81E4E06}" dt="2024-05-07T09:25:38.999" v="162" actId="164"/>
          <ac:graphicFrameMkLst>
            <pc:docMk/>
            <pc:sldMk cId="678601868" sldId="267"/>
            <ac:graphicFrameMk id="3" creationId="{BF8DD0B8-7C91-F8C4-882F-070483BC8B89}"/>
          </ac:graphicFrameMkLst>
        </pc:graphicFrameChg>
        <pc:picChg chg="mod">
          <ac:chgData name="Yuval Sagiv" userId="c876899f-d851-454e-9061-fadd6992dcc2" providerId="ADAL" clId="{BBF4F909-848B-497D-94D6-17AFE81E4E06}" dt="2024-05-07T09:25:59.432" v="163" actId="14100"/>
          <ac:picMkLst>
            <pc:docMk/>
            <pc:sldMk cId="678601868" sldId="267"/>
            <ac:picMk id="25" creationId="{FE2A56EB-E3D8-D70E-45E6-A3227CD8525F}"/>
          </ac:picMkLst>
        </pc:picChg>
      </pc:sldChg>
      <pc:sldChg chg="modSp mod">
        <pc:chgData name="Yuval Sagiv" userId="c876899f-d851-454e-9061-fadd6992dcc2" providerId="ADAL" clId="{BBF4F909-848B-497D-94D6-17AFE81E4E06}" dt="2024-05-07T09:09:54.178" v="90" actId="1037"/>
        <pc:sldMkLst>
          <pc:docMk/>
          <pc:sldMk cId="3600480891" sldId="268"/>
        </pc:sldMkLst>
        <pc:spChg chg="mod">
          <ac:chgData name="Yuval Sagiv" userId="c876899f-d851-454e-9061-fadd6992dcc2" providerId="ADAL" clId="{BBF4F909-848B-497D-94D6-17AFE81E4E06}" dt="2024-05-07T09:09:54.178" v="90" actId="1037"/>
          <ac:spMkLst>
            <pc:docMk/>
            <pc:sldMk cId="3600480891" sldId="268"/>
            <ac:spMk id="18" creationId="{0105C56E-9840-6F70-E219-DEEBFDBD9627}"/>
          </ac:spMkLst>
        </pc:spChg>
        <pc:grpChg chg="mod">
          <ac:chgData name="Yuval Sagiv" userId="c876899f-d851-454e-9061-fadd6992dcc2" providerId="ADAL" clId="{BBF4F909-848B-497D-94D6-17AFE81E4E06}" dt="2024-05-07T09:09:46.461" v="67" actId="1036"/>
          <ac:grpSpMkLst>
            <pc:docMk/>
            <pc:sldMk cId="3600480891" sldId="268"/>
            <ac:grpSpMk id="2" creationId="{3957C76F-0AC0-4DEC-8A4B-E2FBF8383F28}"/>
          </ac:grpSpMkLst>
        </pc:grpChg>
        <pc:picChg chg="mod modCrop">
          <ac:chgData name="Yuval Sagiv" userId="c876899f-d851-454e-9061-fadd6992dcc2" providerId="ADAL" clId="{BBF4F909-848B-497D-94D6-17AFE81E4E06}" dt="2024-05-07T09:09:20.854" v="40" actId="14100"/>
          <ac:picMkLst>
            <pc:docMk/>
            <pc:sldMk cId="3600480891" sldId="268"/>
            <ac:picMk id="5" creationId="{692DB52F-01DE-19F9-190A-B84664105C34}"/>
          </ac:picMkLst>
        </pc:picChg>
        <pc:picChg chg="mod">
          <ac:chgData name="Yuval Sagiv" userId="c876899f-d851-454e-9061-fadd6992dcc2" providerId="ADAL" clId="{BBF4F909-848B-497D-94D6-17AFE81E4E06}" dt="2024-05-07T09:07:21.674" v="37" actId="14100"/>
          <ac:picMkLst>
            <pc:docMk/>
            <pc:sldMk cId="3600480891" sldId="268"/>
            <ac:picMk id="24" creationId="{32F14AF1-E811-4AAE-841E-494661233C0A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vidacpharma-my.sharepoint.com/personal/yuval_vidacpharma_com/Documents/Desktop/draft%20paper%20Vidac/Dearft%20papers/VDA-1275%20paper%20for%20submission/exell%20cis%20&amp;%20Soraf%20+-%20VDA-127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81A-49D8-AE83-42106A814110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81A-49D8-AE83-42106A814110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81A-49D8-AE83-42106A814110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81A-49D8-AE83-42106A81411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I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'[exell cis &amp; Soraf +- VDA-1275.xlsx]Sheet1'!$B$3:$B$7</c:f>
              <c:strCache>
                <c:ptCount val="5"/>
                <c:pt idx="0">
                  <c:v>Sorafenib</c:v>
                </c:pt>
                <c:pt idx="1">
                  <c:v>Sorafenib + VDA-1275</c:v>
                </c:pt>
                <c:pt idx="3">
                  <c:v>Cisplatin</c:v>
                </c:pt>
                <c:pt idx="4">
                  <c:v>Cisplatin + VDA-1275</c:v>
                </c:pt>
              </c:strCache>
            </c:strRef>
          </c:cat>
          <c:val>
            <c:numRef>
              <c:f>'[exell cis &amp; Soraf +- VDA-1275.xlsx]Sheet1'!$C$3:$C$7</c:f>
              <c:numCache>
                <c:formatCode>General</c:formatCode>
                <c:ptCount val="5"/>
                <c:pt idx="0">
                  <c:v>9.6999999999999993</c:v>
                </c:pt>
                <c:pt idx="1">
                  <c:v>3</c:v>
                </c:pt>
                <c:pt idx="3">
                  <c:v>100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81A-49D8-AE83-42106A81411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175166096"/>
        <c:axId val="1175162736"/>
      </c:barChart>
      <c:catAx>
        <c:axId val="117516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IL"/>
          </a:p>
        </c:txPr>
        <c:crossAx val="1175162736"/>
        <c:crosses val="autoZero"/>
        <c:auto val="1"/>
        <c:lblAlgn val="ctr"/>
        <c:lblOffset val="100"/>
        <c:noMultiLvlLbl val="0"/>
      </c:catAx>
      <c:valAx>
        <c:axId val="1175162736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IL"/>
          </a:p>
        </c:txPr>
        <c:crossAx val="1175166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BCCB9-BE65-2AD1-CBC7-B24AA7D26C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1880AA-C046-027D-DB48-0D018BBFB4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E0ED5D-AD3B-59AF-959C-9C6CD3FE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AB82D-43D5-4381-8C5E-3C0125C953F5}" type="datetimeFigureOut">
              <a:rPr lang="en-IL" smtClean="0"/>
              <a:t>07/05/2024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954D6-571C-C9D1-1F50-2CB9B940B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565A34-9C4F-7CCE-33D4-2D579835A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4C07-8AA3-45D6-959F-6A828E910B2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290466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CF3A7-8A6D-66A8-91EC-49962CAD6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DF177-030D-10AC-519C-8BB4330980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035EA1-359B-FBB2-03E0-94F9830BE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AB82D-43D5-4381-8C5E-3C0125C953F5}" type="datetimeFigureOut">
              <a:rPr lang="en-IL" smtClean="0"/>
              <a:t>07/05/2024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50CFE3-0B51-8FCD-77FC-7C44C5FF9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846BEA-B5B2-D355-999D-044CB6E56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4C07-8AA3-45D6-959F-6A828E910B2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459040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65952-0F52-B63B-399D-93A9832D9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30C3A8-BB24-8F80-B9D1-A878C8B70D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AD6A53-D1D5-B158-5F1F-B6330BF59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AB82D-43D5-4381-8C5E-3C0125C953F5}" type="datetimeFigureOut">
              <a:rPr lang="en-IL" smtClean="0"/>
              <a:t>07/05/2024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E3689-F520-E7F0-B69C-C341EF0F1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CF9DD-4B81-EEDA-2226-A888BDC26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4C07-8AA3-45D6-959F-6A828E910B2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412398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45C56-4242-58CC-ADC5-7410286D9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920DE-A080-DA62-4C84-DF89F828F2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264645-A4AF-0E67-98B5-989A31FC12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6216D6-46EC-DE46-D6B8-77ED99E13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AB82D-43D5-4381-8C5E-3C0125C953F5}" type="datetimeFigureOut">
              <a:rPr lang="en-IL" smtClean="0"/>
              <a:t>07/05/2024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EDD383-B1BC-20C8-6395-1DA94528B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CECA11-201F-790C-F136-885140341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4C07-8AA3-45D6-959F-6A828E910B2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14937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E3533-54A6-170A-1A4D-B7F00AE23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C31A0F-7629-0CB2-87F3-6549D51A3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EE4FCB-1F6B-DDF5-5227-DB5146D26D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354128-D583-EE7E-EA16-5057C2D04B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606C67-721B-631C-136E-6E8623FD09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463C13-D57F-F5AF-CF24-8285A2CF9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AB82D-43D5-4381-8C5E-3C0125C953F5}" type="datetimeFigureOut">
              <a:rPr lang="en-IL" smtClean="0"/>
              <a:t>07/05/2024</a:t>
            </a:fld>
            <a:endParaRPr lang="en-I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C27BBF-DEBC-D590-BD02-B1C77B749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3EE11D-A920-D86D-85C7-B2902EF96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4C07-8AA3-45D6-959F-6A828E910B2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58114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EDFA1-446A-AE35-052B-D63CF87E0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07165-93BC-3EB0-566F-80841CCAB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AB82D-43D5-4381-8C5E-3C0125C953F5}" type="datetimeFigureOut">
              <a:rPr lang="en-IL" smtClean="0"/>
              <a:t>07/05/2024</a:t>
            </a:fld>
            <a:endParaRPr lang="en-I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1734E9-34B0-57BE-F5B0-90EB0AE47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117B93-0738-248F-3EC8-902AEB6B6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4C07-8AA3-45D6-959F-6A828E910B2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787453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588BDF-E3AE-CD1B-BD0C-F5EE30FD1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AB82D-43D5-4381-8C5E-3C0125C953F5}" type="datetimeFigureOut">
              <a:rPr lang="en-IL" smtClean="0"/>
              <a:t>07/05/2024</a:t>
            </a:fld>
            <a:endParaRPr lang="en-I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BB2E46-9895-C391-F3B1-D3BAE100A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8C480C-24F1-9536-5CC0-B1F9D75A2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4C07-8AA3-45D6-959F-6A828E910B2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288158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F59EF-7242-932F-78B4-29FF1BC6B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3727A-4539-89D6-07D6-271B7742B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C78C4D-2038-3B54-1798-246B757B55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403C0F-385B-DAAC-2224-5AA9793DB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AB82D-43D5-4381-8C5E-3C0125C953F5}" type="datetimeFigureOut">
              <a:rPr lang="en-IL" smtClean="0"/>
              <a:t>07/05/2024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1A3123-0D66-1986-F85D-A016CE178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C095CE-8AD9-8466-4B9A-001681A86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4C07-8AA3-45D6-959F-6A828E910B2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788777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FBA51-6F1E-6584-EF3D-3DBAB7297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93AE75-6993-0DF3-ADFA-77F8310D07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9DA7D6-91A2-C329-B788-7A58F75BB6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0518E5-822B-9D4A-B3D8-0D087672E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AB82D-43D5-4381-8C5E-3C0125C953F5}" type="datetimeFigureOut">
              <a:rPr lang="en-IL" smtClean="0"/>
              <a:t>07/05/2024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42F9A5-DC74-9716-1C38-79F15D453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0D0888-9939-058B-F812-174D2122E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4C07-8AA3-45D6-959F-6A828E910B2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978521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88369-5B93-AF39-48CA-7332A6420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02A054-0055-F4CA-E4EE-7647553693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8C277-4888-EA25-5923-7C9DFD0EB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AB82D-43D5-4381-8C5E-3C0125C953F5}" type="datetimeFigureOut">
              <a:rPr lang="en-IL" smtClean="0"/>
              <a:t>07/05/2024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87317-20BD-BC4E-68A4-9E1B1A263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867F1-EC76-5FA5-1F31-0FC01E1CD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4C07-8AA3-45D6-959F-6A828E910B2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245939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C74975-A03C-C396-18F6-E0BA058431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12426D-DF18-16DD-AC19-3A79FAFD02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4C1999-598D-59BB-A5D1-68C6EAA9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AB82D-43D5-4381-8C5E-3C0125C953F5}" type="datetimeFigureOut">
              <a:rPr lang="en-IL" smtClean="0"/>
              <a:t>07/05/2024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E3E50F-CEB3-C1A7-BDAF-F5D388638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CA4B77-3470-64FF-95A6-B89B36CFC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4C07-8AA3-45D6-959F-6A828E910B2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977842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7D69E6-D004-16A8-7011-D3FBE4CF0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D11CE5-428E-045B-AC2D-8E9A595FE9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C65E42-B463-24C3-0055-A8210EC3BB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6AB82D-43D5-4381-8C5E-3C0125C953F5}" type="datetimeFigureOut">
              <a:rPr lang="en-IL" smtClean="0"/>
              <a:t>07/05/2024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323EE-611C-F049-CFED-C817FF45F3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183118-E3A0-CB61-EE72-9911D44A3A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234C07-8AA3-45D6-959F-6A828E910B2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769601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F251932-8849-39A0-B968-D6CE56E7CAFA}"/>
              </a:ext>
            </a:extLst>
          </p:cNvPr>
          <p:cNvSpPr txBox="1"/>
          <p:nvPr/>
        </p:nvSpPr>
        <p:spPr>
          <a:xfrm>
            <a:off x="500838" y="444500"/>
            <a:ext cx="335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</a:t>
            </a:r>
            <a:endParaRPr lang="en-IL" sz="2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105C56E-9840-6F70-E219-DEEBFDBD9627}"/>
              </a:ext>
            </a:extLst>
          </p:cNvPr>
          <p:cNvSpPr txBox="1"/>
          <p:nvPr/>
        </p:nvSpPr>
        <p:spPr>
          <a:xfrm>
            <a:off x="6757027" y="440209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B</a:t>
            </a:r>
            <a:endParaRPr lang="en-IL" sz="20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957C76F-0AC0-4DEC-8A4B-E2FBF8383F28}"/>
              </a:ext>
            </a:extLst>
          </p:cNvPr>
          <p:cNvGrpSpPr/>
          <p:nvPr/>
        </p:nvGrpSpPr>
        <p:grpSpPr>
          <a:xfrm>
            <a:off x="7199454" y="908620"/>
            <a:ext cx="4201609" cy="3200154"/>
            <a:chOff x="6506461" y="3797159"/>
            <a:chExt cx="3935732" cy="3100217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6029F90-B9E3-E08F-74A3-976E566090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0098"/>
            <a:stretch/>
          </p:blipFill>
          <p:spPr>
            <a:xfrm>
              <a:off x="6755903" y="3797159"/>
              <a:ext cx="3686290" cy="284487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9834183-BFED-6F9C-2B28-111016AD4095}"/>
                </a:ext>
              </a:extLst>
            </p:cNvPr>
            <p:cNvSpPr txBox="1"/>
            <p:nvPr/>
          </p:nvSpPr>
          <p:spPr>
            <a:xfrm rot="16200000">
              <a:off x="5682197" y="5081094"/>
              <a:ext cx="19255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Caspase 3/7 activity (%)</a:t>
              </a:r>
              <a:endParaRPr lang="en-IL" sz="1200" b="1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3E784E5-2FAC-F785-5A7B-3E2E05EBA2E3}"/>
                </a:ext>
              </a:extLst>
            </p:cNvPr>
            <p:cNvSpPr txBox="1"/>
            <p:nvPr/>
          </p:nvSpPr>
          <p:spPr>
            <a:xfrm>
              <a:off x="8068409" y="6558822"/>
              <a:ext cx="5325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 µM</a:t>
              </a:r>
              <a:endParaRPr lang="en-IL" sz="1600" b="1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32F14AF1-E811-4AAE-841E-494661233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951" y="4372785"/>
            <a:ext cx="8537646" cy="18891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660360-A1CB-869C-47F9-054B7E831591}"/>
              </a:ext>
            </a:extLst>
          </p:cNvPr>
          <p:cNvSpPr txBox="1"/>
          <p:nvPr/>
        </p:nvSpPr>
        <p:spPr>
          <a:xfrm>
            <a:off x="487212" y="4348125"/>
            <a:ext cx="3626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</a:t>
            </a:r>
            <a:endParaRPr lang="en-IL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2DB52F-01DE-19F9-190A-B84664105C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524"/>
          <a:stretch/>
        </p:blipFill>
        <p:spPr>
          <a:xfrm>
            <a:off x="1251951" y="766012"/>
            <a:ext cx="4358504" cy="306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480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0CA84CD-E768-8E6F-A5F1-2AC2DC6B08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94" t="2941" b="9584"/>
          <a:stretch/>
        </p:blipFill>
        <p:spPr>
          <a:xfrm>
            <a:off x="1280294" y="1261641"/>
            <a:ext cx="6027200" cy="41177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2DEB6D7-FD5A-7B51-2A1F-40D27542A319}"/>
              </a:ext>
            </a:extLst>
          </p:cNvPr>
          <p:cNvSpPr txBox="1"/>
          <p:nvPr/>
        </p:nvSpPr>
        <p:spPr>
          <a:xfrm>
            <a:off x="3346083" y="5511405"/>
            <a:ext cx="13694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Time</a:t>
            </a:r>
            <a:r>
              <a:rPr lang="en-US" sz="2000" dirty="0"/>
              <a:t> (min)</a:t>
            </a:r>
            <a:endParaRPr lang="en-IL" sz="20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019A174-DDFE-2D60-950B-68ACE0100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982" y="546522"/>
            <a:ext cx="4294207" cy="52154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5F9F3C7-1757-A508-3742-664D3AF8AAD8}"/>
              </a:ext>
            </a:extLst>
          </p:cNvPr>
          <p:cNvSpPr txBox="1"/>
          <p:nvPr/>
        </p:nvSpPr>
        <p:spPr>
          <a:xfrm rot="16200000">
            <a:off x="-743680" y="3009418"/>
            <a:ext cx="3228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ECAR (</a:t>
            </a:r>
            <a:r>
              <a:rPr lang="en-US" dirty="0" err="1"/>
              <a:t>mpH</a:t>
            </a:r>
            <a:r>
              <a:rPr lang="en-US" dirty="0"/>
              <a:t>/min/DNA content)</a:t>
            </a:r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3215711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68">
            <a:extLst>
              <a:ext uri="{FF2B5EF4-FFF2-40B4-BE49-F238E27FC236}">
                <a16:creationId xmlns:a16="http://schemas.microsoft.com/office/drawing/2014/main" id="{15F8DD56-8F8F-4A71-67CC-8A5697757D06}"/>
              </a:ext>
            </a:extLst>
          </p:cNvPr>
          <p:cNvGrpSpPr/>
          <p:nvPr/>
        </p:nvGrpSpPr>
        <p:grpSpPr>
          <a:xfrm>
            <a:off x="1096189" y="4770144"/>
            <a:ext cx="6338155" cy="2109300"/>
            <a:chOff x="1096189" y="4770144"/>
            <a:chExt cx="6338155" cy="2109300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0B2B212-B6D6-374F-F57D-46F521CA9F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20614" b="4346"/>
            <a:stretch/>
          </p:blipFill>
          <p:spPr>
            <a:xfrm>
              <a:off x="1465523" y="4770144"/>
              <a:ext cx="5968821" cy="1803797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2D29CE1-4F44-E265-FD65-748FB97FE8AD}"/>
                </a:ext>
              </a:extLst>
            </p:cNvPr>
            <p:cNvSpPr txBox="1"/>
            <p:nvPr/>
          </p:nvSpPr>
          <p:spPr>
            <a:xfrm>
              <a:off x="4384103" y="6540890"/>
              <a:ext cx="201529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CD44+ (Activation)</a:t>
              </a:r>
              <a:endParaRPr lang="en-IL" sz="1600" b="1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E071FF4-F941-392E-DC57-FFFAF0FF35EE}"/>
                </a:ext>
              </a:extLst>
            </p:cNvPr>
            <p:cNvSpPr txBox="1"/>
            <p:nvPr/>
          </p:nvSpPr>
          <p:spPr>
            <a:xfrm rot="16200000">
              <a:off x="593903" y="5502764"/>
              <a:ext cx="13431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CD62L (CM)</a:t>
              </a:r>
              <a:endParaRPr lang="en-IL" sz="1600" b="1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3C99105-D140-26B6-643C-F215C3624B6A}"/>
              </a:ext>
            </a:extLst>
          </p:cNvPr>
          <p:cNvGrpSpPr/>
          <p:nvPr/>
        </p:nvGrpSpPr>
        <p:grpSpPr>
          <a:xfrm>
            <a:off x="1111580" y="44065"/>
            <a:ext cx="3181056" cy="2593631"/>
            <a:chOff x="1111580" y="44065"/>
            <a:chExt cx="3181056" cy="2593631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039F2823-EE15-A412-D21D-43D511D8C425}"/>
                </a:ext>
              </a:extLst>
            </p:cNvPr>
            <p:cNvGrpSpPr/>
            <p:nvPr/>
          </p:nvGrpSpPr>
          <p:grpSpPr>
            <a:xfrm>
              <a:off x="1111580" y="44065"/>
              <a:ext cx="3181056" cy="2328986"/>
              <a:chOff x="1111580" y="242371"/>
              <a:chExt cx="3181056" cy="2328986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9DADB7C4-8335-7E3D-E9C9-EBC6900036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b="10373"/>
              <a:stretch/>
            </p:blipFill>
            <p:spPr>
              <a:xfrm>
                <a:off x="1529861" y="242371"/>
                <a:ext cx="2762775" cy="2026466"/>
              </a:xfrm>
              <a:prstGeom prst="rect">
                <a:avLst/>
              </a:prstGeom>
              <a:noFill/>
            </p:spPr>
          </p:pic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0D7C913-3C8C-8629-E71D-A6B3B58651AC}"/>
                  </a:ext>
                </a:extLst>
              </p:cNvPr>
              <p:cNvSpPr txBox="1"/>
              <p:nvPr/>
            </p:nvSpPr>
            <p:spPr>
              <a:xfrm>
                <a:off x="1685892" y="2294358"/>
                <a:ext cx="6779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Vehicle</a:t>
                </a:r>
                <a:endParaRPr lang="en-IL" sz="1200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F4100F0-C009-DC6F-93CA-D18EBECBF65C}"/>
                  </a:ext>
                </a:extLst>
              </p:cNvPr>
              <p:cNvSpPr txBox="1"/>
              <p:nvPr/>
            </p:nvSpPr>
            <p:spPr>
              <a:xfrm>
                <a:off x="2314830" y="2294358"/>
                <a:ext cx="48282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0.03</a:t>
                </a:r>
                <a:endParaRPr lang="en-IL" sz="1200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BD69625-336A-0C7F-AA6D-A0E654FD56BF}"/>
                  </a:ext>
                </a:extLst>
              </p:cNvPr>
              <p:cNvSpPr txBox="1"/>
              <p:nvPr/>
            </p:nvSpPr>
            <p:spPr>
              <a:xfrm>
                <a:off x="2830705" y="2294358"/>
                <a:ext cx="397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0.1</a:t>
                </a:r>
                <a:endParaRPr lang="en-IL" sz="1200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126B7A-0E22-AF43-6CAD-EBD60779315E}"/>
                  </a:ext>
                </a:extLst>
              </p:cNvPr>
              <p:cNvSpPr txBox="1"/>
              <p:nvPr/>
            </p:nvSpPr>
            <p:spPr>
              <a:xfrm>
                <a:off x="3280727" y="2294358"/>
                <a:ext cx="397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0.3</a:t>
                </a:r>
                <a:endParaRPr lang="en-IL" sz="1200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E3E3EF3-8196-3CD3-EB57-83085D0B48EF}"/>
                  </a:ext>
                </a:extLst>
              </p:cNvPr>
              <p:cNvSpPr txBox="1"/>
              <p:nvPr/>
            </p:nvSpPr>
            <p:spPr>
              <a:xfrm>
                <a:off x="3756524" y="2294358"/>
                <a:ext cx="397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1.0</a:t>
                </a:r>
                <a:endParaRPr lang="en-IL" sz="1200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0163232-4524-C937-79EC-D1685BF89A31}"/>
                  </a:ext>
                </a:extLst>
              </p:cNvPr>
              <p:cNvSpPr txBox="1"/>
              <p:nvPr/>
            </p:nvSpPr>
            <p:spPr>
              <a:xfrm rot="16200000">
                <a:off x="943264" y="968334"/>
                <a:ext cx="67518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IL-1ß</a:t>
                </a:r>
                <a:endParaRPr lang="en-IL" sz="1600" b="1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CE054AA-1B5A-B333-BA0B-332004FA08D5}"/>
                </a:ext>
              </a:extLst>
            </p:cNvPr>
            <p:cNvSpPr txBox="1"/>
            <p:nvPr/>
          </p:nvSpPr>
          <p:spPr>
            <a:xfrm>
              <a:off x="2537757" y="2329919"/>
              <a:ext cx="152165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latin typeface="Helvetica" panose="020B0604020202020204" pitchFamily="34" charset="0"/>
                  <a:cs typeface="Helvetica" panose="020B0604020202020204" pitchFamily="34" charset="0"/>
                </a:rPr>
                <a:t>VDA-1275 (µM)</a:t>
              </a:r>
              <a:endParaRPr lang="en-IL" sz="1400" dirty="0"/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9BCA4BF0-BEBC-CF32-E4A2-D04967DBE299}"/>
              </a:ext>
            </a:extLst>
          </p:cNvPr>
          <p:cNvSpPr txBox="1"/>
          <p:nvPr/>
        </p:nvSpPr>
        <p:spPr>
          <a:xfrm>
            <a:off x="552927" y="69718"/>
            <a:ext cx="335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</a:t>
            </a:r>
            <a:endParaRPr lang="en-IL" sz="20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228870F-1438-006C-506A-2FB705E79A84}"/>
              </a:ext>
            </a:extLst>
          </p:cNvPr>
          <p:cNvSpPr txBox="1"/>
          <p:nvPr/>
        </p:nvSpPr>
        <p:spPr>
          <a:xfrm>
            <a:off x="552927" y="2480736"/>
            <a:ext cx="340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B</a:t>
            </a:r>
            <a:endParaRPr lang="en-IL" sz="20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4EA3E40-2B58-FFBB-835E-EE490614B4CC}"/>
              </a:ext>
            </a:extLst>
          </p:cNvPr>
          <p:cNvSpPr txBox="1"/>
          <p:nvPr/>
        </p:nvSpPr>
        <p:spPr>
          <a:xfrm>
            <a:off x="555453" y="4685394"/>
            <a:ext cx="3626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</a:t>
            </a:r>
            <a:endParaRPr lang="en-IL"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42DA96D-69F2-31EF-8D4B-510A769CF12D}"/>
              </a:ext>
            </a:extLst>
          </p:cNvPr>
          <p:cNvGrpSpPr/>
          <p:nvPr/>
        </p:nvGrpSpPr>
        <p:grpSpPr>
          <a:xfrm>
            <a:off x="1339967" y="2696032"/>
            <a:ext cx="3767539" cy="2001664"/>
            <a:chOff x="888275" y="2696032"/>
            <a:chExt cx="3767539" cy="2001664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86005B9E-4947-C261-92B2-111D69E52EF2}"/>
                </a:ext>
              </a:extLst>
            </p:cNvPr>
            <p:cNvGrpSpPr/>
            <p:nvPr/>
          </p:nvGrpSpPr>
          <p:grpSpPr>
            <a:xfrm>
              <a:off x="888275" y="2696032"/>
              <a:ext cx="3676871" cy="1812052"/>
              <a:chOff x="888275" y="2696032"/>
              <a:chExt cx="3676871" cy="1812052"/>
            </a:xfrm>
          </p:grpSpPr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772A314F-3438-77CC-1A99-4D0FA40F57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88275" y="2696032"/>
                <a:ext cx="3676871" cy="1592108"/>
              </a:xfrm>
              <a:prstGeom prst="rect">
                <a:avLst/>
              </a:prstGeom>
            </p:spPr>
          </p:pic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7BCE6D0-8010-0D30-BB74-FE7FAA38DFF7}"/>
                  </a:ext>
                </a:extLst>
              </p:cNvPr>
              <p:cNvSpPr txBox="1"/>
              <p:nvPr/>
            </p:nvSpPr>
            <p:spPr>
              <a:xfrm>
                <a:off x="2726710" y="3139592"/>
                <a:ext cx="76495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Cdh-1</a:t>
                </a:r>
                <a:endParaRPr lang="en-IL" sz="1600" b="1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FB50BD2-4635-05BA-4D89-2E2BE724D42A}"/>
                  </a:ext>
                </a:extLst>
              </p:cNvPr>
              <p:cNvSpPr txBox="1"/>
              <p:nvPr/>
            </p:nvSpPr>
            <p:spPr>
              <a:xfrm>
                <a:off x="1401205" y="4231085"/>
                <a:ext cx="6779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Vehicle</a:t>
                </a:r>
                <a:endParaRPr lang="en-IL" sz="1200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F92CEC4D-E43F-D59C-803A-E69E5FFC041B}"/>
                  </a:ext>
                </a:extLst>
              </p:cNvPr>
              <p:cNvSpPr txBox="1"/>
              <p:nvPr/>
            </p:nvSpPr>
            <p:spPr>
              <a:xfrm>
                <a:off x="2243052" y="4228809"/>
                <a:ext cx="55175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2-DG</a:t>
                </a:r>
                <a:endParaRPr lang="en-IL" sz="1200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C6F19B8-A417-96FD-25B5-41B5FAD2270C}"/>
                </a:ext>
              </a:extLst>
            </p:cNvPr>
            <p:cNvSpPr txBox="1"/>
            <p:nvPr/>
          </p:nvSpPr>
          <p:spPr>
            <a:xfrm>
              <a:off x="2911248" y="4236031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0.3%</a:t>
              </a:r>
            </a:p>
            <a:p>
              <a:pPr algn="ctr"/>
              <a:r>
                <a:rPr lang="en-US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DMSO</a:t>
              </a:r>
              <a:endParaRPr lang="en-IL" sz="12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942E843-EDF4-6E4C-AA42-D010EF1F2A26}"/>
                </a:ext>
              </a:extLst>
            </p:cNvPr>
            <p:cNvSpPr txBox="1"/>
            <p:nvPr/>
          </p:nvSpPr>
          <p:spPr>
            <a:xfrm>
              <a:off x="3764223" y="4227125"/>
              <a:ext cx="8915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VDA-1275</a:t>
              </a:r>
            </a:p>
            <a:p>
              <a:pPr algn="ctr"/>
              <a:r>
                <a:rPr lang="en-US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0.3µM</a:t>
              </a:r>
              <a:endParaRPr lang="en-IL" sz="12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2473DBA4-C05F-D562-7C70-D5F6A7B30732}"/>
              </a:ext>
            </a:extLst>
          </p:cNvPr>
          <p:cNvGrpSpPr/>
          <p:nvPr/>
        </p:nvGrpSpPr>
        <p:grpSpPr>
          <a:xfrm>
            <a:off x="4998887" y="2680791"/>
            <a:ext cx="3717490" cy="2014682"/>
            <a:chOff x="4767530" y="2680791"/>
            <a:chExt cx="3717490" cy="2014682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8D7BA79E-10F4-804A-6177-5758AAD63D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67530" y="2680791"/>
              <a:ext cx="3676871" cy="1607349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C0943CF-4EF2-40EE-A545-397B9B0B738E}"/>
                </a:ext>
              </a:extLst>
            </p:cNvPr>
            <p:cNvSpPr txBox="1"/>
            <p:nvPr/>
          </p:nvSpPr>
          <p:spPr>
            <a:xfrm>
              <a:off x="5870251" y="3151797"/>
              <a:ext cx="6174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Ym1</a:t>
              </a:r>
              <a:endParaRPr lang="en-IL" sz="1600" b="1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F50DFFD-883D-6D40-CF95-E04066121A41}"/>
                </a:ext>
              </a:extLst>
            </p:cNvPr>
            <p:cNvSpPr txBox="1"/>
            <p:nvPr/>
          </p:nvSpPr>
          <p:spPr>
            <a:xfrm>
              <a:off x="5391750" y="4228810"/>
              <a:ext cx="6779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Vehicle</a:t>
              </a:r>
              <a:endParaRPr lang="en-IL" sz="12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4A20E54-C458-F97C-A448-71D243D1AF5E}"/>
                </a:ext>
              </a:extLst>
            </p:cNvPr>
            <p:cNvSpPr txBox="1"/>
            <p:nvPr/>
          </p:nvSpPr>
          <p:spPr>
            <a:xfrm>
              <a:off x="6178989" y="4236318"/>
              <a:ext cx="5517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2-DG</a:t>
              </a:r>
              <a:endParaRPr lang="en-IL" sz="12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69B4F11-A862-6FDB-20A3-09155CC7F5F7}"/>
                </a:ext>
              </a:extLst>
            </p:cNvPr>
            <p:cNvSpPr txBox="1"/>
            <p:nvPr/>
          </p:nvSpPr>
          <p:spPr>
            <a:xfrm>
              <a:off x="6891724" y="4233808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0.3%</a:t>
              </a:r>
            </a:p>
            <a:p>
              <a:pPr algn="ctr"/>
              <a:r>
                <a:rPr lang="en-US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DMSO</a:t>
              </a:r>
              <a:endParaRPr lang="en-IL" sz="12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D7F3542-F6CC-3B2C-CDBB-518300CE0345}"/>
                </a:ext>
              </a:extLst>
            </p:cNvPr>
            <p:cNvSpPr txBox="1"/>
            <p:nvPr/>
          </p:nvSpPr>
          <p:spPr>
            <a:xfrm>
              <a:off x="7593429" y="4223728"/>
              <a:ext cx="8915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VDA-1275</a:t>
              </a:r>
            </a:p>
            <a:p>
              <a:pPr algn="ctr"/>
              <a:r>
                <a:rPr lang="en-US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0.3µM</a:t>
              </a:r>
              <a:endParaRPr lang="en-IL" sz="12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2C518E4-5271-4A85-0D8F-A789A0F88FFC}"/>
              </a:ext>
            </a:extLst>
          </p:cNvPr>
          <p:cNvGrpSpPr/>
          <p:nvPr/>
        </p:nvGrpSpPr>
        <p:grpSpPr>
          <a:xfrm>
            <a:off x="8485020" y="2604408"/>
            <a:ext cx="3597322" cy="2080986"/>
            <a:chOff x="8485020" y="2604408"/>
            <a:chExt cx="3597322" cy="2080986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1C187287-ED12-087C-763F-010396CA38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1520"/>
            <a:stretch/>
          </p:blipFill>
          <p:spPr>
            <a:xfrm>
              <a:off x="8485020" y="2604408"/>
              <a:ext cx="3574068" cy="1683732"/>
            </a:xfrm>
            <a:prstGeom prst="rect">
              <a:avLst/>
            </a:prstGeom>
          </p:spPr>
        </p:pic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9AD6CD1C-FF32-65B3-C7C4-A347D26085D8}"/>
                </a:ext>
              </a:extLst>
            </p:cNvPr>
            <p:cNvGrpSpPr/>
            <p:nvPr/>
          </p:nvGrpSpPr>
          <p:grpSpPr>
            <a:xfrm>
              <a:off x="9271005" y="3139592"/>
              <a:ext cx="2811337" cy="1545802"/>
              <a:chOff x="9271005" y="3139592"/>
              <a:chExt cx="2811337" cy="1545802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AB16322-AEC4-17AC-A861-13D2120AABD5}"/>
                  </a:ext>
                </a:extLst>
              </p:cNvPr>
              <p:cNvSpPr txBox="1"/>
              <p:nvPr/>
            </p:nvSpPr>
            <p:spPr>
              <a:xfrm>
                <a:off x="10142959" y="3139592"/>
                <a:ext cx="68640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Fizz1</a:t>
                </a:r>
                <a:endParaRPr lang="en-IL" sz="1600" b="1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7114B08-423D-AD4F-9B8E-F72FF4AECAA0}"/>
                  </a:ext>
                </a:extLst>
              </p:cNvPr>
              <p:cNvSpPr txBox="1"/>
              <p:nvPr/>
            </p:nvSpPr>
            <p:spPr>
              <a:xfrm>
                <a:off x="9271005" y="4228809"/>
                <a:ext cx="6779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Vehicle</a:t>
                </a:r>
                <a:endParaRPr lang="en-IL" sz="1200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4EE02FC-2873-45C7-30AE-742F28EAF23A}"/>
                  </a:ext>
                </a:extLst>
              </p:cNvPr>
              <p:cNvSpPr txBox="1"/>
              <p:nvPr/>
            </p:nvSpPr>
            <p:spPr>
              <a:xfrm>
                <a:off x="9960654" y="4228808"/>
                <a:ext cx="55175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2-DG</a:t>
                </a:r>
                <a:endParaRPr lang="en-IL" sz="1200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2F6BC469-1B2D-4D40-49F9-18155679D428}"/>
                  </a:ext>
                </a:extLst>
              </p:cNvPr>
              <p:cNvSpPr txBox="1"/>
              <p:nvPr/>
            </p:nvSpPr>
            <p:spPr>
              <a:xfrm>
                <a:off x="10657838" y="4223729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0.3%</a:t>
                </a:r>
              </a:p>
              <a:p>
                <a:pPr algn="ctr"/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DMSO</a:t>
                </a:r>
                <a:endParaRPr lang="en-IL" sz="1200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39631BE9-323D-1032-183A-469788DA9711}"/>
                  </a:ext>
                </a:extLst>
              </p:cNvPr>
              <p:cNvSpPr txBox="1"/>
              <p:nvPr/>
            </p:nvSpPr>
            <p:spPr>
              <a:xfrm>
                <a:off x="11190751" y="4223727"/>
                <a:ext cx="8915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VDA-1275</a:t>
                </a:r>
              </a:p>
              <a:p>
                <a:pPr algn="ctr"/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0.3µM</a:t>
                </a:r>
                <a:endParaRPr lang="en-IL" sz="1200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</p:grp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D84197B9-CD12-1372-D89D-F3FD7ABD703F}"/>
              </a:ext>
            </a:extLst>
          </p:cNvPr>
          <p:cNvCxnSpPr>
            <a:cxnSpLocks/>
          </p:cNvCxnSpPr>
          <p:nvPr/>
        </p:nvCxnSpPr>
        <p:spPr>
          <a:xfrm>
            <a:off x="2399707" y="2351953"/>
            <a:ext cx="165970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08B55892-4E6A-8948-5C25-ED5AB5E90A7F}"/>
              </a:ext>
            </a:extLst>
          </p:cNvPr>
          <p:cNvGrpSpPr/>
          <p:nvPr/>
        </p:nvGrpSpPr>
        <p:grpSpPr>
          <a:xfrm>
            <a:off x="4407733" y="11013"/>
            <a:ext cx="3480537" cy="2591900"/>
            <a:chOff x="4407733" y="11013"/>
            <a:chExt cx="3480537" cy="259190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6A67F9E-93ED-FB90-78E6-99CD88A5218A}"/>
                </a:ext>
              </a:extLst>
            </p:cNvPr>
            <p:cNvGrpSpPr/>
            <p:nvPr/>
          </p:nvGrpSpPr>
          <p:grpSpPr>
            <a:xfrm>
              <a:off x="4407733" y="11013"/>
              <a:ext cx="3308333" cy="2475780"/>
              <a:chOff x="4407733" y="100198"/>
              <a:chExt cx="3308333" cy="2656473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9CED4E51-113E-C2B2-D755-E3E83D7EADD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b="12988"/>
              <a:stretch/>
            </p:blipFill>
            <p:spPr>
              <a:xfrm>
                <a:off x="4763156" y="100198"/>
                <a:ext cx="2952910" cy="2199121"/>
              </a:xfrm>
              <a:prstGeom prst="rect">
                <a:avLst/>
              </a:prstGeom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24E3FFF-CD39-9ED2-9954-BFBD887C002E}"/>
                  </a:ext>
                </a:extLst>
              </p:cNvPr>
              <p:cNvSpPr txBox="1"/>
              <p:nvPr/>
            </p:nvSpPr>
            <p:spPr>
              <a:xfrm>
                <a:off x="5185809" y="2314177"/>
                <a:ext cx="389850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UT</a:t>
                </a:r>
                <a:endParaRPr lang="en-IL" sz="1200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2FFA12F-F5C3-9C70-0BF9-FFF9DECD89FF}"/>
                  </a:ext>
                </a:extLst>
              </p:cNvPr>
              <p:cNvSpPr txBox="1"/>
              <p:nvPr/>
            </p:nvSpPr>
            <p:spPr>
              <a:xfrm>
                <a:off x="5497114" y="2295007"/>
                <a:ext cx="1074319" cy="461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0.3% </a:t>
                </a:r>
              </a:p>
              <a:p>
                <a:pPr algn="ctr"/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DMSO</a:t>
                </a:r>
                <a:endParaRPr lang="en-IL" sz="1200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3D1BDB3-4558-AA31-BCF1-B5735C0B8707}"/>
                  </a:ext>
                </a:extLst>
              </p:cNvPr>
              <p:cNvSpPr txBox="1"/>
              <p:nvPr/>
            </p:nvSpPr>
            <p:spPr>
              <a:xfrm>
                <a:off x="6381496" y="2299380"/>
                <a:ext cx="657552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0.1 µM</a:t>
                </a:r>
                <a:endParaRPr lang="en-IL" sz="1200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53ECD0D-3A71-CDF7-5834-B4CD7B974E10}"/>
                  </a:ext>
                </a:extLst>
              </p:cNvPr>
              <p:cNvSpPr txBox="1"/>
              <p:nvPr/>
            </p:nvSpPr>
            <p:spPr>
              <a:xfrm>
                <a:off x="7009666" y="2298378"/>
                <a:ext cx="657552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0.3 µM</a:t>
                </a:r>
                <a:endParaRPr lang="en-IL" sz="1200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B1573DC-8400-F10D-A671-06D7148B9124}"/>
                  </a:ext>
                </a:extLst>
              </p:cNvPr>
              <p:cNvSpPr txBox="1"/>
              <p:nvPr/>
            </p:nvSpPr>
            <p:spPr>
              <a:xfrm rot="16200000">
                <a:off x="4245028" y="961922"/>
                <a:ext cx="66396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IL-18</a:t>
                </a:r>
                <a:endParaRPr lang="en-IL" sz="1600" b="1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9C9551D-06D1-3E36-8C63-1D74BE748E5C}"/>
                </a:ext>
              </a:extLst>
            </p:cNvPr>
            <p:cNvSpPr txBox="1"/>
            <p:nvPr/>
          </p:nvSpPr>
          <p:spPr>
            <a:xfrm>
              <a:off x="6312377" y="2295136"/>
              <a:ext cx="157589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latin typeface="Helvetica" panose="020B0604020202020204" pitchFamily="34" charset="0"/>
                  <a:cs typeface="Helvetica" panose="020B0604020202020204" pitchFamily="34" charset="0"/>
                </a:rPr>
                <a:t>VDA-1275 (µM)</a:t>
              </a:r>
              <a:endParaRPr lang="en-IL" sz="1400" dirty="0"/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AB9DDA78-0D4C-8BCE-2E71-376658BD7F92}"/>
                </a:ext>
              </a:extLst>
            </p:cNvPr>
            <p:cNvCxnSpPr>
              <a:cxnSpLocks/>
            </p:cNvCxnSpPr>
            <p:nvPr/>
          </p:nvCxnSpPr>
          <p:spPr>
            <a:xfrm>
              <a:off x="6357186" y="2295136"/>
              <a:ext cx="123624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9826FD24-2316-F444-2B5D-29F1004F7B64}"/>
              </a:ext>
            </a:extLst>
          </p:cNvPr>
          <p:cNvSpPr txBox="1"/>
          <p:nvPr/>
        </p:nvSpPr>
        <p:spPr>
          <a:xfrm rot="16200000">
            <a:off x="123229" y="3225641"/>
            <a:ext cx="2277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Relative Fold </a:t>
            </a:r>
            <a:r>
              <a:rPr lang="en-US" sz="1600" b="1" dirty="0"/>
              <a:t>Change</a:t>
            </a:r>
            <a:endParaRPr lang="en-IL" sz="1600" b="1" dirty="0"/>
          </a:p>
        </p:txBody>
      </p:sp>
    </p:spTree>
    <p:extLst>
      <p:ext uri="{BB962C8B-B14F-4D97-AF65-F5344CB8AC3E}">
        <p14:creationId xmlns:p14="http://schemas.microsoft.com/office/powerpoint/2010/main" val="3689676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179E3C3-4154-C046-E485-51E6D0CA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761" y="3429000"/>
            <a:ext cx="4049136" cy="33488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CCE5500-DB36-AD20-1705-7B2DBED51CF6}"/>
              </a:ext>
            </a:extLst>
          </p:cNvPr>
          <p:cNvSpPr txBox="1"/>
          <p:nvPr/>
        </p:nvSpPr>
        <p:spPr>
          <a:xfrm>
            <a:off x="552927" y="69718"/>
            <a:ext cx="335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</a:t>
            </a:r>
            <a:endParaRPr lang="en-IL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4D73BD-57F3-22D1-59C9-E0AF0F1611A5}"/>
              </a:ext>
            </a:extLst>
          </p:cNvPr>
          <p:cNvSpPr txBox="1"/>
          <p:nvPr/>
        </p:nvSpPr>
        <p:spPr>
          <a:xfrm>
            <a:off x="552927" y="3486920"/>
            <a:ext cx="340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B</a:t>
            </a:r>
            <a:endParaRPr lang="en-IL" sz="20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25892FE-A093-43B4-B701-B0B99945C6CE}"/>
              </a:ext>
            </a:extLst>
          </p:cNvPr>
          <p:cNvGrpSpPr/>
          <p:nvPr/>
        </p:nvGrpSpPr>
        <p:grpSpPr>
          <a:xfrm>
            <a:off x="5815142" y="454024"/>
            <a:ext cx="3708301" cy="2657475"/>
            <a:chOff x="5815142" y="454024"/>
            <a:chExt cx="3708301" cy="2657475"/>
          </a:xfrm>
        </p:grpSpPr>
        <p:graphicFrame>
          <p:nvGraphicFramePr>
            <p:cNvPr id="12" name="Object 11">
              <a:extLst>
                <a:ext uri="{FF2B5EF4-FFF2-40B4-BE49-F238E27FC236}">
                  <a16:creationId xmlns:a16="http://schemas.microsoft.com/office/drawing/2014/main" id="{E8D917F0-82DF-40AE-B762-4CF0A516992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406710005"/>
                </p:ext>
              </p:extLst>
            </p:nvPr>
          </p:nvGraphicFramePr>
          <p:xfrm>
            <a:off x="5815142" y="454024"/>
            <a:ext cx="3708301" cy="2657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7" r:id="rId3" imgW="4127436" imgH="2903349" progId="Prism7.Document">
                    <p:embed/>
                  </p:oleObj>
                </mc:Choice>
                <mc:Fallback>
                  <p:oleObj name="Prism 7" r:id="rId3" imgW="4127436" imgH="2903349" progId="Prism7.Document">
                    <p:embed/>
                    <p:pic>
                      <p:nvPicPr>
                        <p:cNvPr id="12" name="Object 11">
                          <a:extLst>
                            <a:ext uri="{FF2B5EF4-FFF2-40B4-BE49-F238E27FC236}">
                              <a16:creationId xmlns:a16="http://schemas.microsoft.com/office/drawing/2014/main" id="{E8D917F0-82DF-40AE-B762-4CF0A5169929}"/>
                            </a:ext>
                          </a:extLst>
                        </p:cNvPr>
                        <p:cNvPicPr preferRelativeResize="0">
                          <a:picLocks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15142" y="454024"/>
                          <a:ext cx="3708301" cy="2657475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FDE5B4A-C272-4B7E-B079-B01948932AB3}"/>
                </a:ext>
              </a:extLst>
            </p:cNvPr>
            <p:cNvCxnSpPr/>
            <p:nvPr/>
          </p:nvCxnSpPr>
          <p:spPr>
            <a:xfrm>
              <a:off x="7759962" y="895738"/>
              <a:ext cx="0" cy="1698171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BFF956C-DCDC-4CA2-B8C4-97A8647BEAC8}"/>
              </a:ext>
            </a:extLst>
          </p:cNvPr>
          <p:cNvGrpSpPr/>
          <p:nvPr/>
        </p:nvGrpSpPr>
        <p:grpSpPr>
          <a:xfrm>
            <a:off x="1554164" y="454025"/>
            <a:ext cx="3708302" cy="2657475"/>
            <a:chOff x="1554164" y="454025"/>
            <a:chExt cx="3708302" cy="2657475"/>
          </a:xfrm>
        </p:grpSpPr>
        <p:graphicFrame>
          <p:nvGraphicFramePr>
            <p:cNvPr id="10" name="Object 9">
              <a:extLst>
                <a:ext uri="{FF2B5EF4-FFF2-40B4-BE49-F238E27FC236}">
                  <a16:creationId xmlns:a16="http://schemas.microsoft.com/office/drawing/2014/main" id="{74318882-B74D-419B-8EC5-6D99E202D60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321161050"/>
                </p:ext>
              </p:extLst>
            </p:nvPr>
          </p:nvGraphicFramePr>
          <p:xfrm>
            <a:off x="1554164" y="454025"/>
            <a:ext cx="3708302" cy="2657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7" r:id="rId5" imgW="4127436" imgH="2903349" progId="Prism7.Document">
                    <p:embed/>
                  </p:oleObj>
                </mc:Choice>
                <mc:Fallback>
                  <p:oleObj name="Prism 7" r:id="rId5" imgW="4127436" imgH="2903349" progId="Prism7.Document">
                    <p:embed/>
                    <p:pic>
                      <p:nvPicPr>
                        <p:cNvPr id="10" name="Object 9">
                          <a:extLst>
                            <a:ext uri="{FF2B5EF4-FFF2-40B4-BE49-F238E27FC236}">
                              <a16:creationId xmlns:a16="http://schemas.microsoft.com/office/drawing/2014/main" id="{74318882-B74D-419B-8EC5-6D99E202D608}"/>
                            </a:ext>
                          </a:extLst>
                        </p:cNvPr>
                        <p:cNvPicPr preferRelativeResize="0">
                          <a:picLocks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54164" y="454025"/>
                          <a:ext cx="3708302" cy="2657475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51006DC-CE6D-44D1-A8EB-CF246BD7DA48}"/>
                </a:ext>
              </a:extLst>
            </p:cNvPr>
            <p:cNvCxnSpPr/>
            <p:nvPr/>
          </p:nvCxnSpPr>
          <p:spPr>
            <a:xfrm>
              <a:off x="3508313" y="895739"/>
              <a:ext cx="0" cy="1698171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ight Bracket 15">
              <a:extLst>
                <a:ext uri="{FF2B5EF4-FFF2-40B4-BE49-F238E27FC236}">
                  <a16:creationId xmlns:a16="http://schemas.microsoft.com/office/drawing/2014/main" id="{349B376A-7A72-448C-A986-12DFB3C596D5}"/>
                </a:ext>
              </a:extLst>
            </p:cNvPr>
            <p:cNvSpPr/>
            <p:nvPr/>
          </p:nvSpPr>
          <p:spPr>
            <a:xfrm>
              <a:off x="3573158" y="1383504"/>
              <a:ext cx="45719" cy="354850"/>
            </a:xfrm>
            <a:prstGeom prst="rightBracket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ight Bracket 16">
              <a:extLst>
                <a:ext uri="{FF2B5EF4-FFF2-40B4-BE49-F238E27FC236}">
                  <a16:creationId xmlns:a16="http://schemas.microsoft.com/office/drawing/2014/main" id="{E16CBDAB-F4D5-4BF1-BD00-B65D0E4EF472}"/>
                </a:ext>
              </a:extLst>
            </p:cNvPr>
            <p:cNvSpPr/>
            <p:nvPr/>
          </p:nvSpPr>
          <p:spPr>
            <a:xfrm>
              <a:off x="3573158" y="2170384"/>
              <a:ext cx="45719" cy="354850"/>
            </a:xfrm>
            <a:prstGeom prst="rightBracket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26586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91EEEDA-6533-881F-9016-1F310F5E1C70}"/>
              </a:ext>
            </a:extLst>
          </p:cNvPr>
          <p:cNvSpPr txBox="1"/>
          <p:nvPr/>
        </p:nvSpPr>
        <p:spPr>
          <a:xfrm>
            <a:off x="0" y="187280"/>
            <a:ext cx="335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</a:t>
            </a:r>
            <a:endParaRPr lang="en-IL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3D0216-6C9C-627F-AD5E-ADB270B872A3}"/>
              </a:ext>
            </a:extLst>
          </p:cNvPr>
          <p:cNvSpPr txBox="1"/>
          <p:nvPr/>
        </p:nvSpPr>
        <p:spPr>
          <a:xfrm>
            <a:off x="6222134" y="187280"/>
            <a:ext cx="340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B</a:t>
            </a:r>
            <a:endParaRPr lang="en-IL" sz="20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E2A56EB-E3D8-D70E-45E6-A3227CD85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59" y="820911"/>
            <a:ext cx="6328236" cy="284770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D165F34-A904-1801-D1CD-69B78D7A6C6B}"/>
              </a:ext>
            </a:extLst>
          </p:cNvPr>
          <p:cNvGrpSpPr/>
          <p:nvPr/>
        </p:nvGrpSpPr>
        <p:grpSpPr>
          <a:xfrm>
            <a:off x="6781704" y="818747"/>
            <a:ext cx="4572000" cy="2743200"/>
            <a:chOff x="6781704" y="587390"/>
            <a:chExt cx="4572000" cy="274320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69DE9F2-3DBD-BD2D-5330-F658D9E88A83}"/>
                </a:ext>
              </a:extLst>
            </p:cNvPr>
            <p:cNvSpPr txBox="1"/>
            <p:nvPr/>
          </p:nvSpPr>
          <p:spPr>
            <a:xfrm>
              <a:off x="7378851" y="1197337"/>
              <a:ext cx="965329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Viability</a:t>
              </a:r>
            </a:p>
            <a:p>
              <a:r>
                <a:rPr lang="en-US" sz="1600" dirty="0"/>
                <a:t> Rate (%)</a:t>
              </a:r>
              <a:endParaRPr lang="en-IL" sz="1600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0668FDF-5927-4AFC-ABEF-9B302561FEE1}"/>
                </a:ext>
              </a:extLst>
            </p:cNvPr>
            <p:cNvSpPr txBox="1"/>
            <p:nvPr/>
          </p:nvSpPr>
          <p:spPr>
            <a:xfrm>
              <a:off x="10448071" y="1258893"/>
              <a:ext cx="905633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# of Live</a:t>
              </a:r>
            </a:p>
            <a:p>
              <a:r>
                <a:rPr lang="en-US" sz="1600" dirty="0"/>
                <a:t>Cells</a:t>
              </a:r>
              <a:endParaRPr lang="en-IL" sz="1600" dirty="0"/>
            </a:p>
          </p:txBody>
        </p:sp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BF8DD0B8-7C91-F8C4-882F-070483BC8B8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572337205"/>
                </p:ext>
              </p:extLst>
            </p:nvPr>
          </p:nvGraphicFramePr>
          <p:xfrm>
            <a:off x="6781704" y="587390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678601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3970</TotalTime>
  <Words>96</Words>
  <Application>Microsoft Office PowerPoint</Application>
  <PresentationFormat>Widescreen</PresentationFormat>
  <Paragraphs>56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Helvetica</vt:lpstr>
      <vt:lpstr>Office Theme</vt:lpstr>
      <vt:lpstr>Prism 7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Yuval Sagiv</dc:creator>
  <cp:lastModifiedBy>Yuval Sagiv</cp:lastModifiedBy>
  <cp:revision>12</cp:revision>
  <dcterms:created xsi:type="dcterms:W3CDTF">2024-03-20T14:30:21Z</dcterms:created>
  <dcterms:modified xsi:type="dcterms:W3CDTF">2024-05-07T09:27:33Z</dcterms:modified>
</cp:coreProperties>
</file>