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906000" type="A4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ED7D31"/>
    <a:srgbClr val="A5A5A5"/>
    <a:srgbClr val="FFC000"/>
    <a:srgbClr val="5B9BD5"/>
    <a:srgbClr val="0000FF"/>
    <a:srgbClr val="0C9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>
        <p:scale>
          <a:sx n="238" d="100"/>
          <a:sy n="238" d="100"/>
        </p:scale>
        <p:origin x="-474" y="-6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78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97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55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83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274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89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107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3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72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71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35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810F-B5F9-4285-BA4A-A6FCC93E34F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64EC0-2D90-4510-AB0C-481428C1A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96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3685B8F-6E61-4EDB-B05D-AADB5B0C22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021"/>
          <a:stretch/>
        </p:blipFill>
        <p:spPr>
          <a:xfrm>
            <a:off x="2419059" y="2063384"/>
            <a:ext cx="1747336" cy="13014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00327D8-3159-4628-919E-87B2B4D32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30" r="50765"/>
          <a:stretch/>
        </p:blipFill>
        <p:spPr>
          <a:xfrm>
            <a:off x="2486734" y="3406843"/>
            <a:ext cx="1696645" cy="1426464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2620BA23-BEA9-4FB0-B984-0446E2FF764C}"/>
              </a:ext>
            </a:extLst>
          </p:cNvPr>
          <p:cNvSpPr txBox="1"/>
          <p:nvPr/>
        </p:nvSpPr>
        <p:spPr>
          <a:xfrm>
            <a:off x="2225238" y="2344570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0</a:t>
            </a:r>
            <a:endParaRPr lang="es-ES" sz="900" baseline="-250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ECE2626-B74F-44A6-A0A9-62F16E1761E8}"/>
              </a:ext>
            </a:extLst>
          </p:cNvPr>
          <p:cNvSpPr txBox="1"/>
          <p:nvPr/>
        </p:nvSpPr>
        <p:spPr>
          <a:xfrm>
            <a:off x="2225238" y="2598059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-4</a:t>
            </a:r>
            <a:endParaRPr lang="es-ES" sz="900" baseline="-250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B0A61AC-E652-4A68-A4EB-F82081C757D8}"/>
              </a:ext>
            </a:extLst>
          </p:cNvPr>
          <p:cNvSpPr txBox="1"/>
          <p:nvPr/>
        </p:nvSpPr>
        <p:spPr>
          <a:xfrm rot="16200000">
            <a:off x="1856216" y="2606717"/>
            <a:ext cx="7985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SRT (dB SNR)</a:t>
            </a:r>
            <a:endParaRPr lang="es-ES" sz="900" baseline="-2500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81867DF-671D-4487-8AE0-BEDC5BF75381}"/>
              </a:ext>
            </a:extLst>
          </p:cNvPr>
          <p:cNvSpPr txBox="1"/>
          <p:nvPr/>
        </p:nvSpPr>
        <p:spPr>
          <a:xfrm>
            <a:off x="2486735" y="3205797"/>
            <a:ext cx="600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err="1"/>
              <a:t>Voc</a:t>
            </a:r>
            <a:r>
              <a:rPr lang="es-ES" sz="900" baseline="-25000" dirty="0" err="1"/>
              <a:t>NoPrec</a:t>
            </a:r>
            <a:endParaRPr lang="es-ES" sz="900" baseline="-2500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F225252-A26C-457A-8A67-64386470FD47}"/>
              </a:ext>
            </a:extLst>
          </p:cNvPr>
          <p:cNvSpPr txBox="1"/>
          <p:nvPr/>
        </p:nvSpPr>
        <p:spPr>
          <a:xfrm>
            <a:off x="2876954" y="3205797"/>
            <a:ext cx="600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err="1"/>
              <a:t>Voc</a:t>
            </a:r>
            <a:r>
              <a:rPr lang="es-ES" sz="900" baseline="-25000" dirty="0" err="1"/>
              <a:t>Prec</a:t>
            </a:r>
            <a:endParaRPr lang="es-ES" sz="900" baseline="-25000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65D5BFD-7F48-44F1-A1C6-FE545BA4F569}"/>
              </a:ext>
            </a:extLst>
          </p:cNvPr>
          <p:cNvSpPr txBox="1"/>
          <p:nvPr/>
        </p:nvSpPr>
        <p:spPr>
          <a:xfrm>
            <a:off x="3267173" y="3205797"/>
            <a:ext cx="600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err="1"/>
              <a:t>Nat</a:t>
            </a:r>
            <a:r>
              <a:rPr lang="es-ES" sz="900" baseline="-25000" dirty="0" err="1"/>
              <a:t>NoPrec</a:t>
            </a:r>
            <a:endParaRPr lang="es-ES" sz="900" baseline="-250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23610FE-5574-4238-BECC-3590DBFA3A80}"/>
              </a:ext>
            </a:extLst>
          </p:cNvPr>
          <p:cNvSpPr txBox="1"/>
          <p:nvPr/>
        </p:nvSpPr>
        <p:spPr>
          <a:xfrm>
            <a:off x="3657391" y="3205797"/>
            <a:ext cx="600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err="1"/>
              <a:t>Nat</a:t>
            </a:r>
            <a:r>
              <a:rPr lang="es-ES" sz="900" baseline="-25000" dirty="0" err="1"/>
              <a:t>Prec</a:t>
            </a:r>
            <a:endParaRPr lang="es-ES" sz="900" baseline="-25000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730E1B49-37AF-48D9-891E-E322296C1A60}"/>
              </a:ext>
            </a:extLst>
          </p:cNvPr>
          <p:cNvSpPr txBox="1"/>
          <p:nvPr/>
        </p:nvSpPr>
        <p:spPr>
          <a:xfrm>
            <a:off x="2108139" y="1827536"/>
            <a:ext cx="525578" cy="239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A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197BE7E1-92EA-4DB5-B4E7-901B09A46BBC}"/>
              </a:ext>
            </a:extLst>
          </p:cNvPr>
          <p:cNvSpPr txBox="1"/>
          <p:nvPr/>
        </p:nvSpPr>
        <p:spPr>
          <a:xfrm>
            <a:off x="4228778" y="3765100"/>
            <a:ext cx="10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Envelope/spectral loss &lt;8.5 kHz</a:t>
            </a:r>
            <a:endParaRPr lang="es-ES" sz="800" baseline="-25000" dirty="0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46F69232-013E-43EA-ABBD-B3D000991ED2}"/>
              </a:ext>
            </a:extLst>
          </p:cNvPr>
          <p:cNvSpPr txBox="1"/>
          <p:nvPr/>
        </p:nvSpPr>
        <p:spPr>
          <a:xfrm>
            <a:off x="4228778" y="4048422"/>
            <a:ext cx="10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TFS loss/spectral loss &gt;8.5 kHz</a:t>
            </a:r>
            <a:endParaRPr lang="es-ES" sz="800" baseline="-25000" dirty="0"/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B14AA738-6C0D-4EE7-86C8-661A1C3C39AE}"/>
              </a:ext>
            </a:extLst>
          </p:cNvPr>
          <p:cNvSpPr txBox="1"/>
          <p:nvPr/>
        </p:nvSpPr>
        <p:spPr>
          <a:xfrm>
            <a:off x="4228778" y="4344444"/>
            <a:ext cx="10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Adaptation loss</a:t>
            </a:r>
            <a:endParaRPr lang="es-ES" sz="800" baseline="-250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D71A1C0-2F12-460E-AEF7-DD663DDA7F60}"/>
              </a:ext>
            </a:extLst>
          </p:cNvPr>
          <p:cNvSpPr/>
          <p:nvPr/>
        </p:nvSpPr>
        <p:spPr>
          <a:xfrm>
            <a:off x="4209725" y="3843585"/>
            <a:ext cx="72000" cy="72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8619F33A-74F1-4575-827A-3A4BA1BDC656}"/>
              </a:ext>
            </a:extLst>
          </p:cNvPr>
          <p:cNvSpPr/>
          <p:nvPr/>
        </p:nvSpPr>
        <p:spPr>
          <a:xfrm>
            <a:off x="4209725" y="4123588"/>
            <a:ext cx="72000" cy="7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BFF048D0-5BD3-4B49-A06D-B6A236DD4862}"/>
              </a:ext>
            </a:extLst>
          </p:cNvPr>
          <p:cNvSpPr/>
          <p:nvPr/>
        </p:nvSpPr>
        <p:spPr>
          <a:xfrm>
            <a:off x="4209725" y="4416193"/>
            <a:ext cx="72000" cy="72000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8FC939B0-A04E-4DFC-AC94-F8CBA126BB35}"/>
              </a:ext>
            </a:extLst>
          </p:cNvPr>
          <p:cNvSpPr txBox="1"/>
          <p:nvPr/>
        </p:nvSpPr>
        <p:spPr>
          <a:xfrm>
            <a:off x="2225238" y="2851548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-8</a:t>
            </a:r>
            <a:endParaRPr lang="es-ES" sz="900" baseline="-25000" dirty="0"/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F65DFB62-13CA-4BC6-8779-E75CB99E523D}"/>
              </a:ext>
            </a:extLst>
          </p:cNvPr>
          <p:cNvSpPr txBox="1"/>
          <p:nvPr/>
        </p:nvSpPr>
        <p:spPr>
          <a:xfrm>
            <a:off x="2225238" y="3105037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-12</a:t>
            </a:r>
            <a:endParaRPr lang="es-ES" sz="900" baseline="-25000" dirty="0"/>
          </a:p>
        </p:txBody>
      </p:sp>
      <p:sp>
        <p:nvSpPr>
          <p:cNvPr id="121" name="CuadroTexto 120">
            <a:extLst>
              <a:ext uri="{FF2B5EF4-FFF2-40B4-BE49-F238E27FC236}">
                <a16:creationId xmlns:a16="http://schemas.microsoft.com/office/drawing/2014/main" id="{CBC8C44D-B6B5-4E43-B3B4-658DCF161F79}"/>
              </a:ext>
            </a:extLst>
          </p:cNvPr>
          <p:cNvSpPr txBox="1"/>
          <p:nvPr/>
        </p:nvSpPr>
        <p:spPr>
          <a:xfrm>
            <a:off x="2108139" y="3352962"/>
            <a:ext cx="525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B</a:t>
            </a:r>
          </a:p>
        </p:txBody>
      </p:sp>
      <p:sp>
        <p:nvSpPr>
          <p:cNvPr id="138" name="CuadroTexto 137">
            <a:extLst>
              <a:ext uri="{FF2B5EF4-FFF2-40B4-BE49-F238E27FC236}">
                <a16:creationId xmlns:a16="http://schemas.microsoft.com/office/drawing/2014/main" id="{FC9EBCA1-D1AE-4DC0-880B-CA85AA74DBCE}"/>
              </a:ext>
            </a:extLst>
          </p:cNvPr>
          <p:cNvSpPr txBox="1"/>
          <p:nvPr/>
        </p:nvSpPr>
        <p:spPr>
          <a:xfrm>
            <a:off x="2215713" y="4451307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0</a:t>
            </a: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61F44EBE-D46D-40E6-8FA6-6259F1484F61}"/>
              </a:ext>
            </a:extLst>
          </p:cNvPr>
          <p:cNvSpPr txBox="1"/>
          <p:nvPr/>
        </p:nvSpPr>
        <p:spPr>
          <a:xfrm>
            <a:off x="2215713" y="4155981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4</a:t>
            </a:r>
          </a:p>
        </p:txBody>
      </p:sp>
      <p:sp>
        <p:nvSpPr>
          <p:cNvPr id="142" name="CuadroTexto 141">
            <a:extLst>
              <a:ext uri="{FF2B5EF4-FFF2-40B4-BE49-F238E27FC236}">
                <a16:creationId xmlns:a16="http://schemas.microsoft.com/office/drawing/2014/main" id="{3780F494-A2BB-4172-97BC-D667A15EDCDB}"/>
              </a:ext>
            </a:extLst>
          </p:cNvPr>
          <p:cNvSpPr txBox="1"/>
          <p:nvPr/>
        </p:nvSpPr>
        <p:spPr>
          <a:xfrm>
            <a:off x="2215713" y="3860656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8</a:t>
            </a:r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ED1C44E9-84CB-4D5B-B227-ACC799839065}"/>
              </a:ext>
            </a:extLst>
          </p:cNvPr>
          <p:cNvSpPr txBox="1"/>
          <p:nvPr/>
        </p:nvSpPr>
        <p:spPr>
          <a:xfrm>
            <a:off x="2215713" y="3565331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12</a:t>
            </a:r>
          </a:p>
        </p:txBody>
      </p: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F5195421-636D-439B-AEA2-0F35701DE9D3}"/>
              </a:ext>
            </a:extLst>
          </p:cNvPr>
          <p:cNvSpPr txBox="1"/>
          <p:nvPr/>
        </p:nvSpPr>
        <p:spPr>
          <a:xfrm>
            <a:off x="2604291" y="4722168"/>
            <a:ext cx="1562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PTA </a:t>
            </a:r>
            <a:r>
              <a:rPr lang="es-ES" sz="900" dirty="0" err="1"/>
              <a:t>range</a:t>
            </a:r>
            <a:r>
              <a:rPr lang="es-ES" sz="900" dirty="0"/>
              <a:t> (dB HL)</a:t>
            </a:r>
            <a:endParaRPr lang="es-ES" sz="900" baseline="-25000" dirty="0"/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95A91DE7-6D4F-4E32-BCB0-94FE186D8D2A}"/>
              </a:ext>
            </a:extLst>
          </p:cNvPr>
          <p:cNvSpPr txBox="1"/>
          <p:nvPr/>
        </p:nvSpPr>
        <p:spPr>
          <a:xfrm>
            <a:off x="2784807" y="4564199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21-35</a:t>
            </a:r>
          </a:p>
        </p:txBody>
      </p:sp>
      <p:sp>
        <p:nvSpPr>
          <p:cNvPr id="146" name="CuadroTexto 145">
            <a:extLst>
              <a:ext uri="{FF2B5EF4-FFF2-40B4-BE49-F238E27FC236}">
                <a16:creationId xmlns:a16="http://schemas.microsoft.com/office/drawing/2014/main" id="{788D79D5-A959-4391-8CF5-137510CEF6FB}"/>
              </a:ext>
            </a:extLst>
          </p:cNvPr>
          <p:cNvSpPr txBox="1"/>
          <p:nvPr/>
        </p:nvSpPr>
        <p:spPr>
          <a:xfrm>
            <a:off x="3099726" y="4564199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36-50</a:t>
            </a:r>
          </a:p>
        </p:txBody>
      </p: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4C3F0D12-B272-4894-AA61-2F302BC6EA04}"/>
              </a:ext>
            </a:extLst>
          </p:cNvPr>
          <p:cNvSpPr txBox="1"/>
          <p:nvPr/>
        </p:nvSpPr>
        <p:spPr>
          <a:xfrm>
            <a:off x="3414645" y="4564199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51-65</a:t>
            </a: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1E7FAB23-FDBB-4A43-A262-2AF955B8C5D1}"/>
              </a:ext>
            </a:extLst>
          </p:cNvPr>
          <p:cNvSpPr txBox="1"/>
          <p:nvPr/>
        </p:nvSpPr>
        <p:spPr>
          <a:xfrm>
            <a:off x="3729562" y="4564199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66-85</a:t>
            </a:r>
          </a:p>
        </p:txBody>
      </p:sp>
      <p:sp>
        <p:nvSpPr>
          <p:cNvPr id="137" name="CuadroTexto 136">
            <a:extLst>
              <a:ext uri="{FF2B5EF4-FFF2-40B4-BE49-F238E27FC236}">
                <a16:creationId xmlns:a16="http://schemas.microsoft.com/office/drawing/2014/main" id="{9CC53C1B-9090-4571-B684-2B4BFB70C6A4}"/>
              </a:ext>
            </a:extLst>
          </p:cNvPr>
          <p:cNvSpPr txBox="1"/>
          <p:nvPr/>
        </p:nvSpPr>
        <p:spPr>
          <a:xfrm rot="16200000">
            <a:off x="1841873" y="3958520"/>
            <a:ext cx="7985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SRT </a:t>
            </a:r>
            <a:r>
              <a:rPr lang="es-ES" sz="900" dirty="0" err="1"/>
              <a:t>loss</a:t>
            </a:r>
            <a:r>
              <a:rPr lang="es-ES" sz="900" dirty="0"/>
              <a:t> (dB)</a:t>
            </a:r>
            <a:endParaRPr lang="es-ES" sz="900" baseline="-25000" dirty="0"/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74C93602-E957-4EC8-91F2-47D33698AAF9}"/>
              </a:ext>
            </a:extLst>
          </p:cNvPr>
          <p:cNvSpPr txBox="1"/>
          <p:nvPr/>
        </p:nvSpPr>
        <p:spPr>
          <a:xfrm>
            <a:off x="2469888" y="4564199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5-20</a:t>
            </a:r>
          </a:p>
        </p:txBody>
      </p:sp>
      <p:sp>
        <p:nvSpPr>
          <p:cNvPr id="154" name="Elipse 153">
            <a:extLst>
              <a:ext uri="{FF2B5EF4-FFF2-40B4-BE49-F238E27FC236}">
                <a16:creationId xmlns:a16="http://schemas.microsoft.com/office/drawing/2014/main" id="{46519111-E510-420E-9278-E55FA02134B1}"/>
              </a:ext>
            </a:extLst>
          </p:cNvPr>
          <p:cNvSpPr/>
          <p:nvPr/>
        </p:nvSpPr>
        <p:spPr>
          <a:xfrm>
            <a:off x="4218863" y="2267058"/>
            <a:ext cx="54000" cy="54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5" name="Elipse 154">
            <a:extLst>
              <a:ext uri="{FF2B5EF4-FFF2-40B4-BE49-F238E27FC236}">
                <a16:creationId xmlns:a16="http://schemas.microsoft.com/office/drawing/2014/main" id="{9310370C-6F3C-4564-AD36-6E675413C6B6}"/>
              </a:ext>
            </a:extLst>
          </p:cNvPr>
          <p:cNvSpPr/>
          <p:nvPr/>
        </p:nvSpPr>
        <p:spPr>
          <a:xfrm>
            <a:off x="4218863" y="2437383"/>
            <a:ext cx="54000" cy="54000"/>
          </a:xfrm>
          <a:prstGeom prst="ellipse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6" name="Elipse 155">
            <a:extLst>
              <a:ext uri="{FF2B5EF4-FFF2-40B4-BE49-F238E27FC236}">
                <a16:creationId xmlns:a16="http://schemas.microsoft.com/office/drawing/2014/main" id="{561B68DD-1C35-41B1-A99C-4498107BC375}"/>
              </a:ext>
            </a:extLst>
          </p:cNvPr>
          <p:cNvSpPr/>
          <p:nvPr/>
        </p:nvSpPr>
        <p:spPr>
          <a:xfrm>
            <a:off x="4218863" y="2607708"/>
            <a:ext cx="54000" cy="5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7" name="Elipse 156">
            <a:extLst>
              <a:ext uri="{FF2B5EF4-FFF2-40B4-BE49-F238E27FC236}">
                <a16:creationId xmlns:a16="http://schemas.microsoft.com/office/drawing/2014/main" id="{FF7883B4-E3AB-4AEB-A0FC-C0C75B4E006A}"/>
              </a:ext>
            </a:extLst>
          </p:cNvPr>
          <p:cNvSpPr/>
          <p:nvPr/>
        </p:nvSpPr>
        <p:spPr>
          <a:xfrm>
            <a:off x="4218863" y="2778033"/>
            <a:ext cx="54000" cy="54000"/>
          </a:xfrm>
          <a:prstGeom prst="ellipse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8" name="Elipse 157">
            <a:extLst>
              <a:ext uri="{FF2B5EF4-FFF2-40B4-BE49-F238E27FC236}">
                <a16:creationId xmlns:a16="http://schemas.microsoft.com/office/drawing/2014/main" id="{25FFAFCC-B51E-40E1-9A39-AEB041F8671F}"/>
              </a:ext>
            </a:extLst>
          </p:cNvPr>
          <p:cNvSpPr/>
          <p:nvPr/>
        </p:nvSpPr>
        <p:spPr>
          <a:xfrm>
            <a:off x="4218863" y="2948358"/>
            <a:ext cx="54000" cy="54000"/>
          </a:xfrm>
          <a:prstGeom prst="ellipse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9" name="Elipse 158">
            <a:extLst>
              <a:ext uri="{FF2B5EF4-FFF2-40B4-BE49-F238E27FC236}">
                <a16:creationId xmlns:a16="http://schemas.microsoft.com/office/drawing/2014/main" id="{AC175728-CC0C-4849-B7D1-2C985539004D}"/>
              </a:ext>
            </a:extLst>
          </p:cNvPr>
          <p:cNvSpPr/>
          <p:nvPr/>
        </p:nvSpPr>
        <p:spPr>
          <a:xfrm>
            <a:off x="4218863" y="3118685"/>
            <a:ext cx="54000" cy="54000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0" name="CuadroTexto 159">
            <a:extLst>
              <a:ext uri="{FF2B5EF4-FFF2-40B4-BE49-F238E27FC236}">
                <a16:creationId xmlns:a16="http://schemas.microsoft.com/office/drawing/2014/main" id="{0ECFCAAE-54F7-4AEB-B061-E16E2140C03B}"/>
              </a:ext>
            </a:extLst>
          </p:cNvPr>
          <p:cNvSpPr txBox="1"/>
          <p:nvPr/>
        </p:nvSpPr>
        <p:spPr>
          <a:xfrm>
            <a:off x="4247441" y="2687048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21-35</a:t>
            </a:r>
          </a:p>
        </p:txBody>
      </p:sp>
      <p:sp>
        <p:nvSpPr>
          <p:cNvPr id="161" name="CuadroTexto 160">
            <a:extLst>
              <a:ext uri="{FF2B5EF4-FFF2-40B4-BE49-F238E27FC236}">
                <a16:creationId xmlns:a16="http://schemas.microsoft.com/office/drawing/2014/main" id="{D21228A2-4ECE-402E-A944-33E3B0775F7B}"/>
              </a:ext>
            </a:extLst>
          </p:cNvPr>
          <p:cNvSpPr txBox="1"/>
          <p:nvPr/>
        </p:nvSpPr>
        <p:spPr>
          <a:xfrm>
            <a:off x="4247441" y="2516004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36-50</a:t>
            </a:r>
          </a:p>
        </p:txBody>
      </p:sp>
      <p:sp>
        <p:nvSpPr>
          <p:cNvPr id="162" name="CuadroTexto 161">
            <a:extLst>
              <a:ext uri="{FF2B5EF4-FFF2-40B4-BE49-F238E27FC236}">
                <a16:creationId xmlns:a16="http://schemas.microsoft.com/office/drawing/2014/main" id="{178475EC-5F05-461C-84CC-3AC6AF35AECC}"/>
              </a:ext>
            </a:extLst>
          </p:cNvPr>
          <p:cNvSpPr txBox="1"/>
          <p:nvPr/>
        </p:nvSpPr>
        <p:spPr>
          <a:xfrm>
            <a:off x="4247441" y="2344960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51-65</a:t>
            </a:r>
          </a:p>
        </p:txBody>
      </p:sp>
      <p:sp>
        <p:nvSpPr>
          <p:cNvPr id="163" name="CuadroTexto 162">
            <a:extLst>
              <a:ext uri="{FF2B5EF4-FFF2-40B4-BE49-F238E27FC236}">
                <a16:creationId xmlns:a16="http://schemas.microsoft.com/office/drawing/2014/main" id="{72DC2CA4-6010-465F-BB24-68A663FB3BF4}"/>
              </a:ext>
            </a:extLst>
          </p:cNvPr>
          <p:cNvSpPr txBox="1"/>
          <p:nvPr/>
        </p:nvSpPr>
        <p:spPr>
          <a:xfrm>
            <a:off x="4247441" y="2173916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66-85</a:t>
            </a:r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C6BC3D10-FB9A-4B37-AE50-B31619C69BA1}"/>
              </a:ext>
            </a:extLst>
          </p:cNvPr>
          <p:cNvSpPr txBox="1"/>
          <p:nvPr/>
        </p:nvSpPr>
        <p:spPr>
          <a:xfrm>
            <a:off x="4247441" y="2858092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6-20</a:t>
            </a:r>
          </a:p>
        </p:txBody>
      </p:sp>
      <p:sp>
        <p:nvSpPr>
          <p:cNvPr id="165" name="CuadroTexto 164">
            <a:extLst>
              <a:ext uri="{FF2B5EF4-FFF2-40B4-BE49-F238E27FC236}">
                <a16:creationId xmlns:a16="http://schemas.microsoft.com/office/drawing/2014/main" id="{D76F9BB7-081D-40A2-B2E6-C9BA1D9993E8}"/>
              </a:ext>
            </a:extLst>
          </p:cNvPr>
          <p:cNvSpPr txBox="1"/>
          <p:nvPr/>
        </p:nvSpPr>
        <p:spPr>
          <a:xfrm>
            <a:off x="4023571" y="1827536"/>
            <a:ext cx="824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PTA </a:t>
            </a:r>
            <a:r>
              <a:rPr lang="es-ES" sz="900" dirty="0" err="1"/>
              <a:t>range</a:t>
            </a:r>
            <a:r>
              <a:rPr lang="es-ES" sz="900" dirty="0"/>
              <a:t> (dB HL)</a:t>
            </a:r>
            <a:endParaRPr lang="es-ES" sz="900" baseline="-25000" dirty="0"/>
          </a:p>
        </p:txBody>
      </p:sp>
      <p:sp>
        <p:nvSpPr>
          <p:cNvPr id="166" name="CuadroTexto 165">
            <a:extLst>
              <a:ext uri="{FF2B5EF4-FFF2-40B4-BE49-F238E27FC236}">
                <a16:creationId xmlns:a16="http://schemas.microsoft.com/office/drawing/2014/main" id="{CCD0CFB9-B15D-4E2F-A83B-9F089D1E5AD9}"/>
              </a:ext>
            </a:extLst>
          </p:cNvPr>
          <p:cNvSpPr txBox="1"/>
          <p:nvPr/>
        </p:nvSpPr>
        <p:spPr>
          <a:xfrm>
            <a:off x="4247441" y="3029135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0-5</a:t>
            </a:r>
          </a:p>
        </p:txBody>
      </p:sp>
      <p:sp>
        <p:nvSpPr>
          <p:cNvPr id="168" name="CuadroTexto 167">
            <a:extLst>
              <a:ext uri="{FF2B5EF4-FFF2-40B4-BE49-F238E27FC236}">
                <a16:creationId xmlns:a16="http://schemas.microsoft.com/office/drawing/2014/main" id="{BA9ACF81-1E50-42EC-8D0A-2DC000C87FD6}"/>
              </a:ext>
            </a:extLst>
          </p:cNvPr>
          <p:cNvSpPr txBox="1"/>
          <p:nvPr/>
        </p:nvSpPr>
        <p:spPr>
          <a:xfrm>
            <a:off x="4690671" y="1827536"/>
            <a:ext cx="364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N</a:t>
            </a:r>
            <a:endParaRPr lang="es-ES" sz="900" baseline="-25000" dirty="0"/>
          </a:p>
        </p:txBody>
      </p: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A89F4B50-91B0-41DF-940C-10FFBAF09FB2}"/>
              </a:ext>
            </a:extLst>
          </p:cNvPr>
          <p:cNvSpPr txBox="1"/>
          <p:nvPr/>
        </p:nvSpPr>
        <p:spPr>
          <a:xfrm>
            <a:off x="4629000" y="2687048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9</a:t>
            </a:r>
          </a:p>
        </p:txBody>
      </p:sp>
      <p:sp>
        <p:nvSpPr>
          <p:cNvPr id="178" name="CuadroTexto 177">
            <a:extLst>
              <a:ext uri="{FF2B5EF4-FFF2-40B4-BE49-F238E27FC236}">
                <a16:creationId xmlns:a16="http://schemas.microsoft.com/office/drawing/2014/main" id="{78C67D2B-B262-416C-9D35-B978DA14B8AD}"/>
              </a:ext>
            </a:extLst>
          </p:cNvPr>
          <p:cNvSpPr txBox="1"/>
          <p:nvPr/>
        </p:nvSpPr>
        <p:spPr>
          <a:xfrm>
            <a:off x="4629000" y="2516004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6</a:t>
            </a:r>
          </a:p>
        </p:txBody>
      </p:sp>
      <p:sp>
        <p:nvSpPr>
          <p:cNvPr id="179" name="CuadroTexto 178">
            <a:extLst>
              <a:ext uri="{FF2B5EF4-FFF2-40B4-BE49-F238E27FC236}">
                <a16:creationId xmlns:a16="http://schemas.microsoft.com/office/drawing/2014/main" id="{7D01AF59-2117-41C3-999B-D501ECD652FA}"/>
              </a:ext>
            </a:extLst>
          </p:cNvPr>
          <p:cNvSpPr txBox="1"/>
          <p:nvPr/>
        </p:nvSpPr>
        <p:spPr>
          <a:xfrm>
            <a:off x="4629000" y="2344960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3</a:t>
            </a: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0FEFEF07-092A-4A7E-A027-015402710492}"/>
              </a:ext>
            </a:extLst>
          </p:cNvPr>
          <p:cNvSpPr txBox="1"/>
          <p:nvPr/>
        </p:nvSpPr>
        <p:spPr>
          <a:xfrm>
            <a:off x="4629000" y="2173916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4</a:t>
            </a:r>
          </a:p>
        </p:txBody>
      </p:sp>
      <p:sp>
        <p:nvSpPr>
          <p:cNvPr id="181" name="CuadroTexto 180">
            <a:extLst>
              <a:ext uri="{FF2B5EF4-FFF2-40B4-BE49-F238E27FC236}">
                <a16:creationId xmlns:a16="http://schemas.microsoft.com/office/drawing/2014/main" id="{18F6013F-C442-486E-B066-D01F4DB47360}"/>
              </a:ext>
            </a:extLst>
          </p:cNvPr>
          <p:cNvSpPr txBox="1"/>
          <p:nvPr/>
        </p:nvSpPr>
        <p:spPr>
          <a:xfrm>
            <a:off x="4629000" y="2858092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7</a:t>
            </a:r>
          </a:p>
        </p:txBody>
      </p:sp>
      <p:sp>
        <p:nvSpPr>
          <p:cNvPr id="182" name="CuadroTexto 181">
            <a:extLst>
              <a:ext uri="{FF2B5EF4-FFF2-40B4-BE49-F238E27FC236}">
                <a16:creationId xmlns:a16="http://schemas.microsoft.com/office/drawing/2014/main" id="{996BA2FC-B684-42FD-B432-0ADD6700059C}"/>
              </a:ext>
            </a:extLst>
          </p:cNvPr>
          <p:cNvSpPr txBox="1"/>
          <p:nvPr/>
        </p:nvSpPr>
        <p:spPr>
          <a:xfrm>
            <a:off x="4629000" y="3029135"/>
            <a:ext cx="486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9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44F80B6-C865-4938-9137-2AFFBD288C33}"/>
              </a:ext>
            </a:extLst>
          </p:cNvPr>
          <p:cNvSpPr txBox="1"/>
          <p:nvPr/>
        </p:nvSpPr>
        <p:spPr>
          <a:xfrm>
            <a:off x="1227235" y="5108114"/>
            <a:ext cx="467995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</a:rPr>
              <a:t>Supplementary Figure 1. The contribution of different factors to the loss of intelligibility for listeners with different </a:t>
            </a:r>
            <a:r>
              <a:rPr lang="en-US" sz="1100" b="1" dirty="0" smtClean="0">
                <a:latin typeface="+mj-lt"/>
              </a:rPr>
              <a:t>degrees of hearing </a:t>
            </a:r>
            <a:r>
              <a:rPr lang="en-US" sz="1100" b="1" dirty="0">
                <a:latin typeface="+mj-lt"/>
              </a:rPr>
              <a:t>losses. A. </a:t>
            </a:r>
            <a:r>
              <a:rPr lang="en-US" sz="1100" dirty="0">
                <a:latin typeface="+mj-lt"/>
              </a:rPr>
              <a:t>SRTs for six </a:t>
            </a:r>
            <a:r>
              <a:rPr lang="en-US" sz="1100" dirty="0" smtClean="0">
                <a:latin typeface="+mj-lt"/>
              </a:rPr>
              <a:t>participant groups with </a:t>
            </a:r>
            <a:r>
              <a:rPr lang="en-US" sz="1100" dirty="0">
                <a:latin typeface="+mj-lt"/>
              </a:rPr>
              <a:t>different PTA ranges (0.5-4kHz) (see legend). The mean PTA for each group is: 73 (blue), 60 (light blue), 46 (yellow), 30 (grey), 12 (orange), and 3 (green) dB HL. The number of participants included in each group is indicated on the right of the panel. </a:t>
            </a:r>
            <a:r>
              <a:rPr lang="en-US" sz="1100" dirty="0" smtClean="0">
                <a:latin typeface="+mj-lt"/>
              </a:rPr>
              <a:t>T</a:t>
            </a:r>
            <a:r>
              <a:rPr lang="en-US" sz="1100" dirty="0" smtClean="0">
                <a:latin typeface="+mj-lt"/>
              </a:rPr>
              <a:t>o </a:t>
            </a:r>
            <a:r>
              <a:rPr lang="en-US" sz="1100" dirty="0">
                <a:latin typeface="+mj-lt"/>
              </a:rPr>
              <a:t>better illustrate the change in SRT across </a:t>
            </a:r>
            <a:r>
              <a:rPr lang="en-US" sz="1100" dirty="0" smtClean="0">
                <a:latin typeface="+mj-lt"/>
              </a:rPr>
              <a:t>conditions, l</a:t>
            </a:r>
            <a:r>
              <a:rPr lang="en-US" sz="1100" dirty="0" smtClean="0">
                <a:latin typeface="+mj-lt"/>
              </a:rPr>
              <a:t>inear fits (lines) were </a:t>
            </a:r>
            <a:r>
              <a:rPr lang="en-US" sz="1100" dirty="0">
                <a:latin typeface="+mj-lt"/>
              </a:rPr>
              <a:t>made by numbering the conditions from 1 to </a:t>
            </a:r>
            <a:r>
              <a:rPr lang="en-US" sz="1100" dirty="0" smtClean="0">
                <a:latin typeface="+mj-lt"/>
              </a:rPr>
              <a:t>4. </a:t>
            </a:r>
            <a:r>
              <a:rPr lang="en-US" sz="1100" b="1" dirty="0">
                <a:latin typeface="+mj-lt"/>
              </a:rPr>
              <a:t>B. </a:t>
            </a:r>
            <a:r>
              <a:rPr lang="en-US" sz="1100" dirty="0">
                <a:latin typeface="+mj-lt"/>
              </a:rPr>
              <a:t>SRT loss for each </a:t>
            </a:r>
            <a:r>
              <a:rPr lang="en-US" sz="1100" dirty="0" smtClean="0">
                <a:latin typeface="+mj-lt"/>
              </a:rPr>
              <a:t>group relative to the mean SRT for listeners with the best PTA (</a:t>
            </a:r>
            <a:r>
              <a:rPr lang="en-US" sz="1100" smtClean="0">
                <a:latin typeface="+mj-lt"/>
              </a:rPr>
              <a:t>0-5 dB HL</a:t>
            </a:r>
            <a:r>
              <a:rPr lang="en-US" sz="1100" dirty="0" smtClean="0">
                <a:latin typeface="+mj-lt"/>
              </a:rPr>
              <a:t>).</a:t>
            </a:r>
            <a:endParaRPr lang="es-ES" sz="1100" dirty="0">
              <a:latin typeface="+mj-lt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0A9C723E-7192-4BE4-AF32-A93ACB3D5996}"/>
              </a:ext>
            </a:extLst>
          </p:cNvPr>
          <p:cNvSpPr txBox="1"/>
          <p:nvPr/>
        </p:nvSpPr>
        <p:spPr>
          <a:xfrm>
            <a:off x="2225238" y="2091081"/>
            <a:ext cx="3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dirty="0"/>
              <a:t>4</a:t>
            </a:r>
            <a:endParaRPr lang="es-ES" sz="900" baseline="-25000" dirty="0"/>
          </a:p>
        </p:txBody>
      </p:sp>
    </p:spTree>
    <p:extLst>
      <p:ext uri="{BB962C8B-B14F-4D97-AF65-F5344CB8AC3E}">
        <p14:creationId xmlns:p14="http://schemas.microsoft.com/office/powerpoint/2010/main" val="467494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4498</TotalTime>
  <Words>215</Words>
  <Application>Microsoft Office PowerPoint</Application>
  <PresentationFormat>A4 (210 x 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Miriam Marrufo Perez</dc:creator>
  <cp:lastModifiedBy>Enrique A. Lopez-Poveda</cp:lastModifiedBy>
  <cp:revision>128</cp:revision>
  <cp:lastPrinted>2024-04-03T13:56:54Z</cp:lastPrinted>
  <dcterms:created xsi:type="dcterms:W3CDTF">2022-04-04T14:24:34Z</dcterms:created>
  <dcterms:modified xsi:type="dcterms:W3CDTF">2024-05-07T08:52:22Z</dcterms:modified>
</cp:coreProperties>
</file>