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>
        <p:scale>
          <a:sx n="90" d="100"/>
          <a:sy n="90" d="100"/>
        </p:scale>
        <p:origin x="-220" y="-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9C74D-399D-FF40-54C7-5B9CE1B89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1F4BF-6A4B-C5E7-CB58-856CD7AB8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D1EEF7-22EA-3659-C9F2-41A14D743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DF931E-7826-25FC-E295-5618D0285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373BF8-4E16-D4D4-73DF-95CEFBE76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27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EAF315-0D44-E853-3E49-81ADC7AC4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66C38E-C747-A253-5F6D-039A4BEED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296B4E-1945-285D-1CA0-0D789AB3D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8AD36-28BA-95B7-01B1-3B4C494CF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E59F01-CEE6-9B11-FFD0-C451C2A0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061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D95C7-EFD6-A843-8C12-66FB7DFF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92E8B3-20AC-F0D6-C0C8-33AE94DD1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BF1D00-A5AC-BA67-EBE3-948FA8B1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1A6D96-CCD2-29CE-0C4F-2A94962B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26CCCA-5B4D-BE7F-5422-9AEE08710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21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D961A-6982-EEF9-0886-86B91931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3711B4-C474-28B3-16EC-911DEA1B6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5C147F-6AF8-0A5C-2162-314745F40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DDC925-000E-D538-1BA5-205D9FF06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0DB9A4-319E-E935-4258-176336F9B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950106-A7B5-E493-584D-80F61E56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54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29D22-AD78-07EF-EBD5-6AAC9F01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F4C7AA-BFE7-F860-A366-7A9CAD05A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EFB402-D89D-83E0-0FE7-A90814CDE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5AEC1D-D547-3EAC-95C5-F4F004B58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D9FD3ED-3965-BBDB-E4AD-3A55911225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88EFE4-9942-C22F-93E8-37B575154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88FBF84-3161-30F1-6C02-75407190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D163EFE-59E4-386E-FB80-CBC28D1DE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36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2DFB71-F117-47B5-57A5-849C4D94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F263520-BB9E-FB6F-8FCD-D7BB6F684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7A25F9-F069-6EE6-E3FB-E44A92A9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AFA3B3-4917-2B3B-5C98-B505FBF1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2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F23C16-23E8-A054-A7E8-CF4F10EC4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8ABD9BB-D4CF-D75B-EE71-D502444F9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A6EDDF-DCCC-BF8E-19C0-EDE2C14B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477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59CF7-DE7A-3597-C10F-2D608FF1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28B7F3-D5B0-7C78-F1C7-707E46B04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AD8FCD-A350-2606-9C0B-5962CB228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F436B6-DFD3-63E6-C7B5-08331D700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A850CD-EA40-441F-D76B-8C2AD9AB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C1E941-50CE-9F81-35C3-D3EACDB07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837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88D97-B7AA-FD3B-C90C-CFB643A4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99F99D-A0D1-4821-F133-99B7A1D36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D3D188-763C-9BEF-B430-36D942F2F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C1E4C8-ED6E-585A-11E4-87244C3A1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0A32C8-2CD0-8562-C4C3-952B8C3B7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4D6E31-1DCD-2D5D-D7B3-D768D3D4C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87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C69AC-1C23-8A79-D0BC-4836DA88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346F1A-DD51-3CE8-E61B-D207978F4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4D64EF-B88E-DAFF-BA39-1E0264AB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B81304-FADF-938F-4622-5EBC9CC81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9FF77-EA6C-CC3B-9020-EA621183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5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1568590-5B25-1D90-450B-AE081A61B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AF2960-6C2E-8873-5806-9B051734E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F6B44B-B58D-49B7-F1A8-C1781A84E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0D1B9B-8ED6-B096-D859-5DCBE9C8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DD8DDD-1A86-669B-2170-CC00F07B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895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isual abstrac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768351" y="155560"/>
            <a:ext cx="10655300" cy="960000"/>
          </a:xfrm>
          <a:prstGeom prst="rect">
            <a:avLst/>
          </a:prstGeom>
          <a:ln w="25400">
            <a:solidFill>
              <a:srgbClr val="FF6C00"/>
            </a:solidFill>
          </a:ln>
        </p:spPr>
        <p:txBody>
          <a:bodyPr tIns="90000" bIns="90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5333">
                <a:solidFill>
                  <a:schemeClr val="tx1"/>
                </a:solidFill>
              </a:defRPr>
            </a:lvl1pPr>
            <a:lvl2pPr marL="457189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2pPr>
            <a:lvl3pPr marL="914377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3pPr>
            <a:lvl4pPr marL="1371566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4pPr>
            <a:lvl5pPr marL="1828754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5pPr>
          </a:lstStyle>
          <a:p>
            <a:pPr lvl="0"/>
            <a:r>
              <a:rPr lang="en-US" dirty="0"/>
              <a:t>Your title goes here</a:t>
            </a:r>
            <a:endParaRPr lang="de-DE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68351" y="1207625"/>
            <a:ext cx="10655300" cy="567267"/>
          </a:xfrm>
          <a:ln w="25400">
            <a:noFill/>
          </a:ln>
        </p:spPr>
        <p:txBody>
          <a:bodyPr tIns="90000" bIns="90000" anchor="ctr" anchorCtr="0">
            <a:noAutofit/>
          </a:bodyPr>
          <a:lstStyle>
            <a:lvl1pPr algn="ctr"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The take-home message goes here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7B623-3139-436F-96BB-B47DF6B7AEF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8351" y="1851083"/>
            <a:ext cx="3360000" cy="4033251"/>
          </a:xfrm>
          <a:ln w="25400">
            <a:solidFill>
              <a:srgbClr val="FF6C00"/>
            </a:solidFill>
          </a:ln>
        </p:spPr>
        <p:txBody>
          <a:bodyPr tIns="90000" anchor="ctr" anchorCtr="0"/>
          <a:lstStyle>
            <a:lvl1pPr marL="0" indent="0" algn="ctr">
              <a:buNone/>
              <a:defRPr b="1"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Point 1 / context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FD13EE-6430-4F74-B69B-F24DDB1744D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412660" y="1851083"/>
            <a:ext cx="3360000" cy="4033251"/>
          </a:xfrm>
          <a:solidFill>
            <a:schemeClr val="tx2">
              <a:lumMod val="20000"/>
              <a:lumOff val="80000"/>
            </a:schemeClr>
          </a:solidFill>
          <a:ln w="25400">
            <a:solidFill>
              <a:srgbClr val="FF6C00"/>
            </a:solidFill>
          </a:ln>
        </p:spPr>
        <p:txBody>
          <a:bodyPr tIns="90000" bIns="90000" anchor="ctr" anchorCtr="0"/>
          <a:lstStyle>
            <a:lvl1pPr marL="0" indent="0" algn="ctr">
              <a:buNone/>
              <a:defRPr b="1"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Point 2 / method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1D258DD-50E3-4859-BF2A-4005F741AF26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063649" y="1851081"/>
            <a:ext cx="3360000" cy="4033252"/>
          </a:xfrm>
          <a:ln w="25400">
            <a:solidFill>
              <a:srgbClr val="FF6C00"/>
            </a:solidFill>
          </a:ln>
        </p:spPr>
        <p:txBody>
          <a:bodyPr tIns="90000" bIns="90000" anchor="ctr" anchorCtr="0"/>
          <a:lstStyle>
            <a:lvl1pPr marL="0" indent="0" algn="ctr">
              <a:buNone/>
              <a:defRPr b="1"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Point 3 / outcome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7B48EF-8A62-445F-BC61-5F2DE6CF5BE4}"/>
              </a:ext>
            </a:extLst>
          </p:cNvPr>
          <p:cNvSpPr/>
          <p:nvPr userDrawn="1"/>
        </p:nvSpPr>
        <p:spPr>
          <a:xfrm>
            <a:off x="768351" y="6068484"/>
            <a:ext cx="3360000" cy="652747"/>
          </a:xfrm>
          <a:prstGeom prst="rect">
            <a:avLst/>
          </a:prstGeom>
          <a:noFill/>
          <a:ln w="22225"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20000" bIns="120000" rtlCol="0" anchor="ctr"/>
          <a:lstStyle/>
          <a:p>
            <a:pPr algn="ctr"/>
            <a:endParaRPr lang="en-GB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3110C0-B318-4A0A-AB3D-747E2CF355FE}"/>
              </a:ext>
            </a:extLst>
          </p:cNvPr>
          <p:cNvSpPr/>
          <p:nvPr userDrawn="1"/>
        </p:nvSpPr>
        <p:spPr>
          <a:xfrm>
            <a:off x="4412660" y="6077971"/>
            <a:ext cx="3360001" cy="632840"/>
          </a:xfrm>
          <a:prstGeom prst="rect">
            <a:avLst/>
          </a:prstGeom>
          <a:noFill/>
          <a:ln w="22225"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1E57FB-6288-4FF3-8E89-66D6649476F5}"/>
              </a:ext>
            </a:extLst>
          </p:cNvPr>
          <p:cNvSpPr/>
          <p:nvPr userDrawn="1"/>
        </p:nvSpPr>
        <p:spPr>
          <a:xfrm>
            <a:off x="8063649" y="6068484"/>
            <a:ext cx="3360001" cy="632840"/>
          </a:xfrm>
          <a:prstGeom prst="rect">
            <a:avLst/>
          </a:prstGeom>
          <a:noFill/>
          <a:ln w="22225"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4A8EC1C-B526-4360-B24D-E38FF0129F4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820129" y="6110063"/>
            <a:ext cx="576000" cy="57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QR code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CDD4B7A-8599-470F-904D-2A8C63BC776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0031" y="6118631"/>
            <a:ext cx="575733" cy="57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067"/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DDFE7-62B7-4B1E-B2BA-E7EC41335B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5764" y="6117980"/>
            <a:ext cx="2735387" cy="56726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GB" sz="1467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Journal/funder details</a:t>
            </a:r>
            <a:endParaRPr lang="en-GB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DD381FB-221F-4C10-8795-6B9D553830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19340" y="6120099"/>
            <a:ext cx="3353321" cy="567267"/>
          </a:xfrm>
        </p:spPr>
        <p:txBody>
          <a:bodyPr tIns="90000" bIns="90000" anchor="ctr" anchorCtr="0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GB" sz="1467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Author details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A809AA36-C8AF-4DD9-A92A-49EEA43C3A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89180" y="6120200"/>
            <a:ext cx="2690749" cy="567267"/>
          </a:xfrm>
        </p:spPr>
        <p:txBody>
          <a:bodyPr tIns="90000" bIns="90000" anchor="ctr" anchorCtr="0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467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GB" sz="1467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Reference details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876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94394E-341B-56EA-CBA3-4B937B4D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6ADDB7-4598-C92F-D56D-FD7F3643B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6B0BE2-A740-A265-5221-E3EBCBDC41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08B1F9-DE9A-4A25-ABA7-558181D13683}" type="datetimeFigureOut">
              <a:rPr lang="es-ES" smtClean="0"/>
              <a:t>03/05/2024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7EE79F-C304-5266-0A3E-88D8C6BB0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68DCB1-60C3-9B9C-CE14-B0CF52357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FA7426-586A-484A-8481-D6A994E652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33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Elipse 1059">
            <a:extLst>
              <a:ext uri="{FF2B5EF4-FFF2-40B4-BE49-F238E27FC236}">
                <a16:creationId xmlns:a16="http://schemas.microsoft.com/office/drawing/2014/main" id="{F8E24C0E-589C-C1C5-A360-C4F93CBF442F}"/>
              </a:ext>
            </a:extLst>
          </p:cNvPr>
          <p:cNvSpPr/>
          <p:nvPr/>
        </p:nvSpPr>
        <p:spPr>
          <a:xfrm>
            <a:off x="924325" y="5056439"/>
            <a:ext cx="1524000" cy="60288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52" name="Rectángulo 1051">
            <a:extLst>
              <a:ext uri="{FF2B5EF4-FFF2-40B4-BE49-F238E27FC236}">
                <a16:creationId xmlns:a16="http://schemas.microsoft.com/office/drawing/2014/main" id="{DD70D314-2B2F-A136-72A4-0E37AEA710E1}"/>
              </a:ext>
            </a:extLst>
          </p:cNvPr>
          <p:cNvSpPr/>
          <p:nvPr/>
        </p:nvSpPr>
        <p:spPr>
          <a:xfrm>
            <a:off x="480630" y="6050737"/>
            <a:ext cx="11473627" cy="781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C7B6A7-7C29-4D10-A7EA-22A3EA3341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solidFill>
            <a:srgbClr val="EAF1FC"/>
          </a:solidFill>
          <a:ln>
            <a:solidFill>
              <a:schemeClr val="accent1"/>
            </a:solidFill>
          </a:ln>
        </p:spPr>
        <p:txBody>
          <a:bodyPr>
            <a:normAutofit fontScale="40000" lnSpcReduction="20000"/>
          </a:bodyPr>
          <a:lstStyle/>
          <a:p>
            <a:r>
              <a:rPr lang="en-US" b="1"/>
              <a:t>Interplay between gut </a:t>
            </a:r>
            <a:r>
              <a:rPr lang="en-US" b="1" dirty="0"/>
              <a:t>m</a:t>
            </a:r>
            <a:r>
              <a:rPr lang="en-US" b="1"/>
              <a:t>icrobial </a:t>
            </a:r>
            <a:r>
              <a:rPr lang="en-US" b="1" dirty="0"/>
              <a:t>composition and the </a:t>
            </a:r>
            <a:r>
              <a:rPr lang="en-US" b="1" dirty="0" err="1"/>
              <a:t>melatonergic</a:t>
            </a:r>
            <a:r>
              <a:rPr lang="en-US" b="1" dirty="0"/>
              <a:t> pathway: implications for hormonal receptor-positive breast cancer development</a:t>
            </a:r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9C1575-5525-4A8D-BB00-0E4AFB2F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1" y="1207625"/>
            <a:ext cx="10655300" cy="567267"/>
          </a:xfrm>
        </p:spPr>
        <p:txBody>
          <a:bodyPr/>
          <a:lstStyle/>
          <a:p>
            <a:r>
              <a:rPr lang="en-US" sz="1467" dirty="0">
                <a:solidFill>
                  <a:schemeClr val="accent1"/>
                </a:solidFill>
              </a:rPr>
              <a:t>Dysbiosis and circadian disruption play roles in hormonal receptor-positive breast cancer development and may serve as therapeutic targets and biomarkers for predicting the disease</a:t>
            </a:r>
            <a:endParaRPr lang="en-GB" sz="1467" dirty="0">
              <a:solidFill>
                <a:schemeClr val="accent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7AE7E-17B1-43F0-85A6-2A038FFA2D4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 rot="16200000">
            <a:off x="5377135" y="-137370"/>
            <a:ext cx="1510284" cy="107278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endParaRPr lang="en-GB" sz="1467" dirty="0"/>
          </a:p>
          <a:p>
            <a:pPr algn="l"/>
            <a:endParaRPr lang="en-GB" sz="1467" dirty="0"/>
          </a:p>
          <a:p>
            <a:pPr algn="l"/>
            <a:endParaRPr lang="en-GB" sz="1467" dirty="0"/>
          </a:p>
          <a:p>
            <a:pPr algn="l"/>
            <a:endParaRPr lang="en-GB" sz="1467" dirty="0"/>
          </a:p>
          <a:p>
            <a:pPr algn="l"/>
            <a:endParaRPr lang="en-GB" sz="1467" dirty="0"/>
          </a:p>
          <a:p>
            <a:pPr algn="l"/>
            <a:endParaRPr lang="en-GB" sz="1467" dirty="0"/>
          </a:p>
          <a:p>
            <a:pPr algn="l"/>
            <a:endParaRPr lang="en-GB" sz="1467" dirty="0"/>
          </a:p>
          <a:p>
            <a:pPr marL="380990" indent="-380990" algn="l">
              <a:buFontTx/>
              <a:buChar char="-"/>
            </a:pPr>
            <a:endParaRPr lang="en-GB" sz="1467" dirty="0"/>
          </a:p>
          <a:p>
            <a:pPr algn="l"/>
            <a:endParaRPr lang="en-GB" sz="1467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D94623-A7C7-4E0A-A360-36E5A2B7B28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01178" y="6104639"/>
            <a:ext cx="3353321" cy="681861"/>
          </a:xfrm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en-GB" sz="800" dirty="0" err="1"/>
              <a:t>Intercenter</a:t>
            </a:r>
            <a:r>
              <a:rPr lang="en-GB" sz="800" dirty="0"/>
              <a:t> Medical Oncology Clinical Management Unit, Regional and Virgen de la Victoria University Hospitals, Málaga Biomedical Research Institute (IBIMA) BIONAND Platform-CIMES; University of Malaga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FBA412-8428-4095-AB05-6B9B77CD644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330082" y="6104639"/>
            <a:ext cx="3353321" cy="679257"/>
          </a:xfrm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en-GB" sz="800" dirty="0" err="1"/>
              <a:t>Laborda-Illanes</a:t>
            </a:r>
            <a:r>
              <a:rPr lang="en-GB" sz="800" dirty="0"/>
              <a:t> A, </a:t>
            </a:r>
            <a:r>
              <a:rPr lang="en-GB" sz="800" dirty="0" err="1"/>
              <a:t>Boutriq</a:t>
            </a:r>
            <a:r>
              <a:rPr lang="en-GB" sz="800" dirty="0"/>
              <a:t> S, </a:t>
            </a:r>
            <a:r>
              <a:rPr lang="en-GB" sz="800" dirty="0" err="1"/>
              <a:t>Aranega</a:t>
            </a:r>
            <a:r>
              <a:rPr lang="en-GB" sz="800" dirty="0"/>
              <a:t>-Martín L, Sánchez-</a:t>
            </a:r>
            <a:r>
              <a:rPr lang="en-GB" sz="800" dirty="0" err="1"/>
              <a:t>Alcoholado</a:t>
            </a:r>
            <a:r>
              <a:rPr lang="en-GB" sz="800" dirty="0"/>
              <a:t> L, Plaza-</a:t>
            </a:r>
            <a:r>
              <a:rPr lang="en-GB" sz="800" dirty="0" err="1"/>
              <a:t>Andrades</a:t>
            </a:r>
            <a:r>
              <a:rPr lang="en-GB" sz="800" dirty="0"/>
              <a:t> I, Peralta-</a:t>
            </a:r>
            <a:r>
              <a:rPr lang="en-GB" sz="800" dirty="0" err="1"/>
              <a:t>Linero</a:t>
            </a:r>
            <a:r>
              <a:rPr lang="en-GB" sz="800" dirty="0"/>
              <a:t> J, Alba E, Fernández-García </a:t>
            </a:r>
            <a:r>
              <a:rPr lang="en-GB" sz="800"/>
              <a:t>JC, González-González </a:t>
            </a:r>
            <a:r>
              <a:rPr lang="en-GB" sz="800" dirty="0"/>
              <a:t>A* and </a:t>
            </a:r>
            <a:r>
              <a:rPr lang="en-GB" sz="800" dirty="0" err="1"/>
              <a:t>Queipo-Ortuño</a:t>
            </a:r>
            <a:r>
              <a:rPr lang="en-GB" sz="800" dirty="0"/>
              <a:t> MI</a:t>
            </a:r>
          </a:p>
          <a:p>
            <a:r>
              <a:rPr lang="en-GB" sz="800" b="1" dirty="0"/>
              <a:t>Visual Abstract by Alicia González-González </a:t>
            </a:r>
          </a:p>
        </p:txBody>
      </p:sp>
      <p:graphicFrame>
        <p:nvGraphicFramePr>
          <p:cNvPr id="2054" name="Marcador de contenido 2053">
            <a:extLst>
              <a:ext uri="{FF2B5EF4-FFF2-40B4-BE49-F238E27FC236}">
                <a16:creationId xmlns:a16="http://schemas.microsoft.com/office/drawing/2014/main" id="{C6D1111E-4360-1FE1-E452-378D0D2F23EE}"/>
              </a:ext>
            </a:extLst>
          </p:cNvPr>
          <p:cNvGraphicFramePr>
            <a:graphicFrameLocks noGrp="1"/>
          </p:cNvGraphicFramePr>
          <p:nvPr>
            <p:ph sz="quarter" idx="20"/>
          </p:nvPr>
        </p:nvGraphicFramePr>
        <p:xfrm>
          <a:off x="9933622" y="4847643"/>
          <a:ext cx="1304700" cy="820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50">
                  <a:extLst>
                    <a:ext uri="{9D8B030D-6E8A-4147-A177-3AD203B41FA5}">
                      <a16:colId xmlns:a16="http://schemas.microsoft.com/office/drawing/2014/main" val="1717063870"/>
                    </a:ext>
                  </a:extLst>
                </a:gridCol>
                <a:gridCol w="652350">
                  <a:extLst>
                    <a:ext uri="{9D8B030D-6E8A-4147-A177-3AD203B41FA5}">
                      <a16:colId xmlns:a16="http://schemas.microsoft.com/office/drawing/2014/main" val="2296171404"/>
                    </a:ext>
                  </a:extLst>
                </a:gridCol>
              </a:tblGrid>
              <a:tr h="410052">
                <a:tc>
                  <a:txBody>
                    <a:bodyPr/>
                    <a:lstStyle/>
                    <a:p>
                      <a:endParaRPr lang="es-E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50644940"/>
                  </a:ext>
                </a:extLst>
              </a:tr>
              <a:tr h="41005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40873195"/>
                  </a:ext>
                </a:extLst>
              </a:tr>
            </a:tbl>
          </a:graphicData>
        </a:graphic>
      </p:graphicFrame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62FE2FA6-29EC-876E-F155-F36D8341EAAD}"/>
              </a:ext>
            </a:extLst>
          </p:cNvPr>
          <p:cNvSpPr txBox="1">
            <a:spLocks/>
          </p:cNvSpPr>
          <p:nvPr/>
        </p:nvSpPr>
        <p:spPr>
          <a:xfrm>
            <a:off x="768349" y="1771288"/>
            <a:ext cx="6651712" cy="258418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vert="horz" lIns="121920" tIns="120000" rIns="121920" bIns="120000" rtlCol="0" anchor="ctr" anchorCtr="0">
            <a:norm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6C00"/>
              </a:buClr>
              <a:buFont typeface="Arial" panose="020B0604020202020204" pitchFamily="34" charset="0"/>
              <a:buNone/>
              <a:tabLst>
                <a:tab pos="266700" algn="l"/>
              </a:tabLst>
              <a:defRPr lang="nl-NL" sz="1800" b="1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Arial" panose="020B0604020202020204" pitchFamily="34" charset="0"/>
              <a:buChar char="−"/>
              <a:defRPr lang="nl-NL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Courier New" panose="02070309020205020404" pitchFamily="49" charset="0"/>
              <a:buChar char="o"/>
              <a:defRPr lang="nl-NL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Courier New" panose="02070309020205020404" pitchFamily="49" charset="0"/>
              <a:buChar char="o"/>
              <a:defRPr lang="nl-NL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Courier New" panose="02070309020205020404" pitchFamily="49" charset="0"/>
              <a:buChar char="o"/>
              <a:defRPr lang="de-DE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919619B-9A9C-B1B0-A5F0-98E214212080}"/>
              </a:ext>
            </a:extLst>
          </p:cNvPr>
          <p:cNvSpPr/>
          <p:nvPr/>
        </p:nvSpPr>
        <p:spPr>
          <a:xfrm>
            <a:off x="5010952" y="1968381"/>
            <a:ext cx="1150633" cy="28874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>
                    <a:lumMod val="50000"/>
                  </a:schemeClr>
                </a:solidFill>
              </a:rPr>
              <a:t>OBJECTIVE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F3C72B1-4DF9-E962-1AF5-1A3FF6F3F730}"/>
              </a:ext>
            </a:extLst>
          </p:cNvPr>
          <p:cNvSpPr txBox="1"/>
          <p:nvPr/>
        </p:nvSpPr>
        <p:spPr>
          <a:xfrm>
            <a:off x="4986669" y="2419159"/>
            <a:ext cx="23842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err="1"/>
              <a:t>Investigate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relationship</a:t>
            </a:r>
            <a:r>
              <a:rPr lang="es-ES" sz="1200" dirty="0"/>
              <a:t> </a:t>
            </a:r>
            <a:r>
              <a:rPr lang="es-ES" sz="1200" dirty="0" err="1"/>
              <a:t>between</a:t>
            </a:r>
            <a:r>
              <a:rPr lang="es-ES" sz="1200" dirty="0"/>
              <a:t> </a:t>
            </a:r>
            <a:r>
              <a:rPr lang="es-ES" sz="1200" dirty="0" err="1"/>
              <a:t>gut</a:t>
            </a:r>
            <a:r>
              <a:rPr lang="es-ES" sz="1200" dirty="0"/>
              <a:t> microbiota, </a:t>
            </a:r>
            <a:r>
              <a:rPr lang="es-ES" sz="1200" dirty="0" err="1"/>
              <a:t>melatonin</a:t>
            </a:r>
            <a:r>
              <a:rPr lang="es-ES" sz="1200" dirty="0"/>
              <a:t> </a:t>
            </a:r>
            <a:r>
              <a:rPr lang="es-ES" sz="1200" dirty="0" err="1"/>
              <a:t>production</a:t>
            </a:r>
            <a:r>
              <a:rPr lang="es-ES" sz="1200" dirty="0"/>
              <a:t>, and hormonal receptor-positive </a:t>
            </a:r>
            <a:r>
              <a:rPr lang="es-ES" sz="1200" dirty="0" err="1"/>
              <a:t>breast</a:t>
            </a:r>
            <a:r>
              <a:rPr lang="es-ES" sz="1200" dirty="0"/>
              <a:t> </a:t>
            </a:r>
            <a:r>
              <a:rPr lang="es-ES" sz="1200" dirty="0" err="1"/>
              <a:t>cancer</a:t>
            </a:r>
            <a:r>
              <a:rPr lang="es-ES" sz="1200" dirty="0"/>
              <a:t> (BC) </a:t>
            </a:r>
            <a:r>
              <a:rPr lang="es-ES" sz="1200" dirty="0" err="1"/>
              <a:t>patients</a:t>
            </a:r>
            <a:r>
              <a:rPr lang="es-ES" sz="1200" dirty="0"/>
              <a:t>, </a:t>
            </a:r>
            <a:r>
              <a:rPr lang="es-ES" sz="1200" dirty="0" err="1"/>
              <a:t>focusing</a:t>
            </a:r>
            <a:r>
              <a:rPr lang="es-ES" sz="1200" dirty="0"/>
              <a:t> </a:t>
            </a:r>
            <a:r>
              <a:rPr lang="es-ES" sz="1200" dirty="0" err="1"/>
              <a:t>on</a:t>
            </a:r>
            <a:r>
              <a:rPr lang="es-ES" sz="1200" dirty="0"/>
              <a:t> </a:t>
            </a:r>
            <a:r>
              <a:rPr lang="es-ES" sz="1200" dirty="0" err="1"/>
              <a:t>alterations</a:t>
            </a:r>
            <a:r>
              <a:rPr lang="es-ES" sz="1200" dirty="0"/>
              <a:t> in </a:t>
            </a:r>
            <a:r>
              <a:rPr lang="es-ES" sz="1200" dirty="0" err="1"/>
              <a:t>microbial</a:t>
            </a:r>
            <a:r>
              <a:rPr lang="es-ES" sz="1200" dirty="0"/>
              <a:t> </a:t>
            </a:r>
            <a:r>
              <a:rPr lang="es-ES" sz="1200" dirty="0" err="1"/>
              <a:t>composition</a:t>
            </a:r>
            <a:r>
              <a:rPr lang="es-ES" sz="1200" dirty="0"/>
              <a:t>,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melatonergic</a:t>
            </a:r>
            <a:r>
              <a:rPr lang="es-ES" sz="1200" dirty="0"/>
              <a:t> </a:t>
            </a:r>
            <a:r>
              <a:rPr lang="es-ES" sz="1200" dirty="0" err="1"/>
              <a:t>pathway</a:t>
            </a:r>
            <a:r>
              <a:rPr lang="es-ES" sz="1200" dirty="0"/>
              <a:t>, and </a:t>
            </a:r>
            <a:r>
              <a:rPr lang="es-ES" sz="1200" dirty="0" err="1"/>
              <a:t>their</a:t>
            </a:r>
            <a:r>
              <a:rPr lang="es-ES" sz="1200" dirty="0"/>
              <a:t> </a:t>
            </a:r>
            <a:r>
              <a:rPr lang="es-ES" sz="1200" dirty="0" err="1"/>
              <a:t>implications</a:t>
            </a:r>
            <a:r>
              <a:rPr lang="es-ES" sz="1200" dirty="0"/>
              <a:t> in BC </a:t>
            </a:r>
            <a:r>
              <a:rPr lang="es-ES" sz="1200" dirty="0" err="1"/>
              <a:t>development</a:t>
            </a:r>
            <a:r>
              <a:rPr lang="es-ES" sz="1200" dirty="0"/>
              <a:t>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D55A3257-6197-0F09-53EC-A0C42547967A}"/>
              </a:ext>
            </a:extLst>
          </p:cNvPr>
          <p:cNvSpPr/>
          <p:nvPr/>
        </p:nvSpPr>
        <p:spPr>
          <a:xfrm>
            <a:off x="8138776" y="1831356"/>
            <a:ext cx="2181784" cy="27948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>
                    <a:lumMod val="50000"/>
                  </a:schemeClr>
                </a:solidFill>
              </a:rPr>
              <a:t>MATERIAL &amp; METHODS</a:t>
            </a:r>
          </a:p>
        </p:txBody>
      </p:sp>
      <p:pic>
        <p:nvPicPr>
          <p:cNvPr id="1050" name="Imagen 1049">
            <a:extLst>
              <a:ext uri="{FF2B5EF4-FFF2-40B4-BE49-F238E27FC236}">
                <a16:creationId xmlns:a16="http://schemas.microsoft.com/office/drawing/2014/main" id="{DDC1C0AA-1505-FA94-62CE-3E908F68C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443" y="1808181"/>
            <a:ext cx="3779262" cy="2533987"/>
          </a:xfrm>
          <a:prstGeom prst="rect">
            <a:avLst/>
          </a:prstGeom>
        </p:spPr>
      </p:pic>
      <p:sp>
        <p:nvSpPr>
          <p:cNvPr id="1051" name="Rectángulo: esquinas redondeadas 1050">
            <a:extLst>
              <a:ext uri="{FF2B5EF4-FFF2-40B4-BE49-F238E27FC236}">
                <a16:creationId xmlns:a16="http://schemas.microsoft.com/office/drawing/2014/main" id="{0D355068-8839-C8AD-4892-627ABBFF6E65}"/>
              </a:ext>
            </a:extLst>
          </p:cNvPr>
          <p:cNvSpPr/>
          <p:nvPr/>
        </p:nvSpPr>
        <p:spPr>
          <a:xfrm>
            <a:off x="993649" y="4554744"/>
            <a:ext cx="1102860" cy="28548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>
                    <a:lumMod val="50000"/>
                  </a:schemeClr>
                </a:solidFill>
              </a:rPr>
              <a:t>RESULTS</a:t>
            </a:r>
          </a:p>
        </p:txBody>
      </p:sp>
      <p:pic>
        <p:nvPicPr>
          <p:cNvPr id="1053" name="Picture 2" descr="Objetivo Ilustraciones Stock, Vectores, Y Clipart – (59,553 Ilustraciones  Stock)">
            <a:extLst>
              <a:ext uri="{FF2B5EF4-FFF2-40B4-BE49-F238E27FC236}">
                <a16:creationId xmlns:a16="http://schemas.microsoft.com/office/drawing/2014/main" id="{B28C1B06-7C8C-5349-786F-891175E9D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8" b="13865"/>
          <a:stretch/>
        </p:blipFill>
        <p:spPr bwMode="auto">
          <a:xfrm>
            <a:off x="6219255" y="1866957"/>
            <a:ext cx="68559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CuadroTexto 1058">
            <a:extLst>
              <a:ext uri="{FF2B5EF4-FFF2-40B4-BE49-F238E27FC236}">
                <a16:creationId xmlns:a16="http://schemas.microsoft.com/office/drawing/2014/main" id="{ABDF9221-5D83-69AF-3B0F-279343746CD0}"/>
              </a:ext>
            </a:extLst>
          </p:cNvPr>
          <p:cNvSpPr txBox="1"/>
          <p:nvPr/>
        </p:nvSpPr>
        <p:spPr>
          <a:xfrm>
            <a:off x="936945" y="5210232"/>
            <a:ext cx="1531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HR+BC </a:t>
            </a:r>
            <a:r>
              <a:rPr lang="es-ES" sz="1400" b="1" dirty="0" err="1"/>
              <a:t>patients</a:t>
            </a:r>
            <a:r>
              <a:rPr lang="es-ES" sz="1400" b="1" dirty="0"/>
              <a:t>:</a:t>
            </a:r>
          </a:p>
        </p:txBody>
      </p:sp>
      <p:cxnSp>
        <p:nvCxnSpPr>
          <p:cNvPr id="1062" name="92 Conector recto de flecha">
            <a:extLst>
              <a:ext uri="{FF2B5EF4-FFF2-40B4-BE49-F238E27FC236}">
                <a16:creationId xmlns:a16="http://schemas.microsoft.com/office/drawing/2014/main" id="{2FE0504C-0298-8EA6-4547-DBDC07069229}"/>
              </a:ext>
            </a:extLst>
          </p:cNvPr>
          <p:cNvCxnSpPr>
            <a:cxnSpLocks/>
          </p:cNvCxnSpPr>
          <p:nvPr/>
        </p:nvCxnSpPr>
        <p:spPr>
          <a:xfrm flipH="1" flipV="1">
            <a:off x="2932862" y="4847643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3" name="CuadroTexto 1062">
            <a:extLst>
              <a:ext uri="{FF2B5EF4-FFF2-40B4-BE49-F238E27FC236}">
                <a16:creationId xmlns:a16="http://schemas.microsoft.com/office/drawing/2014/main" id="{15C88E33-4EEA-76E3-8E9E-870E160D302F}"/>
              </a:ext>
            </a:extLst>
          </p:cNvPr>
          <p:cNvSpPr txBox="1"/>
          <p:nvPr/>
        </p:nvSpPr>
        <p:spPr>
          <a:xfrm>
            <a:off x="3012114" y="4847643"/>
            <a:ext cx="19786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err="1"/>
              <a:t>Serotonin</a:t>
            </a:r>
            <a:r>
              <a:rPr lang="es-ES" sz="1200" dirty="0"/>
              <a:t> and NAS </a:t>
            </a:r>
            <a:r>
              <a:rPr lang="es-ES" sz="1200" dirty="0" err="1"/>
              <a:t>levels</a:t>
            </a:r>
            <a:r>
              <a:rPr lang="es-ES" sz="1200" dirty="0"/>
              <a:t>    </a:t>
            </a:r>
          </a:p>
        </p:txBody>
      </p:sp>
      <p:cxnSp>
        <p:nvCxnSpPr>
          <p:cNvPr id="1064" name="92 Conector recto de flecha">
            <a:extLst>
              <a:ext uri="{FF2B5EF4-FFF2-40B4-BE49-F238E27FC236}">
                <a16:creationId xmlns:a16="http://schemas.microsoft.com/office/drawing/2014/main" id="{15AFC9EE-471A-6A10-13F2-24691A4AE43E}"/>
              </a:ext>
            </a:extLst>
          </p:cNvPr>
          <p:cNvCxnSpPr>
            <a:cxnSpLocks/>
          </p:cNvCxnSpPr>
          <p:nvPr/>
        </p:nvCxnSpPr>
        <p:spPr>
          <a:xfrm flipH="1">
            <a:off x="2932862" y="5188250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5" name="92 Conector recto de flecha">
            <a:extLst>
              <a:ext uri="{FF2B5EF4-FFF2-40B4-BE49-F238E27FC236}">
                <a16:creationId xmlns:a16="http://schemas.microsoft.com/office/drawing/2014/main" id="{FCAFC959-FEFE-826E-AF4D-199D39E5C99D}"/>
              </a:ext>
            </a:extLst>
          </p:cNvPr>
          <p:cNvCxnSpPr>
            <a:cxnSpLocks/>
          </p:cNvCxnSpPr>
          <p:nvPr/>
        </p:nvCxnSpPr>
        <p:spPr>
          <a:xfrm flipH="1" flipV="1">
            <a:off x="2932862" y="5565710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6" name="CuadroTexto 1065">
            <a:extLst>
              <a:ext uri="{FF2B5EF4-FFF2-40B4-BE49-F238E27FC236}">
                <a16:creationId xmlns:a16="http://schemas.microsoft.com/office/drawing/2014/main" id="{A048F4F0-20B5-B33C-6E1D-D4885CC64E49}"/>
              </a:ext>
            </a:extLst>
          </p:cNvPr>
          <p:cNvSpPr txBox="1"/>
          <p:nvPr/>
        </p:nvSpPr>
        <p:spPr>
          <a:xfrm>
            <a:off x="3012114" y="5597779"/>
            <a:ext cx="1573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Ratio </a:t>
            </a:r>
            <a:r>
              <a:rPr lang="es-ES" sz="1200" b="1" dirty="0"/>
              <a:t>NAS</a:t>
            </a:r>
            <a:r>
              <a:rPr lang="es-ES" sz="1200" dirty="0"/>
              <a:t>/</a:t>
            </a:r>
            <a:r>
              <a:rPr lang="es-ES" sz="1200" dirty="0" err="1"/>
              <a:t>melatonin</a:t>
            </a:r>
            <a:endParaRPr lang="es-ES" sz="1200" dirty="0"/>
          </a:p>
        </p:txBody>
      </p:sp>
      <p:cxnSp>
        <p:nvCxnSpPr>
          <p:cNvPr id="1067" name="92 Conector recto de flecha">
            <a:extLst>
              <a:ext uri="{FF2B5EF4-FFF2-40B4-BE49-F238E27FC236}">
                <a16:creationId xmlns:a16="http://schemas.microsoft.com/office/drawing/2014/main" id="{E4C9B833-59B5-2542-F23A-69557890BC77}"/>
              </a:ext>
            </a:extLst>
          </p:cNvPr>
          <p:cNvCxnSpPr>
            <a:cxnSpLocks/>
          </p:cNvCxnSpPr>
          <p:nvPr/>
        </p:nvCxnSpPr>
        <p:spPr>
          <a:xfrm flipH="1" flipV="1">
            <a:off x="6010894" y="4879373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8" name="CuadroTexto 1067">
            <a:extLst>
              <a:ext uri="{FF2B5EF4-FFF2-40B4-BE49-F238E27FC236}">
                <a16:creationId xmlns:a16="http://schemas.microsoft.com/office/drawing/2014/main" id="{4B4F5741-6AC8-2D14-39A3-560A09705989}"/>
              </a:ext>
            </a:extLst>
          </p:cNvPr>
          <p:cNvSpPr txBox="1"/>
          <p:nvPr/>
        </p:nvSpPr>
        <p:spPr>
          <a:xfrm>
            <a:off x="6090146" y="4911442"/>
            <a:ext cx="1998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Beta-</a:t>
            </a:r>
            <a:r>
              <a:rPr lang="es-ES" sz="1200" dirty="0" err="1"/>
              <a:t>glucuronidase</a:t>
            </a:r>
            <a:r>
              <a:rPr lang="es-ES" sz="1200" dirty="0"/>
              <a:t> </a:t>
            </a:r>
            <a:r>
              <a:rPr lang="es-ES" sz="1200" dirty="0" err="1"/>
              <a:t>activity</a:t>
            </a:r>
            <a:endParaRPr lang="es-ES" sz="1200" dirty="0"/>
          </a:p>
        </p:txBody>
      </p:sp>
      <p:cxnSp>
        <p:nvCxnSpPr>
          <p:cNvPr id="1069" name="92 Conector recto de flecha">
            <a:extLst>
              <a:ext uri="{FF2B5EF4-FFF2-40B4-BE49-F238E27FC236}">
                <a16:creationId xmlns:a16="http://schemas.microsoft.com/office/drawing/2014/main" id="{60B9A595-6F5E-F437-114F-E478580154D5}"/>
              </a:ext>
            </a:extLst>
          </p:cNvPr>
          <p:cNvCxnSpPr>
            <a:cxnSpLocks/>
          </p:cNvCxnSpPr>
          <p:nvPr/>
        </p:nvCxnSpPr>
        <p:spPr>
          <a:xfrm flipH="1" flipV="1">
            <a:off x="6010894" y="517563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0" name="CuadroTexto 1069">
            <a:extLst>
              <a:ext uri="{FF2B5EF4-FFF2-40B4-BE49-F238E27FC236}">
                <a16:creationId xmlns:a16="http://schemas.microsoft.com/office/drawing/2014/main" id="{70526AE9-9DD7-70CF-D815-3AAE57150CA5}"/>
              </a:ext>
            </a:extLst>
          </p:cNvPr>
          <p:cNvSpPr txBox="1"/>
          <p:nvPr/>
        </p:nvSpPr>
        <p:spPr>
          <a:xfrm>
            <a:off x="6090146" y="5207703"/>
            <a:ext cx="2163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IBA and </a:t>
            </a:r>
            <a:r>
              <a:rPr lang="es-ES" sz="1200" dirty="0" err="1"/>
              <a:t>zonulin</a:t>
            </a:r>
            <a:r>
              <a:rPr lang="es-ES" sz="1200" dirty="0"/>
              <a:t> (</a:t>
            </a:r>
            <a:r>
              <a:rPr lang="es-ES" sz="1200" dirty="0" err="1"/>
              <a:t>permeability</a:t>
            </a:r>
            <a:r>
              <a:rPr lang="es-ES" sz="1200" dirty="0"/>
              <a:t>)</a:t>
            </a:r>
          </a:p>
        </p:txBody>
      </p:sp>
      <p:sp>
        <p:nvSpPr>
          <p:cNvPr id="1073" name="CuadroTexto 1072">
            <a:extLst>
              <a:ext uri="{FF2B5EF4-FFF2-40B4-BE49-F238E27FC236}">
                <a16:creationId xmlns:a16="http://schemas.microsoft.com/office/drawing/2014/main" id="{B623DA08-0690-3D5E-73C9-6C7AB9297D1F}"/>
              </a:ext>
            </a:extLst>
          </p:cNvPr>
          <p:cNvSpPr txBox="1"/>
          <p:nvPr/>
        </p:nvSpPr>
        <p:spPr>
          <a:xfrm>
            <a:off x="5970313" y="5508006"/>
            <a:ext cx="2687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err="1"/>
              <a:t>Enrichment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Bacteroides</a:t>
            </a:r>
            <a:r>
              <a:rPr lang="es-ES" sz="1200" dirty="0"/>
              <a:t> </a:t>
            </a:r>
            <a:r>
              <a:rPr lang="es-ES" sz="1200" dirty="0" err="1"/>
              <a:t>spp</a:t>
            </a:r>
            <a:r>
              <a:rPr lang="es-ES" sz="1200" dirty="0"/>
              <a:t>. </a:t>
            </a:r>
          </a:p>
          <a:p>
            <a:r>
              <a:rPr lang="es-ES" sz="1200" dirty="0"/>
              <a:t>and </a:t>
            </a:r>
            <a:r>
              <a:rPr lang="es-ES" sz="1200" dirty="0" err="1"/>
              <a:t>depletion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Bifidobacterium</a:t>
            </a:r>
            <a:r>
              <a:rPr lang="es-ES" sz="1200" dirty="0"/>
              <a:t> </a:t>
            </a:r>
            <a:r>
              <a:rPr lang="es-ES" sz="1200" dirty="0" err="1"/>
              <a:t>spp</a:t>
            </a:r>
            <a:r>
              <a:rPr lang="es-ES" sz="1200" dirty="0"/>
              <a:t>.</a:t>
            </a:r>
          </a:p>
        </p:txBody>
      </p:sp>
      <p:sp>
        <p:nvSpPr>
          <p:cNvPr id="1074" name="CuadroTexto 1073">
            <a:extLst>
              <a:ext uri="{FF2B5EF4-FFF2-40B4-BE49-F238E27FC236}">
                <a16:creationId xmlns:a16="http://schemas.microsoft.com/office/drawing/2014/main" id="{AD077CFF-4A21-9AFF-0B60-F38A1B708686}"/>
              </a:ext>
            </a:extLst>
          </p:cNvPr>
          <p:cNvSpPr txBox="1"/>
          <p:nvPr/>
        </p:nvSpPr>
        <p:spPr>
          <a:xfrm>
            <a:off x="5904971" y="4546393"/>
            <a:ext cx="2061142" cy="27699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s-ES" sz="1200" b="1" dirty="0" err="1"/>
              <a:t>Changes</a:t>
            </a:r>
            <a:r>
              <a:rPr lang="es-ES" sz="1200" b="1" dirty="0"/>
              <a:t> in </a:t>
            </a:r>
            <a:r>
              <a:rPr lang="es-ES" sz="1200" b="1" dirty="0" err="1"/>
              <a:t>gut</a:t>
            </a:r>
            <a:r>
              <a:rPr lang="es-ES" sz="1200" b="1" dirty="0"/>
              <a:t> microbiota:</a:t>
            </a:r>
          </a:p>
        </p:txBody>
      </p:sp>
      <p:sp>
        <p:nvSpPr>
          <p:cNvPr id="1075" name="CuadroTexto 1074">
            <a:extLst>
              <a:ext uri="{FF2B5EF4-FFF2-40B4-BE49-F238E27FC236}">
                <a16:creationId xmlns:a16="http://schemas.microsoft.com/office/drawing/2014/main" id="{7DFC7652-4F9D-A19F-90CB-94252C1F1BB0}"/>
              </a:ext>
            </a:extLst>
          </p:cNvPr>
          <p:cNvSpPr txBox="1"/>
          <p:nvPr/>
        </p:nvSpPr>
        <p:spPr>
          <a:xfrm>
            <a:off x="2649176" y="4568459"/>
            <a:ext cx="2794098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s-ES" sz="1200" b="1" dirty="0" err="1"/>
              <a:t>Alterations</a:t>
            </a:r>
            <a:r>
              <a:rPr lang="es-ES" sz="1200" b="1" dirty="0"/>
              <a:t> in </a:t>
            </a:r>
            <a:r>
              <a:rPr lang="es-ES" sz="1200" b="1" dirty="0" err="1"/>
              <a:t>melatonergic</a:t>
            </a:r>
            <a:r>
              <a:rPr lang="es-ES" sz="1200" b="1" dirty="0"/>
              <a:t> </a:t>
            </a:r>
            <a:r>
              <a:rPr lang="es-ES" sz="1200" b="1" dirty="0" err="1"/>
              <a:t>pathway</a:t>
            </a:r>
            <a:r>
              <a:rPr lang="es-ES" sz="1200" b="1" dirty="0"/>
              <a:t>:</a:t>
            </a:r>
          </a:p>
        </p:txBody>
      </p:sp>
      <p:sp>
        <p:nvSpPr>
          <p:cNvPr id="1077" name="CuadroTexto 1076">
            <a:extLst>
              <a:ext uri="{FF2B5EF4-FFF2-40B4-BE49-F238E27FC236}">
                <a16:creationId xmlns:a16="http://schemas.microsoft.com/office/drawing/2014/main" id="{0F42A6AA-D52D-E2A7-8580-97AF77E0D32F}"/>
              </a:ext>
            </a:extLst>
          </p:cNvPr>
          <p:cNvSpPr txBox="1"/>
          <p:nvPr/>
        </p:nvSpPr>
        <p:spPr>
          <a:xfrm>
            <a:off x="3012114" y="5188250"/>
            <a:ext cx="1267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err="1"/>
              <a:t>Melatonin</a:t>
            </a:r>
            <a:r>
              <a:rPr lang="es-ES" sz="1200" dirty="0"/>
              <a:t> </a:t>
            </a:r>
            <a:r>
              <a:rPr lang="es-ES" sz="1200" dirty="0" err="1"/>
              <a:t>levels</a:t>
            </a:r>
            <a:endParaRPr lang="es-ES" sz="1200" dirty="0"/>
          </a:p>
        </p:txBody>
      </p:sp>
      <p:sp>
        <p:nvSpPr>
          <p:cNvPr id="1085" name="CuadroTexto 1084">
            <a:extLst>
              <a:ext uri="{FF2B5EF4-FFF2-40B4-BE49-F238E27FC236}">
                <a16:creationId xmlns:a16="http://schemas.microsoft.com/office/drawing/2014/main" id="{442C62F7-5E14-7C27-4CC3-2B7F7F029A86}"/>
              </a:ext>
            </a:extLst>
          </p:cNvPr>
          <p:cNvSpPr txBox="1"/>
          <p:nvPr/>
        </p:nvSpPr>
        <p:spPr>
          <a:xfrm>
            <a:off x="8773542" y="4547718"/>
            <a:ext cx="1138966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s-ES" sz="1200" b="1" dirty="0" err="1"/>
              <a:t>Correlations</a:t>
            </a:r>
            <a:r>
              <a:rPr lang="es-ES" sz="1200" b="1" dirty="0"/>
              <a:t>:</a:t>
            </a:r>
          </a:p>
        </p:txBody>
      </p:sp>
      <p:sp>
        <p:nvSpPr>
          <p:cNvPr id="2055" name="CuadroTexto 2054">
            <a:extLst>
              <a:ext uri="{FF2B5EF4-FFF2-40B4-BE49-F238E27FC236}">
                <a16:creationId xmlns:a16="http://schemas.microsoft.com/office/drawing/2014/main" id="{1456693F-9FA5-7B6B-B397-62361C6BFC08}"/>
              </a:ext>
            </a:extLst>
          </p:cNvPr>
          <p:cNvSpPr txBox="1"/>
          <p:nvPr/>
        </p:nvSpPr>
        <p:spPr>
          <a:xfrm>
            <a:off x="9825075" y="5681612"/>
            <a:ext cx="7970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err="1"/>
              <a:t>Melatonin</a:t>
            </a:r>
            <a:endParaRPr lang="es-ES" sz="1100" dirty="0"/>
          </a:p>
        </p:txBody>
      </p:sp>
      <p:sp>
        <p:nvSpPr>
          <p:cNvPr id="2056" name="CuadroTexto 2055">
            <a:extLst>
              <a:ext uri="{FF2B5EF4-FFF2-40B4-BE49-F238E27FC236}">
                <a16:creationId xmlns:a16="http://schemas.microsoft.com/office/drawing/2014/main" id="{C8666470-7AE5-5B9D-1615-0BD08EEEBE8E}"/>
              </a:ext>
            </a:extLst>
          </p:cNvPr>
          <p:cNvSpPr txBox="1"/>
          <p:nvPr/>
        </p:nvSpPr>
        <p:spPr>
          <a:xfrm>
            <a:off x="10517505" y="5681923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/>
              <a:t>Fecal </a:t>
            </a:r>
            <a:r>
              <a:rPr lang="el-GR" sz="1100" dirty="0"/>
              <a:t>β</a:t>
            </a:r>
            <a:r>
              <a:rPr lang="es-ES" sz="1100" dirty="0"/>
              <a:t>GD</a:t>
            </a:r>
          </a:p>
        </p:txBody>
      </p:sp>
      <p:sp>
        <p:nvSpPr>
          <p:cNvPr id="2057" name="CuadroTexto 2056">
            <a:extLst>
              <a:ext uri="{FF2B5EF4-FFF2-40B4-BE49-F238E27FC236}">
                <a16:creationId xmlns:a16="http://schemas.microsoft.com/office/drawing/2014/main" id="{9A971DA1-E1F3-C61E-CF99-2FADD81D166F}"/>
              </a:ext>
            </a:extLst>
          </p:cNvPr>
          <p:cNvSpPr txBox="1"/>
          <p:nvPr/>
        </p:nvSpPr>
        <p:spPr>
          <a:xfrm>
            <a:off x="8819078" y="4865755"/>
            <a:ext cx="9460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err="1"/>
              <a:t>Bacteroides</a:t>
            </a:r>
            <a:r>
              <a:rPr lang="es-ES" sz="1100" i="1" dirty="0"/>
              <a:t> </a:t>
            </a:r>
          </a:p>
          <a:p>
            <a:r>
              <a:rPr lang="es-ES" sz="1100" i="1" dirty="0" err="1"/>
              <a:t>eggerthii</a:t>
            </a:r>
            <a:endParaRPr lang="es-ES" sz="1100" i="1" dirty="0"/>
          </a:p>
        </p:txBody>
      </p:sp>
      <p:sp>
        <p:nvSpPr>
          <p:cNvPr id="2058" name="CuadroTexto 2057">
            <a:extLst>
              <a:ext uri="{FF2B5EF4-FFF2-40B4-BE49-F238E27FC236}">
                <a16:creationId xmlns:a16="http://schemas.microsoft.com/office/drawing/2014/main" id="{9F91B4E8-0010-8517-ABF3-F85F1B74A19C}"/>
              </a:ext>
            </a:extLst>
          </p:cNvPr>
          <p:cNvSpPr txBox="1"/>
          <p:nvPr/>
        </p:nvSpPr>
        <p:spPr>
          <a:xfrm>
            <a:off x="8789863" y="5311105"/>
            <a:ext cx="11913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err="1"/>
              <a:t>Bifidobacterium</a:t>
            </a:r>
            <a:r>
              <a:rPr lang="es-ES" sz="1100" i="1" dirty="0"/>
              <a:t> </a:t>
            </a:r>
          </a:p>
          <a:p>
            <a:r>
              <a:rPr lang="es-ES" sz="1100" i="1" dirty="0" err="1"/>
              <a:t>longum</a:t>
            </a:r>
            <a:endParaRPr lang="es-ES" sz="1100" i="1" dirty="0"/>
          </a:p>
        </p:txBody>
      </p:sp>
      <p:pic>
        <p:nvPicPr>
          <p:cNvPr id="2060" name="Imagen 2059">
            <a:extLst>
              <a:ext uri="{FF2B5EF4-FFF2-40B4-BE49-F238E27FC236}">
                <a16:creationId xmlns:a16="http://schemas.microsoft.com/office/drawing/2014/main" id="{2B877270-CF47-48D7-CB85-CBB37B9E49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47" b="51690"/>
          <a:stretch/>
        </p:blipFill>
        <p:spPr>
          <a:xfrm flipH="1">
            <a:off x="10757797" y="5329901"/>
            <a:ext cx="278099" cy="270696"/>
          </a:xfrm>
          <a:prstGeom prst="rect">
            <a:avLst/>
          </a:prstGeom>
        </p:spPr>
      </p:pic>
      <p:pic>
        <p:nvPicPr>
          <p:cNvPr id="2061" name="Imagen 2060">
            <a:extLst>
              <a:ext uri="{FF2B5EF4-FFF2-40B4-BE49-F238E27FC236}">
                <a16:creationId xmlns:a16="http://schemas.microsoft.com/office/drawing/2014/main" id="{F2625D2B-F5F7-917A-E0B2-86DBC93DFD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866" b="51690"/>
          <a:stretch/>
        </p:blipFill>
        <p:spPr>
          <a:xfrm flipH="1">
            <a:off x="10084873" y="5329901"/>
            <a:ext cx="277415" cy="270696"/>
          </a:xfrm>
          <a:prstGeom prst="rect">
            <a:avLst/>
          </a:prstGeom>
        </p:spPr>
      </p:pic>
      <p:pic>
        <p:nvPicPr>
          <p:cNvPr id="2062" name="Imagen 2061">
            <a:extLst>
              <a:ext uri="{FF2B5EF4-FFF2-40B4-BE49-F238E27FC236}">
                <a16:creationId xmlns:a16="http://schemas.microsoft.com/office/drawing/2014/main" id="{13E8C639-37B5-0CCB-FE3B-B9EAE0239E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866" b="51690"/>
          <a:stretch/>
        </p:blipFill>
        <p:spPr>
          <a:xfrm flipH="1">
            <a:off x="10757797" y="4901240"/>
            <a:ext cx="277415" cy="270696"/>
          </a:xfrm>
          <a:prstGeom prst="rect">
            <a:avLst/>
          </a:prstGeom>
        </p:spPr>
      </p:pic>
      <p:sp>
        <p:nvSpPr>
          <p:cNvPr id="2063" name="Content Placeholder 5">
            <a:extLst>
              <a:ext uri="{FF2B5EF4-FFF2-40B4-BE49-F238E27FC236}">
                <a16:creationId xmlns:a16="http://schemas.microsoft.com/office/drawing/2014/main" id="{7A3F5983-831A-A6E3-1370-777E4773C4D0}"/>
              </a:ext>
            </a:extLst>
          </p:cNvPr>
          <p:cNvSpPr txBox="1">
            <a:spLocks/>
          </p:cNvSpPr>
          <p:nvPr/>
        </p:nvSpPr>
        <p:spPr>
          <a:xfrm>
            <a:off x="7528739" y="1771288"/>
            <a:ext cx="3968022" cy="258418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vert="horz" lIns="121920" tIns="120000" rIns="121920" bIns="120000" rtlCol="0" anchor="ctr" anchorCtr="0">
            <a:norm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6C00"/>
              </a:buClr>
              <a:buFont typeface="Arial" panose="020B0604020202020204" pitchFamily="34" charset="0"/>
              <a:buNone/>
              <a:tabLst>
                <a:tab pos="266700" algn="l"/>
              </a:tabLst>
              <a:defRPr lang="nl-NL" sz="1800" b="1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Arial" panose="020B0604020202020204" pitchFamily="34" charset="0"/>
              <a:buChar char="−"/>
              <a:defRPr lang="nl-NL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Courier New" panose="02070309020205020404" pitchFamily="49" charset="0"/>
              <a:buChar char="o"/>
              <a:defRPr lang="nl-NL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Courier New" panose="02070309020205020404" pitchFamily="49" charset="0"/>
              <a:buChar char="o"/>
              <a:defRPr lang="nl-NL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Clr>
                <a:srgbClr val="FF6C00"/>
              </a:buClr>
              <a:buFont typeface="Courier New" panose="02070309020205020404" pitchFamily="49" charset="0"/>
              <a:buChar char="o"/>
              <a:defRPr lang="de-DE" sz="16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3F0D5347-DDF1-98F8-CA25-AA2CDB3C3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914" y="1871936"/>
            <a:ext cx="3956638" cy="244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0777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202</Words>
  <Application>Microsoft Office PowerPoint</Application>
  <PresentationFormat>Panorámica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Dysbiosis and circadian disruption play roles in hormonal receptor-positive breast cancer development and may serve as therapeutic targets and biomarkers for predicting the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Dysbiosis and circadian disruption play roles in breast cancer development and may serve as therapeutic targets and biomarkers for predicting the disease</dc:title>
  <dc:creator>alicia gonzalez</dc:creator>
  <cp:lastModifiedBy>alicia gonzalez</cp:lastModifiedBy>
  <cp:revision>6</cp:revision>
  <dcterms:created xsi:type="dcterms:W3CDTF">2024-03-25T12:42:20Z</dcterms:created>
  <dcterms:modified xsi:type="dcterms:W3CDTF">2024-05-03T10:13:14Z</dcterms:modified>
</cp:coreProperties>
</file>