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2" r:id="rId2"/>
  </p:sldIdLst>
  <p:sldSz cx="6119813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0"/>
    <p:restoredTop sz="96036" autoAdjust="0"/>
  </p:normalViewPr>
  <p:slideViewPr>
    <p:cSldViewPr snapToGrid="0">
      <p:cViewPr varScale="1">
        <p:scale>
          <a:sx n="128" d="100"/>
          <a:sy n="128" d="100"/>
        </p:scale>
        <p:origin x="2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060529"/>
            <a:ext cx="5201841" cy="2256061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403592"/>
            <a:ext cx="4589860" cy="1564542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42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29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615546"/>
            <a:ext cx="5278339" cy="2695572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4336619"/>
            <a:ext cx="5278339" cy="141753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>
                    <a:tint val="82000"/>
                  </a:schemeClr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82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82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52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725046"/>
            <a:ext cx="2600921" cy="41116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725046"/>
            <a:ext cx="2600921" cy="41116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27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45011"/>
            <a:ext cx="5278339" cy="125253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588543"/>
            <a:ext cx="2588967" cy="77852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367064"/>
            <a:ext cx="2588967" cy="3481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588543"/>
            <a:ext cx="2601718" cy="77852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367064"/>
            <a:ext cx="2601718" cy="3481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66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237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49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2012"/>
            <a:ext cx="1973799" cy="1512041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933027"/>
            <a:ext cx="3098155" cy="4605124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944052"/>
            <a:ext cx="1973799" cy="3601598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468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2012"/>
            <a:ext cx="1973799" cy="1512041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933027"/>
            <a:ext cx="3098155" cy="4605124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944052"/>
            <a:ext cx="1973799" cy="3601598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67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41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45009"/>
            <a:ext cx="1319585" cy="549164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45009"/>
            <a:ext cx="3882256" cy="549164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831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45011"/>
            <a:ext cx="5278339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725046"/>
            <a:ext cx="5278339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6006164"/>
            <a:ext cx="13769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6006164"/>
            <a:ext cx="206543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6006164"/>
            <a:ext cx="13769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867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kumimoji="1"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kumimoji="1"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A2075-05D0-402E-5D9C-561B9AA14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02FB45CF-A8DC-AA38-FB93-21C037F7D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499" y="3423435"/>
            <a:ext cx="3139314" cy="18000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9FA6102-2324-4C14-0F71-5BCD460E1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906" y="253323"/>
            <a:ext cx="3076150" cy="180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57" b="-495"/>
          <a:stretch/>
        </p:blipFill>
        <p:spPr>
          <a:xfrm>
            <a:off x="12301" y="3332690"/>
            <a:ext cx="3076150" cy="1932410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557" b="-594"/>
          <a:stretch/>
        </p:blipFill>
        <p:spPr>
          <a:xfrm>
            <a:off x="1" y="251819"/>
            <a:ext cx="3076150" cy="193454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DA1FEE-57D1-B9A8-4EE7-C134A15D7ACB}"/>
              </a:ext>
            </a:extLst>
          </p:cNvPr>
          <p:cNvSpPr txBox="1"/>
          <p:nvPr/>
        </p:nvSpPr>
        <p:spPr>
          <a:xfrm>
            <a:off x="74480" y="-14647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DBA5A2F-2F6F-3C8F-DCC3-256DF1E1BDD6}"/>
              </a:ext>
            </a:extLst>
          </p:cNvPr>
          <p:cNvSpPr txBox="1"/>
          <p:nvPr/>
        </p:nvSpPr>
        <p:spPr>
          <a:xfrm>
            <a:off x="2998245" y="-1469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1A0DBAE-ECE2-A9A9-29AF-7878EF582174}"/>
              </a:ext>
            </a:extLst>
          </p:cNvPr>
          <p:cNvSpPr txBox="1"/>
          <p:nvPr/>
        </p:nvSpPr>
        <p:spPr>
          <a:xfrm>
            <a:off x="74480" y="3067202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0E37B48-572F-F29E-8A08-DC48A8C4BBD2}"/>
              </a:ext>
            </a:extLst>
          </p:cNvPr>
          <p:cNvSpPr txBox="1"/>
          <p:nvPr/>
        </p:nvSpPr>
        <p:spPr>
          <a:xfrm>
            <a:off x="2998245" y="3067202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3D0407B-50B3-7A4E-B28D-7DC0CD2C4D53}"/>
              </a:ext>
            </a:extLst>
          </p:cNvPr>
          <p:cNvSpPr txBox="1"/>
          <p:nvPr/>
        </p:nvSpPr>
        <p:spPr>
          <a:xfrm>
            <a:off x="602397" y="13759"/>
            <a:ext cx="14414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PRO-CTCAE frequency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724058C-3533-0C61-BDC9-1C15AD6C0B17}"/>
              </a:ext>
            </a:extLst>
          </p:cNvPr>
          <p:cNvSpPr txBox="1"/>
          <p:nvPr/>
        </p:nvSpPr>
        <p:spPr>
          <a:xfrm>
            <a:off x="3752862" y="13759"/>
            <a:ext cx="14414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PRO-CTCAE frequency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8EE3029-B1CF-5A6B-2355-44BD4E0BC696}"/>
              </a:ext>
            </a:extLst>
          </p:cNvPr>
          <p:cNvSpPr txBox="1"/>
          <p:nvPr/>
        </p:nvSpPr>
        <p:spPr>
          <a:xfrm>
            <a:off x="864859" y="3090284"/>
            <a:ext cx="13131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PRO-CTCAE severity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F43EBE7-53F5-EE98-7889-AADF6B7B76E1}"/>
              </a:ext>
            </a:extLst>
          </p:cNvPr>
          <p:cNvSpPr txBox="1"/>
          <p:nvPr/>
        </p:nvSpPr>
        <p:spPr>
          <a:xfrm>
            <a:off x="3865744" y="3090284"/>
            <a:ext cx="13452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PRO-CTCAE  severity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表 14">
            <a:extLst>
              <a:ext uri="{FF2B5EF4-FFF2-40B4-BE49-F238E27FC236}">
                <a16:creationId xmlns:a16="http://schemas.microsoft.com/office/drawing/2014/main" id="{4CB7B548-0601-36A2-BE7C-C966E2C07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049447"/>
              </p:ext>
            </p:extLst>
          </p:nvPr>
        </p:nvGraphicFramePr>
        <p:xfrm>
          <a:off x="163403" y="2104474"/>
          <a:ext cx="2749345" cy="9181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93089">
                  <a:extLst>
                    <a:ext uri="{9D8B030D-6E8A-4147-A177-3AD203B41FA5}">
                      <a16:colId xmlns:a16="http://schemas.microsoft.com/office/drawing/2014/main" val="3171147705"/>
                    </a:ext>
                  </a:extLst>
                </a:gridCol>
                <a:gridCol w="217262">
                  <a:extLst>
                    <a:ext uri="{9D8B030D-6E8A-4147-A177-3AD203B41FA5}">
                      <a16:colId xmlns:a16="http://schemas.microsoft.com/office/drawing/2014/main" val="4121691227"/>
                    </a:ext>
                  </a:extLst>
                </a:gridCol>
                <a:gridCol w="175887">
                  <a:extLst>
                    <a:ext uri="{9D8B030D-6E8A-4147-A177-3AD203B41FA5}">
                      <a16:colId xmlns:a16="http://schemas.microsoft.com/office/drawing/2014/main" val="473443006"/>
                    </a:ext>
                  </a:extLst>
                </a:gridCol>
                <a:gridCol w="154216">
                  <a:extLst>
                    <a:ext uri="{9D8B030D-6E8A-4147-A177-3AD203B41FA5}">
                      <a16:colId xmlns:a16="http://schemas.microsoft.com/office/drawing/2014/main" val="3211332726"/>
                    </a:ext>
                  </a:extLst>
                </a:gridCol>
                <a:gridCol w="175887">
                  <a:extLst>
                    <a:ext uri="{9D8B030D-6E8A-4147-A177-3AD203B41FA5}">
                      <a16:colId xmlns:a16="http://schemas.microsoft.com/office/drawing/2014/main" val="2280466918"/>
                    </a:ext>
                  </a:extLst>
                </a:gridCol>
                <a:gridCol w="217262">
                  <a:extLst>
                    <a:ext uri="{9D8B030D-6E8A-4147-A177-3AD203B41FA5}">
                      <a16:colId xmlns:a16="http://schemas.microsoft.com/office/drawing/2014/main" val="288191667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979658846"/>
                    </a:ext>
                  </a:extLst>
                </a:gridCol>
                <a:gridCol w="169585">
                  <a:extLst>
                    <a:ext uri="{9D8B030D-6E8A-4147-A177-3AD203B41FA5}">
                      <a16:colId xmlns:a16="http://schemas.microsoft.com/office/drawing/2014/main" val="4228572157"/>
                    </a:ext>
                  </a:extLst>
                </a:gridCol>
                <a:gridCol w="217114">
                  <a:extLst>
                    <a:ext uri="{9D8B030D-6E8A-4147-A177-3AD203B41FA5}">
                      <a16:colId xmlns:a16="http://schemas.microsoft.com/office/drawing/2014/main" val="2839209415"/>
                    </a:ext>
                  </a:extLst>
                </a:gridCol>
                <a:gridCol w="206097">
                  <a:extLst>
                    <a:ext uri="{9D8B030D-6E8A-4147-A177-3AD203B41FA5}">
                      <a16:colId xmlns:a16="http://schemas.microsoft.com/office/drawing/2014/main" val="3622900338"/>
                    </a:ext>
                  </a:extLst>
                </a:gridCol>
                <a:gridCol w="180601">
                  <a:extLst>
                    <a:ext uri="{9D8B030D-6E8A-4147-A177-3AD203B41FA5}">
                      <a16:colId xmlns:a16="http://schemas.microsoft.com/office/drawing/2014/main" val="2102300859"/>
                    </a:ext>
                  </a:extLst>
                </a:gridCol>
                <a:gridCol w="129677">
                  <a:extLst>
                    <a:ext uri="{9D8B030D-6E8A-4147-A177-3AD203B41FA5}">
                      <a16:colId xmlns:a16="http://schemas.microsoft.com/office/drawing/2014/main" val="814679967"/>
                    </a:ext>
                  </a:extLst>
                </a:gridCol>
                <a:gridCol w="158512">
                  <a:extLst>
                    <a:ext uri="{9D8B030D-6E8A-4147-A177-3AD203B41FA5}">
                      <a16:colId xmlns:a16="http://schemas.microsoft.com/office/drawing/2014/main" val="1557294317"/>
                    </a:ext>
                  </a:extLst>
                </a:gridCol>
              </a:tblGrid>
              <a:tr h="16272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500" u="none" strike="noStrike">
                          <a:effectLst/>
                        </a:rPr>
                        <a:t>　</a:t>
                      </a:r>
                    </a:p>
                    <a:p>
                      <a:pPr algn="ctr" fontAlgn="b"/>
                      <a:r>
                        <a:rPr lang="ja-JP" altLang="en-US" sz="500" u="none" strike="noStrike">
                          <a:effectLst/>
                        </a:rPr>
                        <a:t>　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Never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Rarely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Occasionally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Frequency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 dirty="0">
                          <a:effectLst/>
                        </a:rPr>
                        <a:t>Almost</a:t>
                      </a:r>
                    </a:p>
                    <a:p>
                      <a:pPr algn="ctr" fontAlgn="b"/>
                      <a:r>
                        <a:rPr lang="en" sz="500" u="none" strike="noStrike" dirty="0">
                          <a:effectLst/>
                        </a:rPr>
                        <a:t>constantly</a:t>
                      </a:r>
                      <a:endParaRPr lang="en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 dirty="0">
                          <a:effectLst/>
                        </a:rPr>
                        <a:t>Missing</a:t>
                      </a:r>
                      <a:endParaRPr lang="en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19816"/>
                  </a:ext>
                </a:extLst>
              </a:tr>
              <a:tr h="83939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%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%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 dirty="0">
                          <a:effectLst/>
                        </a:rPr>
                        <a:t>N</a:t>
                      </a:r>
                      <a:endParaRPr lang="en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8921819"/>
                  </a:ext>
                </a:extLst>
              </a:tr>
              <a:tr h="83939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Nausea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616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69.6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15.3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110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12.4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0216406"/>
                  </a:ext>
                </a:extLst>
              </a:tr>
              <a:tr h="83939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Vomiting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758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85.6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5.4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0.8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19657429"/>
                  </a:ext>
                </a:extLst>
              </a:tr>
              <a:tr h="83939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Diarrhea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537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60.7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15.5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91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10.3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7.5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664"/>
                  </a:ext>
                </a:extLst>
              </a:tr>
              <a:tr h="83939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General pain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170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19.2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196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22.1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393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44.4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103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11.6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2.5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9368869"/>
                  </a:ext>
                </a:extLst>
              </a:tr>
              <a:tr h="83939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Muscle pain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387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43.7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156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17.6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287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32.4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296922"/>
                  </a:ext>
                </a:extLst>
              </a:tr>
              <a:tr h="83939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Joint pain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488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55.1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7.9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29.8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5.5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1.5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5714326"/>
                  </a:ext>
                </a:extLst>
              </a:tr>
              <a:tr h="83939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Anxious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300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33.9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104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11.8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365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41.2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92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10.4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22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2.5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5673070"/>
                  </a:ext>
                </a:extLst>
              </a:tr>
              <a:tr h="83939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 dirty="0">
                          <a:effectLst/>
                        </a:rPr>
                        <a:t>  Sad</a:t>
                      </a:r>
                      <a:endParaRPr lang="en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395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44.6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97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11.0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289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32.7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1.6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0.1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3462012"/>
                  </a:ext>
                </a:extLst>
              </a:tr>
            </a:tbl>
          </a:graphicData>
        </a:graphic>
      </p:graphicFrame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B4F04FA8-68AC-B208-C0BA-4B94204CC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813891"/>
              </p:ext>
            </p:extLst>
          </p:nvPr>
        </p:nvGraphicFramePr>
        <p:xfrm>
          <a:off x="163401" y="5209557"/>
          <a:ext cx="2749344" cy="125215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39350">
                  <a:extLst>
                    <a:ext uri="{9D8B030D-6E8A-4147-A177-3AD203B41FA5}">
                      <a16:colId xmlns:a16="http://schemas.microsoft.com/office/drawing/2014/main" val="1923116007"/>
                    </a:ext>
                  </a:extLst>
                </a:gridCol>
                <a:gridCol w="226157">
                  <a:extLst>
                    <a:ext uri="{9D8B030D-6E8A-4147-A177-3AD203B41FA5}">
                      <a16:colId xmlns:a16="http://schemas.microsoft.com/office/drawing/2014/main" val="1817404877"/>
                    </a:ext>
                  </a:extLst>
                </a:gridCol>
                <a:gridCol w="185945">
                  <a:extLst>
                    <a:ext uri="{9D8B030D-6E8A-4147-A177-3AD203B41FA5}">
                      <a16:colId xmlns:a16="http://schemas.microsoft.com/office/drawing/2014/main" val="744114881"/>
                    </a:ext>
                  </a:extLst>
                </a:gridCol>
                <a:gridCol w="163034">
                  <a:extLst>
                    <a:ext uri="{9D8B030D-6E8A-4147-A177-3AD203B41FA5}">
                      <a16:colId xmlns:a16="http://schemas.microsoft.com/office/drawing/2014/main" val="3882487212"/>
                    </a:ext>
                  </a:extLst>
                </a:gridCol>
                <a:gridCol w="185945">
                  <a:extLst>
                    <a:ext uri="{9D8B030D-6E8A-4147-A177-3AD203B41FA5}">
                      <a16:colId xmlns:a16="http://schemas.microsoft.com/office/drawing/2014/main" val="2659550254"/>
                    </a:ext>
                  </a:extLst>
                </a:gridCol>
                <a:gridCol w="163034">
                  <a:extLst>
                    <a:ext uri="{9D8B030D-6E8A-4147-A177-3AD203B41FA5}">
                      <a16:colId xmlns:a16="http://schemas.microsoft.com/office/drawing/2014/main" val="444615808"/>
                    </a:ext>
                  </a:extLst>
                </a:gridCol>
                <a:gridCol w="212453">
                  <a:extLst>
                    <a:ext uri="{9D8B030D-6E8A-4147-A177-3AD203B41FA5}">
                      <a16:colId xmlns:a16="http://schemas.microsoft.com/office/drawing/2014/main" val="3954343076"/>
                    </a:ext>
                  </a:extLst>
                </a:gridCol>
                <a:gridCol w="119293">
                  <a:extLst>
                    <a:ext uri="{9D8B030D-6E8A-4147-A177-3AD203B41FA5}">
                      <a16:colId xmlns:a16="http://schemas.microsoft.com/office/drawing/2014/main" val="4138257401"/>
                    </a:ext>
                  </a:extLst>
                </a:gridCol>
                <a:gridCol w="156216">
                  <a:extLst>
                    <a:ext uri="{9D8B030D-6E8A-4147-A177-3AD203B41FA5}">
                      <a16:colId xmlns:a16="http://schemas.microsoft.com/office/drawing/2014/main" val="1541642132"/>
                    </a:ext>
                  </a:extLst>
                </a:gridCol>
                <a:gridCol w="138967">
                  <a:extLst>
                    <a:ext uri="{9D8B030D-6E8A-4147-A177-3AD203B41FA5}">
                      <a16:colId xmlns:a16="http://schemas.microsoft.com/office/drawing/2014/main" val="915413119"/>
                    </a:ext>
                  </a:extLst>
                </a:gridCol>
                <a:gridCol w="214340">
                  <a:extLst>
                    <a:ext uri="{9D8B030D-6E8A-4147-A177-3AD203B41FA5}">
                      <a16:colId xmlns:a16="http://schemas.microsoft.com/office/drawing/2014/main" val="746969028"/>
                    </a:ext>
                  </a:extLst>
                </a:gridCol>
                <a:gridCol w="90135">
                  <a:extLst>
                    <a:ext uri="{9D8B030D-6E8A-4147-A177-3AD203B41FA5}">
                      <a16:colId xmlns:a16="http://schemas.microsoft.com/office/drawing/2014/main" val="1266051178"/>
                    </a:ext>
                  </a:extLst>
                </a:gridCol>
                <a:gridCol w="154475">
                  <a:extLst>
                    <a:ext uri="{9D8B030D-6E8A-4147-A177-3AD203B41FA5}">
                      <a16:colId xmlns:a16="http://schemas.microsoft.com/office/drawing/2014/main" val="2847746481"/>
                    </a:ext>
                  </a:extLst>
                </a:gridCol>
              </a:tblGrid>
              <a:tr h="8347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500" u="none" strike="noStrike">
                          <a:effectLst/>
                        </a:rPr>
                        <a:t>　</a:t>
                      </a:r>
                    </a:p>
                    <a:p>
                      <a:pPr algn="ctr" fontAlgn="b"/>
                      <a:r>
                        <a:rPr lang="ja-JP" altLang="en-US" sz="500" u="none" strike="noStrike">
                          <a:effectLst/>
                        </a:rPr>
                        <a:t>　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None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Mild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Moderate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 dirty="0">
                          <a:effectLst/>
                        </a:rPr>
                        <a:t>Severe</a:t>
                      </a:r>
                      <a:endParaRPr lang="en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Very severe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Missing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487612"/>
                  </a:ext>
                </a:extLst>
              </a:tr>
              <a:tr h="8347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65436695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Decreased appetite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530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59.9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230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94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10.6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6743569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Nausea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638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72.1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175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19.8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3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0588730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Vomiting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765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86.4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9672592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Conspitation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536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60.6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240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27.1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94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10.6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3323858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Shortness of breath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319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36.0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394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44.5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149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16.8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2251275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Numbness &amp; tingling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351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39.7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318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35.9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182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20.6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1331311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General pain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191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392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44.3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29.9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8638012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Muscle pain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410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46.3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231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222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25.1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6953762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Joint pain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501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56.6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152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17.2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205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23.2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1973937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Insomnia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311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35.1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318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35.9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233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8620537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Fatigue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194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334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37.7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311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35.1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5648239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Anxious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313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35.4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220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24.9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29.7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0.1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4797413"/>
                  </a:ext>
                </a:extLst>
              </a:tr>
              <a:tr h="83477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Sad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403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45.5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184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20.8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227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25.6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0.7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0.1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4809275"/>
                  </a:ext>
                </a:extLst>
              </a:tr>
            </a:tbl>
          </a:graphicData>
        </a:graphic>
      </p:graphicFrame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3F5AE0CE-537F-3BD0-8F66-018E1C90F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075375"/>
              </p:ext>
            </p:extLst>
          </p:nvPr>
        </p:nvGraphicFramePr>
        <p:xfrm>
          <a:off x="3288283" y="2104474"/>
          <a:ext cx="2272878" cy="9181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44137">
                  <a:extLst>
                    <a:ext uri="{9D8B030D-6E8A-4147-A177-3AD203B41FA5}">
                      <a16:colId xmlns:a16="http://schemas.microsoft.com/office/drawing/2014/main" val="138960411"/>
                    </a:ext>
                  </a:extLst>
                </a:gridCol>
                <a:gridCol w="106763">
                  <a:extLst>
                    <a:ext uri="{9D8B030D-6E8A-4147-A177-3AD203B41FA5}">
                      <a16:colId xmlns:a16="http://schemas.microsoft.com/office/drawing/2014/main" val="622010519"/>
                    </a:ext>
                  </a:extLst>
                </a:gridCol>
                <a:gridCol w="162701">
                  <a:extLst>
                    <a:ext uri="{9D8B030D-6E8A-4147-A177-3AD203B41FA5}">
                      <a16:colId xmlns:a16="http://schemas.microsoft.com/office/drawing/2014/main" val="3013542113"/>
                    </a:ext>
                  </a:extLst>
                </a:gridCol>
                <a:gridCol w="82292">
                  <a:extLst>
                    <a:ext uri="{9D8B030D-6E8A-4147-A177-3AD203B41FA5}">
                      <a16:colId xmlns:a16="http://schemas.microsoft.com/office/drawing/2014/main" val="3428589396"/>
                    </a:ext>
                  </a:extLst>
                </a:gridCol>
                <a:gridCol w="162701">
                  <a:extLst>
                    <a:ext uri="{9D8B030D-6E8A-4147-A177-3AD203B41FA5}">
                      <a16:colId xmlns:a16="http://schemas.microsoft.com/office/drawing/2014/main" val="2481057592"/>
                    </a:ext>
                  </a:extLst>
                </a:gridCol>
                <a:gridCol w="172675">
                  <a:extLst>
                    <a:ext uri="{9D8B030D-6E8A-4147-A177-3AD203B41FA5}">
                      <a16:colId xmlns:a16="http://schemas.microsoft.com/office/drawing/2014/main" val="3282230480"/>
                    </a:ext>
                  </a:extLst>
                </a:gridCol>
                <a:gridCol w="309596">
                  <a:extLst>
                    <a:ext uri="{9D8B030D-6E8A-4147-A177-3AD203B41FA5}">
                      <a16:colId xmlns:a16="http://schemas.microsoft.com/office/drawing/2014/main" val="1377377555"/>
                    </a:ext>
                  </a:extLst>
                </a:gridCol>
                <a:gridCol w="106763">
                  <a:extLst>
                    <a:ext uri="{9D8B030D-6E8A-4147-A177-3AD203B41FA5}">
                      <a16:colId xmlns:a16="http://schemas.microsoft.com/office/drawing/2014/main" val="1176864206"/>
                    </a:ext>
                  </a:extLst>
                </a:gridCol>
                <a:gridCol w="242979">
                  <a:extLst>
                    <a:ext uri="{9D8B030D-6E8A-4147-A177-3AD203B41FA5}">
                      <a16:colId xmlns:a16="http://schemas.microsoft.com/office/drawing/2014/main" val="170277663"/>
                    </a:ext>
                  </a:extLst>
                </a:gridCol>
                <a:gridCol w="189223">
                  <a:extLst>
                    <a:ext uri="{9D8B030D-6E8A-4147-A177-3AD203B41FA5}">
                      <a16:colId xmlns:a16="http://schemas.microsoft.com/office/drawing/2014/main" val="119536245"/>
                    </a:ext>
                  </a:extLst>
                </a:gridCol>
                <a:gridCol w="293048">
                  <a:extLst>
                    <a:ext uri="{9D8B030D-6E8A-4147-A177-3AD203B41FA5}">
                      <a16:colId xmlns:a16="http://schemas.microsoft.com/office/drawing/2014/main" val="4140001375"/>
                    </a:ext>
                  </a:extLst>
                </a:gridCol>
              </a:tblGrid>
              <a:tr h="11894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500" u="none" strike="noStrike">
                          <a:effectLst/>
                          <a:latin typeface="+mn-lt"/>
                        </a:rPr>
                        <a:t>　</a:t>
                      </a:r>
                    </a:p>
                    <a:p>
                      <a:pPr algn="ctr" fontAlgn="b"/>
                      <a:r>
                        <a:rPr lang="ja-JP" altLang="en-US" sz="500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 dirty="0">
                          <a:effectLst/>
                          <a:latin typeface="+mn-lt"/>
                        </a:rPr>
                        <a:t>Never</a:t>
                      </a:r>
                      <a:endParaRPr lang="en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Rarely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Occasionally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Frequency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 dirty="0">
                          <a:effectLst/>
                          <a:latin typeface="+mn-lt"/>
                        </a:rPr>
                        <a:t>Almost</a:t>
                      </a:r>
                    </a:p>
                    <a:p>
                      <a:pPr algn="ctr" fontAlgn="b"/>
                      <a:r>
                        <a:rPr lang="en" sz="500" u="none" strike="noStrike" dirty="0">
                          <a:effectLst/>
                          <a:latin typeface="+mn-lt"/>
                        </a:rPr>
                        <a:t>constantly</a:t>
                      </a:r>
                      <a:endParaRPr lang="en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905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N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N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N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N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N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728171"/>
                  </a:ext>
                </a:extLst>
              </a:tr>
              <a:tr h="62440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 dirty="0">
                          <a:effectLst/>
                          <a:latin typeface="+mn-lt"/>
                        </a:rPr>
                        <a:t>  Nausea</a:t>
                      </a:r>
                      <a:endParaRPr lang="en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8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34.8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13.0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776671"/>
                  </a:ext>
                </a:extLst>
              </a:tr>
              <a:tr h="62440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  Vomiting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12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52.2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+mn-lt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+mn-lt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578229"/>
                  </a:ext>
                </a:extLst>
              </a:tr>
              <a:tr h="62440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  Diarrhea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13.0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427511"/>
                  </a:ext>
                </a:extLst>
              </a:tr>
              <a:tr h="62440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  General pain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+mn-lt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+mn-lt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8.7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5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21.7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52.2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904565"/>
                  </a:ext>
                </a:extLst>
              </a:tr>
              <a:tr h="62440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  Muscle pain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8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34.8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050015"/>
                  </a:ext>
                </a:extLst>
              </a:tr>
              <a:tr h="62440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  Joint pain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615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  <a:latin typeface="+mn-lt"/>
                        </a:rPr>
                        <a:t>  Anxious</a:t>
                      </a:r>
                      <a:endParaRPr lang="en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4.3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8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34.8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027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 dirty="0">
                          <a:effectLst/>
                          <a:latin typeface="+mn-lt"/>
                        </a:rPr>
                        <a:t>  Sad</a:t>
                      </a:r>
                      <a:endParaRPr lang="en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21.7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  <a:latin typeface="+mn-lt"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  <a:latin typeface="+mn-lt"/>
                        </a:rPr>
                        <a:t>17.4</a:t>
                      </a:r>
                      <a:endParaRPr lang="en-US" altLang="ja-JP" sz="500" b="0" i="0" u="none" strike="noStrike" dirty="0">
                        <a:effectLst/>
                        <a:latin typeface="+mn-lt"/>
                      </a:endParaRPr>
                    </a:p>
                  </a:txBody>
                  <a:tcPr marL="7998" marR="7998" marT="7998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42655"/>
                  </a:ext>
                </a:extLst>
              </a:tr>
            </a:tbl>
          </a:graphicData>
        </a:graphic>
      </p:graphicFrame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F1634376-35EC-70D5-98E1-892D53781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218237"/>
              </p:ext>
            </p:extLst>
          </p:nvPr>
        </p:nvGraphicFramePr>
        <p:xfrm>
          <a:off x="3288284" y="5209557"/>
          <a:ext cx="2568357" cy="125215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16217">
                  <a:extLst>
                    <a:ext uri="{9D8B030D-6E8A-4147-A177-3AD203B41FA5}">
                      <a16:colId xmlns:a16="http://schemas.microsoft.com/office/drawing/2014/main" val="4137963350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2814050229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2093381021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2138760071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4165747575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345702990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393676235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2542608440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2610715318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3552002890"/>
                    </a:ext>
                  </a:extLst>
                </a:gridCol>
                <a:gridCol w="195214">
                  <a:extLst>
                    <a:ext uri="{9D8B030D-6E8A-4147-A177-3AD203B41FA5}">
                      <a16:colId xmlns:a16="http://schemas.microsoft.com/office/drawing/2014/main" val="2264589407"/>
                    </a:ext>
                  </a:extLst>
                </a:gridCol>
              </a:tblGrid>
              <a:tr h="7911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ja-JP" altLang="en-US" sz="500" u="none" strike="noStrike">
                          <a:effectLst/>
                        </a:rPr>
                        <a:t>　</a:t>
                      </a:r>
                    </a:p>
                    <a:p>
                      <a:pPr algn="ctr" fontAlgn="b"/>
                      <a:r>
                        <a:rPr lang="ja-JP" altLang="en-US" sz="500" u="none" strike="noStrike">
                          <a:effectLst/>
                        </a:rPr>
                        <a:t>　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None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Mild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Moderate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Severe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Very severe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039430"/>
                  </a:ext>
                </a:extLst>
              </a:tr>
              <a:tr h="79113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%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866157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Decreased appetite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26.1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364079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Nausea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7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627639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Vomiting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52.2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278594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Conspitation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47.8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994511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Shortness of breath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34.8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7014899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Numbness &amp; tingling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001107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General pain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9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39.1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10219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Muscle pain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4.3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628745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Joint pain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933522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Insomnia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34.8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982327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Fatigue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30.4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5697244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Anxious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34.8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5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21.7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828573"/>
                  </a:ext>
                </a:extLst>
              </a:tr>
              <a:tr h="79113">
                <a:tc>
                  <a:txBody>
                    <a:bodyPr/>
                    <a:lstStyle/>
                    <a:p>
                      <a:pPr algn="ctr" fontAlgn="b"/>
                      <a:r>
                        <a:rPr lang="en" sz="500" u="none" strike="noStrike">
                          <a:effectLst/>
                        </a:rPr>
                        <a:t>  Sad</a:t>
                      </a:r>
                      <a:endParaRPr lang="en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17.4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3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13.0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6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26.1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>
                          <a:effectLst/>
                        </a:rPr>
                        <a:t>4</a:t>
                      </a:r>
                      <a:endParaRPr lang="en-US" altLang="ja-JP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500" u="none" strike="noStrike" dirty="0">
                          <a:effectLst/>
                        </a:rPr>
                        <a:t>17.4</a:t>
                      </a:r>
                      <a:endParaRPr lang="en-US" altLang="ja-JP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77" marR="7277" marT="727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120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754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1807</TotalTime>
  <Words>666</Words>
  <Application>Microsoft Macintosh PowerPoint</Application>
  <PresentationFormat>ユーザー設定</PresentationFormat>
  <Paragraphs>588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nayamashita2</dc:creator>
  <cp:lastModifiedBy>俊一 土岐</cp:lastModifiedBy>
  <cp:revision>38</cp:revision>
  <cp:lastPrinted>2024-03-20T06:45:01Z</cp:lastPrinted>
  <dcterms:created xsi:type="dcterms:W3CDTF">2024-03-05T12:48:14Z</dcterms:created>
  <dcterms:modified xsi:type="dcterms:W3CDTF">2024-05-01T06:28:54Z</dcterms:modified>
</cp:coreProperties>
</file>