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6" r:id="rId2"/>
  </p:sldIdLst>
  <p:sldSz cx="61198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0"/>
    <p:restoredTop sz="96036" autoAdjust="0"/>
  </p:normalViewPr>
  <p:slideViewPr>
    <p:cSldViewPr snapToGrid="0">
      <p:cViewPr varScale="1">
        <p:scale>
          <a:sx n="128" d="100"/>
          <a:sy n="128" d="100"/>
        </p:scale>
        <p:origin x="2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060529"/>
            <a:ext cx="5201841" cy="2256061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403592"/>
            <a:ext cx="4589860" cy="1564542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61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42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615546"/>
            <a:ext cx="5278339" cy="2695572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336619"/>
            <a:ext cx="5278339" cy="141753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39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725046"/>
            <a:ext cx="2600921" cy="41116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725046"/>
            <a:ext cx="2600921" cy="41116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4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45011"/>
            <a:ext cx="5278339" cy="1252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588543"/>
            <a:ext cx="2588967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367064"/>
            <a:ext cx="2588967" cy="3481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588543"/>
            <a:ext cx="2601718" cy="77852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367064"/>
            <a:ext cx="2601718" cy="3481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00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14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411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933027"/>
            <a:ext cx="3098155" cy="4605124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24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2012"/>
            <a:ext cx="1973799" cy="1512041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933027"/>
            <a:ext cx="3098155" cy="4605124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944052"/>
            <a:ext cx="1973799" cy="3601598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222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48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45009"/>
            <a:ext cx="1319585" cy="549164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45009"/>
            <a:ext cx="3882256" cy="549164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88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45011"/>
            <a:ext cx="5278339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725046"/>
            <a:ext cx="5278339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6F8A-B97F-9E4E-88AB-2BA53E606759}" type="datetimeFigureOut">
              <a:rPr kumimoji="1" lang="ja-JP" altLang="en-US" smtClean="0"/>
              <a:t>2024/5/1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006164"/>
            <a:ext cx="206543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006164"/>
            <a:ext cx="13769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2D070-6F51-584E-BBA1-A940DEFDC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02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502F16-F08B-E48E-11B0-82CA5379664A}"/>
              </a:ext>
            </a:extLst>
          </p:cNvPr>
          <p:cNvSpPr txBox="1"/>
          <p:nvPr/>
        </p:nvSpPr>
        <p:spPr>
          <a:xfrm>
            <a:off x="34724" y="16425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2B37AF6-0205-1644-71A2-D8966A6A31EA}"/>
              </a:ext>
            </a:extLst>
          </p:cNvPr>
          <p:cNvSpPr txBox="1"/>
          <p:nvPr/>
        </p:nvSpPr>
        <p:spPr>
          <a:xfrm>
            <a:off x="34724" y="131130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01409C-C9EA-5E27-B5F0-1A8554410486}"/>
              </a:ext>
            </a:extLst>
          </p:cNvPr>
          <p:cNvSpPr txBox="1"/>
          <p:nvPr/>
        </p:nvSpPr>
        <p:spPr>
          <a:xfrm>
            <a:off x="34724" y="2684933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F30176B-E54D-0876-986F-6521A2940775}"/>
              </a:ext>
            </a:extLst>
          </p:cNvPr>
          <p:cNvSpPr txBox="1"/>
          <p:nvPr/>
        </p:nvSpPr>
        <p:spPr>
          <a:xfrm>
            <a:off x="30716" y="438487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2EA42280-E302-52DB-E39E-556255D4A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366079"/>
              </p:ext>
            </p:extLst>
          </p:nvPr>
        </p:nvGraphicFramePr>
        <p:xfrm>
          <a:off x="424574" y="246994"/>
          <a:ext cx="5483694" cy="1015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67091">
                  <a:extLst>
                    <a:ext uri="{9D8B030D-6E8A-4147-A177-3AD203B41FA5}">
                      <a16:colId xmlns:a16="http://schemas.microsoft.com/office/drawing/2014/main" val="889900666"/>
                    </a:ext>
                  </a:extLst>
                </a:gridCol>
                <a:gridCol w="1292387">
                  <a:extLst>
                    <a:ext uri="{9D8B030D-6E8A-4147-A177-3AD203B41FA5}">
                      <a16:colId xmlns:a16="http://schemas.microsoft.com/office/drawing/2014/main" val="1471365841"/>
                    </a:ext>
                  </a:extLst>
                </a:gridCol>
                <a:gridCol w="306121">
                  <a:extLst>
                    <a:ext uri="{9D8B030D-6E8A-4147-A177-3AD203B41FA5}">
                      <a16:colId xmlns:a16="http://schemas.microsoft.com/office/drawing/2014/main" val="2254941848"/>
                    </a:ext>
                  </a:extLst>
                </a:gridCol>
                <a:gridCol w="301006">
                  <a:extLst>
                    <a:ext uri="{9D8B030D-6E8A-4147-A177-3AD203B41FA5}">
                      <a16:colId xmlns:a16="http://schemas.microsoft.com/office/drawing/2014/main" val="1149031923"/>
                    </a:ext>
                  </a:extLst>
                </a:gridCol>
                <a:gridCol w="262381">
                  <a:extLst>
                    <a:ext uri="{9D8B030D-6E8A-4147-A177-3AD203B41FA5}">
                      <a16:colId xmlns:a16="http://schemas.microsoft.com/office/drawing/2014/main" val="3014421580"/>
                    </a:ext>
                  </a:extLst>
                </a:gridCol>
                <a:gridCol w="301006">
                  <a:extLst>
                    <a:ext uri="{9D8B030D-6E8A-4147-A177-3AD203B41FA5}">
                      <a16:colId xmlns:a16="http://schemas.microsoft.com/office/drawing/2014/main" val="1717244718"/>
                    </a:ext>
                  </a:extLst>
                </a:gridCol>
                <a:gridCol w="262381">
                  <a:extLst>
                    <a:ext uri="{9D8B030D-6E8A-4147-A177-3AD203B41FA5}">
                      <a16:colId xmlns:a16="http://schemas.microsoft.com/office/drawing/2014/main" val="3544275053"/>
                    </a:ext>
                  </a:extLst>
                </a:gridCol>
                <a:gridCol w="301006">
                  <a:extLst>
                    <a:ext uri="{9D8B030D-6E8A-4147-A177-3AD203B41FA5}">
                      <a16:colId xmlns:a16="http://schemas.microsoft.com/office/drawing/2014/main" val="828142849"/>
                    </a:ext>
                  </a:extLst>
                </a:gridCol>
                <a:gridCol w="262381">
                  <a:extLst>
                    <a:ext uri="{9D8B030D-6E8A-4147-A177-3AD203B41FA5}">
                      <a16:colId xmlns:a16="http://schemas.microsoft.com/office/drawing/2014/main" val="3216975141"/>
                    </a:ext>
                  </a:extLst>
                </a:gridCol>
                <a:gridCol w="301006">
                  <a:extLst>
                    <a:ext uri="{9D8B030D-6E8A-4147-A177-3AD203B41FA5}">
                      <a16:colId xmlns:a16="http://schemas.microsoft.com/office/drawing/2014/main" val="3932866693"/>
                    </a:ext>
                  </a:extLst>
                </a:gridCol>
                <a:gridCol w="189422">
                  <a:extLst>
                    <a:ext uri="{9D8B030D-6E8A-4147-A177-3AD203B41FA5}">
                      <a16:colId xmlns:a16="http://schemas.microsoft.com/office/drawing/2014/main" val="863567539"/>
                    </a:ext>
                  </a:extLst>
                </a:gridCol>
                <a:gridCol w="228048">
                  <a:extLst>
                    <a:ext uri="{9D8B030D-6E8A-4147-A177-3AD203B41FA5}">
                      <a16:colId xmlns:a16="http://schemas.microsoft.com/office/drawing/2014/main" val="55734145"/>
                    </a:ext>
                  </a:extLst>
                </a:gridCol>
                <a:gridCol w="189422">
                  <a:extLst>
                    <a:ext uri="{9D8B030D-6E8A-4147-A177-3AD203B41FA5}">
                      <a16:colId xmlns:a16="http://schemas.microsoft.com/office/drawing/2014/main" val="4243004141"/>
                    </a:ext>
                  </a:extLst>
                </a:gridCol>
                <a:gridCol w="228048">
                  <a:extLst>
                    <a:ext uri="{9D8B030D-6E8A-4147-A177-3AD203B41FA5}">
                      <a16:colId xmlns:a16="http://schemas.microsoft.com/office/drawing/2014/main" val="1082846125"/>
                    </a:ext>
                  </a:extLst>
                </a:gridCol>
                <a:gridCol w="263940">
                  <a:extLst>
                    <a:ext uri="{9D8B030D-6E8A-4147-A177-3AD203B41FA5}">
                      <a16:colId xmlns:a16="http://schemas.microsoft.com/office/drawing/2014/main" val="974222158"/>
                    </a:ext>
                  </a:extLst>
                </a:gridCol>
                <a:gridCol w="228048">
                  <a:extLst>
                    <a:ext uri="{9D8B030D-6E8A-4147-A177-3AD203B41FA5}">
                      <a16:colId xmlns:a16="http://schemas.microsoft.com/office/drawing/2014/main" val="594520642"/>
                    </a:ext>
                  </a:extLst>
                </a:gridCol>
              </a:tblGrid>
              <a:tr h="99593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  <a:p>
                      <a:pPr algn="ctr" fontAlgn="b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 marL="4980" marR="4980" marT="498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Missing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74184"/>
                  </a:ext>
                </a:extLst>
              </a:tr>
              <a:tr h="57459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dirty="0"/>
                    </a:p>
                  </a:txBody>
                  <a:tcPr marL="4980" marR="4980" marT="49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9576450"/>
                  </a:ext>
                </a:extLst>
              </a:tr>
              <a:tr h="406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ECOG </a:t>
                      </a:r>
                      <a:r>
                        <a:rPr lang="en" sz="800" u="none" strike="noStrike" dirty="0">
                          <a:effectLst/>
                        </a:rPr>
                        <a:t>performance status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126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14.2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616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69.6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9.6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306626"/>
                  </a:ext>
                </a:extLst>
              </a:tr>
              <a:tr h="99593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EQ-5D-5L</a:t>
                      </a:r>
                    </a:p>
                  </a:txBody>
                  <a:tcPr marL="4980" marR="4980" marT="498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Mobility</a:t>
                      </a: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295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33.3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381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43.1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15.7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401479"/>
                  </a:ext>
                </a:extLst>
              </a:tr>
              <a:tr h="99593">
                <a:tc vMerge="1">
                  <a:txBody>
                    <a:bodyPr/>
                    <a:lstStyle/>
                    <a:p>
                      <a:pPr algn="ctr" fontAlgn="b"/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Self-care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600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67.8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7926353"/>
                  </a:ext>
                </a:extLst>
              </a:tr>
              <a:tr h="99593">
                <a:tc vMerge="1">
                  <a:txBody>
                    <a:bodyPr/>
                    <a:lstStyle/>
                    <a:p>
                      <a:pPr algn="ctr" fontAlgn="b"/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Usual activities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232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425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48.0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142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16.0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5675424"/>
                  </a:ext>
                </a:extLst>
              </a:tr>
              <a:tr h="99593">
                <a:tc vMerge="1">
                  <a:txBody>
                    <a:bodyPr/>
                    <a:lstStyle/>
                    <a:p>
                      <a:pPr algn="ctr" fontAlgn="b"/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Pain / discomfort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206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23.3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423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47.8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4347895"/>
                  </a:ext>
                </a:extLst>
              </a:tr>
              <a:tr h="99593">
                <a:tc vMerge="1">
                  <a:txBody>
                    <a:bodyPr/>
                    <a:lstStyle/>
                    <a:p>
                      <a:pPr algn="ctr" fontAlgn="b"/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Anxiety / depression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u="none" strike="noStrike" dirty="0">
                          <a:effectLst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410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46.3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165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18.6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40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0.2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9081774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30174DE6-6EB9-7D48-0E88-2BD89963D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498468"/>
              </p:ext>
            </p:extLst>
          </p:nvPr>
        </p:nvGraphicFramePr>
        <p:xfrm>
          <a:off x="424575" y="2767116"/>
          <a:ext cx="5483695" cy="15319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9867">
                  <a:extLst>
                    <a:ext uri="{9D8B030D-6E8A-4147-A177-3AD203B41FA5}">
                      <a16:colId xmlns:a16="http://schemas.microsoft.com/office/drawing/2014/main" val="3496522240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4258283029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3364681727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2523922012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3057194050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1252427466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3211729338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1531264457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2983772709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351712281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1367568597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2781971605"/>
                    </a:ext>
                  </a:extLst>
                </a:gridCol>
                <a:gridCol w="375319">
                  <a:extLst>
                    <a:ext uri="{9D8B030D-6E8A-4147-A177-3AD203B41FA5}">
                      <a16:colId xmlns:a16="http://schemas.microsoft.com/office/drawing/2014/main" val="1305219211"/>
                    </a:ext>
                  </a:extLst>
                </a:gridCol>
              </a:tblGrid>
              <a:tr h="412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PRO-CTCAE</a:t>
                      </a:r>
                    </a:p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interference</a:t>
                      </a:r>
                      <a:endParaRPr lang="ja-JP" altLang="en-US" sz="800" u="none" strike="noStrike" dirty="0">
                        <a:effectLst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Not at all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A little bit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Somewhat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Quite a bit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Very Much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Missing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038636"/>
                  </a:ext>
                </a:extLst>
              </a:tr>
              <a:tr h="7442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746" marR="5746" marT="5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N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N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2266631"/>
                  </a:ext>
                </a:extLst>
              </a:tr>
              <a:tr h="86510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Decreased appetite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603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68.1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9.5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1896524"/>
                  </a:ext>
                </a:extLst>
              </a:tr>
              <a:tr h="111244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Shortness of breath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361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40.8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373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42.1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119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1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849384"/>
                  </a:ext>
                </a:extLst>
              </a:tr>
              <a:tr h="59778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Numbness &amp; tingling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394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44.5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292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19.9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0590378"/>
                  </a:ext>
                </a:extLst>
              </a:tr>
              <a:tr h="109912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General pain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222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25.1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390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44.1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244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27.6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0676021"/>
                  </a:ext>
                </a:extLst>
              </a:tr>
              <a:tr h="83846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Muscle pain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419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47.3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254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4590119"/>
                  </a:ext>
                </a:extLst>
              </a:tr>
              <a:tr h="114915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Joint pain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509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57.5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155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289562"/>
                  </a:ext>
                </a:extLst>
              </a:tr>
              <a:tr h="114915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Insomnia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397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44.9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258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29.2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206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23.3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1247899"/>
                  </a:ext>
                </a:extLst>
              </a:tr>
              <a:tr h="114915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  Fatigue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221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25.0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39.2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29.9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3945842"/>
                  </a:ext>
                </a:extLst>
              </a:tr>
              <a:tr h="114915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Anxious</a:t>
                      </a:r>
                      <a:endParaRPr lang="en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373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42.1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257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29.0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220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24.9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5593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Sad</a:t>
                      </a:r>
                      <a:endParaRPr lang="en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440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49.7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241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27.2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181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20.5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0.2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0.1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6" marR="5746" marT="5746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9120373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7C95B10E-7928-5173-3067-3113AAB06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542786"/>
              </p:ext>
            </p:extLst>
          </p:nvPr>
        </p:nvGraphicFramePr>
        <p:xfrm>
          <a:off x="424575" y="1383452"/>
          <a:ext cx="4981726" cy="12444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79384">
                  <a:extLst>
                    <a:ext uri="{9D8B030D-6E8A-4147-A177-3AD203B41FA5}">
                      <a16:colId xmlns:a16="http://schemas.microsoft.com/office/drawing/2014/main" val="845093984"/>
                    </a:ext>
                  </a:extLst>
                </a:gridCol>
                <a:gridCol w="1454720">
                  <a:extLst>
                    <a:ext uri="{9D8B030D-6E8A-4147-A177-3AD203B41FA5}">
                      <a16:colId xmlns:a16="http://schemas.microsoft.com/office/drawing/2014/main" val="2024996453"/>
                    </a:ext>
                  </a:extLst>
                </a:gridCol>
                <a:gridCol w="174618">
                  <a:extLst>
                    <a:ext uri="{9D8B030D-6E8A-4147-A177-3AD203B41FA5}">
                      <a16:colId xmlns:a16="http://schemas.microsoft.com/office/drawing/2014/main" val="1598621045"/>
                    </a:ext>
                  </a:extLst>
                </a:gridCol>
                <a:gridCol w="249653">
                  <a:extLst>
                    <a:ext uri="{9D8B030D-6E8A-4147-A177-3AD203B41FA5}">
                      <a16:colId xmlns:a16="http://schemas.microsoft.com/office/drawing/2014/main" val="2282541774"/>
                    </a:ext>
                  </a:extLst>
                </a:gridCol>
                <a:gridCol w="162837">
                  <a:extLst>
                    <a:ext uri="{9D8B030D-6E8A-4147-A177-3AD203B41FA5}">
                      <a16:colId xmlns:a16="http://schemas.microsoft.com/office/drawing/2014/main" val="2457841600"/>
                    </a:ext>
                  </a:extLst>
                </a:gridCol>
                <a:gridCol w="326958">
                  <a:extLst>
                    <a:ext uri="{9D8B030D-6E8A-4147-A177-3AD203B41FA5}">
                      <a16:colId xmlns:a16="http://schemas.microsoft.com/office/drawing/2014/main" val="1769678730"/>
                    </a:ext>
                  </a:extLst>
                </a:gridCol>
                <a:gridCol w="156431">
                  <a:extLst>
                    <a:ext uri="{9D8B030D-6E8A-4147-A177-3AD203B41FA5}">
                      <a16:colId xmlns:a16="http://schemas.microsoft.com/office/drawing/2014/main" val="308737258"/>
                    </a:ext>
                  </a:extLst>
                </a:gridCol>
                <a:gridCol w="326958">
                  <a:extLst>
                    <a:ext uri="{9D8B030D-6E8A-4147-A177-3AD203B41FA5}">
                      <a16:colId xmlns:a16="http://schemas.microsoft.com/office/drawing/2014/main" val="3958265813"/>
                    </a:ext>
                  </a:extLst>
                </a:gridCol>
                <a:gridCol w="156431">
                  <a:extLst>
                    <a:ext uri="{9D8B030D-6E8A-4147-A177-3AD203B41FA5}">
                      <a16:colId xmlns:a16="http://schemas.microsoft.com/office/drawing/2014/main" val="4191429700"/>
                    </a:ext>
                  </a:extLst>
                </a:gridCol>
                <a:gridCol w="326958">
                  <a:extLst>
                    <a:ext uri="{9D8B030D-6E8A-4147-A177-3AD203B41FA5}">
                      <a16:colId xmlns:a16="http://schemas.microsoft.com/office/drawing/2014/main" val="3527243525"/>
                    </a:ext>
                  </a:extLst>
                </a:gridCol>
                <a:gridCol w="156431">
                  <a:extLst>
                    <a:ext uri="{9D8B030D-6E8A-4147-A177-3AD203B41FA5}">
                      <a16:colId xmlns:a16="http://schemas.microsoft.com/office/drawing/2014/main" val="2612473545"/>
                    </a:ext>
                  </a:extLst>
                </a:gridCol>
                <a:gridCol w="326958">
                  <a:extLst>
                    <a:ext uri="{9D8B030D-6E8A-4147-A177-3AD203B41FA5}">
                      <a16:colId xmlns:a16="http://schemas.microsoft.com/office/drawing/2014/main" val="2327253561"/>
                    </a:ext>
                  </a:extLst>
                </a:gridCol>
                <a:gridCol w="156431">
                  <a:extLst>
                    <a:ext uri="{9D8B030D-6E8A-4147-A177-3AD203B41FA5}">
                      <a16:colId xmlns:a16="http://schemas.microsoft.com/office/drawing/2014/main" val="1688612759"/>
                    </a:ext>
                  </a:extLst>
                </a:gridCol>
                <a:gridCol w="326958">
                  <a:extLst>
                    <a:ext uri="{9D8B030D-6E8A-4147-A177-3AD203B41FA5}">
                      <a16:colId xmlns:a16="http://schemas.microsoft.com/office/drawing/2014/main" val="1636651502"/>
                    </a:ext>
                  </a:extLst>
                </a:gridCol>
              </a:tblGrid>
              <a:tr h="155553">
                <a:tc rowSpan="2" gridSpan="2">
                  <a:txBody>
                    <a:bodyPr/>
                    <a:lstStyle/>
                    <a:p>
                      <a:pPr algn="ctr" fontAlgn="b"/>
                      <a:endParaRPr lang="ja-JP" altLang="en-US" sz="800" u="none" strike="noStrike">
                        <a:effectLst/>
                      </a:endParaRPr>
                    </a:p>
                    <a:p>
                      <a:pPr algn="ctr" fontAlgn="b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 marL="7778" marR="7778" marT="77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0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26775"/>
                  </a:ext>
                </a:extLst>
              </a:tr>
              <a:tr h="155553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dirty="0"/>
                    </a:p>
                  </a:txBody>
                  <a:tcPr marL="7778" marR="7778" marT="77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757875"/>
                  </a:ext>
                </a:extLst>
              </a:tr>
              <a:tr h="15555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ECOG </a:t>
                      </a:r>
                      <a:r>
                        <a:rPr lang="en" altLang="ja-JP" sz="800" u="none" strike="noStrike" dirty="0">
                          <a:effectLst/>
                        </a:rPr>
                        <a:t>performance status</a:t>
                      </a:r>
                      <a:endParaRPr lang="en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7524624"/>
                  </a:ext>
                </a:extLst>
              </a:tr>
              <a:tr h="155553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EQ-5D-5L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b="0" i="0" u="none" strike="noStrike" dirty="0">
                          <a:effectLst/>
                          <a:latin typeface="Calibri" panose="020F0502020204030204" pitchFamily="34" charset="0"/>
                        </a:rPr>
                        <a:t>Mobility</a:t>
                      </a: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6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405331"/>
                  </a:ext>
                </a:extLst>
              </a:tr>
              <a:tr h="155553">
                <a:tc vMerge="1">
                  <a:txBody>
                    <a:bodyPr/>
                    <a:lstStyle/>
                    <a:p>
                      <a:pPr algn="ctr" fontAlgn="b"/>
                      <a:endParaRPr lang="en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Self-care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5497796"/>
                  </a:ext>
                </a:extLst>
              </a:tr>
              <a:tr h="155553">
                <a:tc vMerge="1">
                  <a:txBody>
                    <a:bodyPr/>
                    <a:lstStyle/>
                    <a:p>
                      <a:pPr algn="ctr" fontAlgn="b"/>
                      <a:endParaRPr lang="en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Usual activities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5374673"/>
                  </a:ext>
                </a:extLst>
              </a:tr>
              <a:tr h="155553">
                <a:tc vMerge="1">
                  <a:txBody>
                    <a:bodyPr/>
                    <a:lstStyle/>
                    <a:p>
                      <a:pPr algn="ctr" fontAlgn="b"/>
                      <a:endParaRPr lang="en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Pain / discomfort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6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9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39.1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858157"/>
                  </a:ext>
                </a:extLst>
              </a:tr>
              <a:tr h="155553">
                <a:tc vMerge="1">
                  <a:txBody>
                    <a:bodyPr/>
                    <a:lstStyle/>
                    <a:p>
                      <a:pPr algn="ctr" fontAlgn="b"/>
                      <a:endParaRPr lang="en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  Anxiety / depression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80" marR="4980" marT="498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ja-JP" altLang="en-US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34.8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4.3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8" marR="7778" marT="7778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3003522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BA850EDF-141A-D241-C7A5-5B0CDE561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25331"/>
              </p:ext>
            </p:extLst>
          </p:nvPr>
        </p:nvGraphicFramePr>
        <p:xfrm>
          <a:off x="432591" y="4450669"/>
          <a:ext cx="4738927" cy="17594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71577">
                  <a:extLst>
                    <a:ext uri="{9D8B030D-6E8A-4147-A177-3AD203B41FA5}">
                      <a16:colId xmlns:a16="http://schemas.microsoft.com/office/drawing/2014/main" val="1715175767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3536031957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1942215274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1250133549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1400511182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2566192156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2763750796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4137406795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3616353603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2191671276"/>
                    </a:ext>
                  </a:extLst>
                </a:gridCol>
                <a:gridCol w="376735">
                  <a:extLst>
                    <a:ext uri="{9D8B030D-6E8A-4147-A177-3AD203B41FA5}">
                      <a16:colId xmlns:a16="http://schemas.microsoft.com/office/drawing/2014/main" val="1605693130"/>
                    </a:ext>
                  </a:extLst>
                </a:gridCol>
              </a:tblGrid>
              <a:tr h="14662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PRO-CTCAE</a:t>
                      </a:r>
                    </a:p>
                    <a:p>
                      <a:pPr algn="ctr" fontAlgn="b"/>
                      <a:r>
                        <a:rPr lang="en-US" altLang="ja-JP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interference</a:t>
                      </a:r>
                      <a:endParaRPr lang="ja-JP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effectLst/>
                        </a:rPr>
                        <a:t>Not at all</a:t>
                      </a:r>
                      <a:endParaRPr lang="en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A little bit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Somewhat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Quite a bit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Very Much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546543"/>
                  </a:ext>
                </a:extLst>
              </a:tr>
              <a:tr h="146623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effectLst/>
                        </a:rPr>
                        <a:t>N</a:t>
                      </a:r>
                      <a:endParaRPr lang="en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%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477388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Decreased appetite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21.7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993399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Shortness of breath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469064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Numbness &amp; tingling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43.5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179553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General pain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43.5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643692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Muscle pain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8.7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187740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Joint pain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68792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Insomnia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983211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>
                          <a:solidFill>
                            <a:schemeClr val="tx1"/>
                          </a:solidFill>
                          <a:effectLst/>
                        </a:rPr>
                        <a:t>  Fatigue</a:t>
                      </a:r>
                      <a:endParaRPr lang="en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17.4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858373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Anxious</a:t>
                      </a:r>
                      <a:endParaRPr lang="en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4.3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6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26.1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301511"/>
                  </a:ext>
                </a:extLst>
              </a:tr>
              <a:tr h="146623">
                <a:tc>
                  <a:txBody>
                    <a:bodyPr/>
                    <a:lstStyle/>
                    <a:p>
                      <a:pPr algn="ctr" fontAlgn="b"/>
                      <a:r>
                        <a:rPr lang="en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Sad</a:t>
                      </a:r>
                      <a:endParaRPr lang="en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13.0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5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21.7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7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30.4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>
                          <a:effectLst/>
                        </a:rPr>
                        <a:t>1</a:t>
                      </a:r>
                      <a:endParaRPr lang="en-US" altLang="ja-JP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u="none" strike="noStrike" dirty="0">
                          <a:effectLst/>
                        </a:rPr>
                        <a:t>4.3</a:t>
                      </a:r>
                      <a:endParaRPr lang="en-US" altLang="ja-JP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1" marR="7331" marT="7331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293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8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1807</TotalTime>
  <Words>573</Words>
  <Application>Microsoft Macintosh PowerPoint</Application>
  <PresentationFormat>ユーザー設定</PresentationFormat>
  <Paragraphs>494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nayamashita2</dc:creator>
  <cp:lastModifiedBy>俊一 土岐</cp:lastModifiedBy>
  <cp:revision>38</cp:revision>
  <cp:lastPrinted>2024-03-20T06:45:01Z</cp:lastPrinted>
  <dcterms:created xsi:type="dcterms:W3CDTF">2024-03-05T12:48:14Z</dcterms:created>
  <dcterms:modified xsi:type="dcterms:W3CDTF">2024-05-01T06:27:46Z</dcterms:modified>
</cp:coreProperties>
</file>