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FE2F0-A1E3-45DE-8FF6-17D81691FA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567025-6A09-4791-9A70-85A9559BD7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508EE8-E3CA-4395-B443-8A91EFC1656B}"/>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5" name="Footer Placeholder 4">
            <a:extLst>
              <a:ext uri="{FF2B5EF4-FFF2-40B4-BE49-F238E27FC236}">
                <a16:creationId xmlns:a16="http://schemas.microsoft.com/office/drawing/2014/main" id="{E3C5B06D-9CD1-4619-AF38-7F80895D6F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1ACD90-48DC-4C5F-BBB9-9BAE10EA876E}"/>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25804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0489A-DD5F-4560-8526-788E1264E0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73AA641-1155-4D3C-B7D3-9F9F085A50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423320-1C8D-48B3-9886-812B17DCF63C}"/>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5" name="Footer Placeholder 4">
            <a:extLst>
              <a:ext uri="{FF2B5EF4-FFF2-40B4-BE49-F238E27FC236}">
                <a16:creationId xmlns:a16="http://schemas.microsoft.com/office/drawing/2014/main" id="{FDF7265B-A0CA-4B50-B8B2-BF833C79CC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BC59AE-D15B-4D1E-8A0C-1057FE217F5C}"/>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1887783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F5168-AA5E-4792-A406-218D76FD62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C426CE-7D40-455D-AD71-2A8B4D0616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207A3-8413-460B-B03D-CBEA2E35E8DE}"/>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5" name="Footer Placeholder 4">
            <a:extLst>
              <a:ext uri="{FF2B5EF4-FFF2-40B4-BE49-F238E27FC236}">
                <a16:creationId xmlns:a16="http://schemas.microsoft.com/office/drawing/2014/main" id="{5BE6FB45-6BD2-4179-94E6-B05AF94DFA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169DF0-F416-49EA-99B5-F6CD0DF0AF2B}"/>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237233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6315-AFAF-411A-82A4-6C50AC6745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074F2-6149-4D86-AEFF-610A354663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C51FE0-AC0B-49AA-8325-01F1160978E5}"/>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5" name="Footer Placeholder 4">
            <a:extLst>
              <a:ext uri="{FF2B5EF4-FFF2-40B4-BE49-F238E27FC236}">
                <a16:creationId xmlns:a16="http://schemas.microsoft.com/office/drawing/2014/main" id="{8567F7DD-82A1-48F3-991B-0815993BB9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AA779A-93F0-4399-AB35-76667F0869E2}"/>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113979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E8AE8-7416-49F3-9549-8C4C027325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8537FD-76D3-4BAC-9C9C-94B984FF63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BBB632-CBF9-4846-B942-DF16F9735F25}"/>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5" name="Footer Placeholder 4">
            <a:extLst>
              <a:ext uri="{FF2B5EF4-FFF2-40B4-BE49-F238E27FC236}">
                <a16:creationId xmlns:a16="http://schemas.microsoft.com/office/drawing/2014/main" id="{56225E80-D84B-426D-8344-322CD09A14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CE0CB4-F7ED-4A2C-B1D5-67047D8CB9E4}"/>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1277211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788A2-298C-428A-A4A8-85FC1F45B0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E4A8EA-9F89-4D96-86EE-E3CA272CE9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1EF7A3-A35E-4372-8624-0CE8ACE3543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C8B843-3D92-4CA0-BD79-B6B6DCB48BE7}"/>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6" name="Footer Placeholder 5">
            <a:extLst>
              <a:ext uri="{FF2B5EF4-FFF2-40B4-BE49-F238E27FC236}">
                <a16:creationId xmlns:a16="http://schemas.microsoft.com/office/drawing/2014/main" id="{B9C5DCAD-8047-4954-83DF-E45A62F7E9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865AFF-5419-4A81-875B-FCA9A9EA5C57}"/>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1063321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244F0-54E6-4743-8D9C-D49D061F6F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215B77-D429-4803-9780-AD6C40E741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BA35A1-C0D7-4683-9B05-C96A457CA4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30E92A-36E5-4635-A292-E88673E91F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1559DC-A6C3-46A5-BFDD-3B4E862C2E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99E8B3-0DA2-4DD2-B155-5A009BB9DBEA}"/>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8" name="Footer Placeholder 7">
            <a:extLst>
              <a:ext uri="{FF2B5EF4-FFF2-40B4-BE49-F238E27FC236}">
                <a16:creationId xmlns:a16="http://schemas.microsoft.com/office/drawing/2014/main" id="{976D67DB-B0EC-4546-AAF9-55597C0D24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D0C00B-F1A7-421F-B66C-3F7C2043F71B}"/>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348035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81705-4187-4E57-8941-AD52D2ED80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FD3A6D-E406-4D8A-963B-5BD0D0ADD1E3}"/>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4" name="Footer Placeholder 3">
            <a:extLst>
              <a:ext uri="{FF2B5EF4-FFF2-40B4-BE49-F238E27FC236}">
                <a16:creationId xmlns:a16="http://schemas.microsoft.com/office/drawing/2014/main" id="{B6C2B616-777C-4ED3-AE7F-92CF409E52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1BEBB4-B86D-4DD9-9D99-622A4A2A5DB2}"/>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1503973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F82698-B42B-4C0B-B78F-41C3E3214B89}"/>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3" name="Footer Placeholder 2">
            <a:extLst>
              <a:ext uri="{FF2B5EF4-FFF2-40B4-BE49-F238E27FC236}">
                <a16:creationId xmlns:a16="http://schemas.microsoft.com/office/drawing/2014/main" id="{6AB772CE-7E00-4147-9942-DCCA4099C6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081B7B-4DAD-40E0-8C55-BEC3E56BFD9A}"/>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3528921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32410-6ACD-4E94-BC39-9405BAD47D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17567B-E861-4F13-8609-62B6B535B8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4F6B36-8845-4F4C-BDA2-E82D025766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22C55C-54F5-47FB-B7C4-B674E0DB0107}"/>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6" name="Footer Placeholder 5">
            <a:extLst>
              <a:ext uri="{FF2B5EF4-FFF2-40B4-BE49-F238E27FC236}">
                <a16:creationId xmlns:a16="http://schemas.microsoft.com/office/drawing/2014/main" id="{A5FD16B1-89F5-41B6-AEA3-C34E4627B0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DAD36C-3676-489B-B07F-DB75A05571F9}"/>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2415958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8F87F-AC28-4654-970B-6DEDA59DA3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1704E9-A8F1-4210-BDC6-C771E558F9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230B40-980A-444D-9CA1-5C661BD62D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3A4BDE-8B9B-4A5F-A222-F90117BB1E91}"/>
              </a:ext>
            </a:extLst>
          </p:cNvPr>
          <p:cNvSpPr>
            <a:spLocks noGrp="1"/>
          </p:cNvSpPr>
          <p:nvPr>
            <p:ph type="dt" sz="half" idx="10"/>
          </p:nvPr>
        </p:nvSpPr>
        <p:spPr/>
        <p:txBody>
          <a:bodyPr/>
          <a:lstStyle/>
          <a:p>
            <a:fld id="{DF9287F8-4976-4FB3-9D92-00D4CCF966ED}" type="datetimeFigureOut">
              <a:rPr lang="en-US" smtClean="0"/>
              <a:t>6/8/2020</a:t>
            </a:fld>
            <a:endParaRPr lang="en-US"/>
          </a:p>
        </p:txBody>
      </p:sp>
      <p:sp>
        <p:nvSpPr>
          <p:cNvPr id="6" name="Footer Placeholder 5">
            <a:extLst>
              <a:ext uri="{FF2B5EF4-FFF2-40B4-BE49-F238E27FC236}">
                <a16:creationId xmlns:a16="http://schemas.microsoft.com/office/drawing/2014/main" id="{97DF6585-FF5B-4500-9E36-DC0B70C4DD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2B822B-8DB4-4707-A261-1310734C41A0}"/>
              </a:ext>
            </a:extLst>
          </p:cNvPr>
          <p:cNvSpPr>
            <a:spLocks noGrp="1"/>
          </p:cNvSpPr>
          <p:nvPr>
            <p:ph type="sldNum" sz="quarter" idx="12"/>
          </p:nvPr>
        </p:nvSpPr>
        <p:spPr/>
        <p:txBody>
          <a:bodyPr/>
          <a:lstStyle/>
          <a:p>
            <a:fld id="{588287F9-F656-4AD9-B8DE-AECDE2A34CDD}" type="slidenum">
              <a:rPr lang="en-US" smtClean="0"/>
              <a:t>‹#›</a:t>
            </a:fld>
            <a:endParaRPr lang="en-US"/>
          </a:p>
        </p:txBody>
      </p:sp>
    </p:spTree>
    <p:extLst>
      <p:ext uri="{BB962C8B-B14F-4D97-AF65-F5344CB8AC3E}">
        <p14:creationId xmlns:p14="http://schemas.microsoft.com/office/powerpoint/2010/main" val="280894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BFD92F-2975-40AE-B8F5-15C9972D2D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4C3FA5-337D-4404-87DC-E8BD53EFBD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6B258C-08AA-4D95-86E0-2014287137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9287F8-4976-4FB3-9D92-00D4CCF966ED}" type="datetimeFigureOut">
              <a:rPr lang="en-US" smtClean="0"/>
              <a:t>6/8/2020</a:t>
            </a:fld>
            <a:endParaRPr lang="en-US"/>
          </a:p>
        </p:txBody>
      </p:sp>
      <p:sp>
        <p:nvSpPr>
          <p:cNvPr id="5" name="Footer Placeholder 4">
            <a:extLst>
              <a:ext uri="{FF2B5EF4-FFF2-40B4-BE49-F238E27FC236}">
                <a16:creationId xmlns:a16="http://schemas.microsoft.com/office/drawing/2014/main" id="{FCB7BA44-D9F2-4BCA-AB5D-5D357E2E1C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DD11E1-39FC-4EEC-A28F-3E01796EF0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287F9-F656-4AD9-B8DE-AECDE2A34CDD}" type="slidenum">
              <a:rPr lang="en-US" smtClean="0"/>
              <a:t>‹#›</a:t>
            </a:fld>
            <a:endParaRPr lang="en-US"/>
          </a:p>
        </p:txBody>
      </p:sp>
    </p:spTree>
    <p:extLst>
      <p:ext uri="{BB962C8B-B14F-4D97-AF65-F5344CB8AC3E}">
        <p14:creationId xmlns:p14="http://schemas.microsoft.com/office/powerpoint/2010/main" val="538582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664402B-E06B-4BA4-89EE-81FBD1735291}"/>
              </a:ext>
            </a:extLst>
          </p:cNvPr>
          <p:cNvGraphicFramePr>
            <a:graphicFrameLocks noGrp="1"/>
          </p:cNvGraphicFramePr>
          <p:nvPr>
            <p:extLst>
              <p:ext uri="{D42A27DB-BD31-4B8C-83A1-F6EECF244321}">
                <p14:modId xmlns:p14="http://schemas.microsoft.com/office/powerpoint/2010/main" val="2669124785"/>
              </p:ext>
            </p:extLst>
          </p:nvPr>
        </p:nvGraphicFramePr>
        <p:xfrm>
          <a:off x="233912" y="2478516"/>
          <a:ext cx="11719595" cy="1670637"/>
        </p:xfrm>
        <a:graphic>
          <a:graphicData uri="http://schemas.openxmlformats.org/drawingml/2006/table">
            <a:tbl>
              <a:tblPr/>
              <a:tblGrid>
                <a:gridCol w="1006591">
                  <a:extLst>
                    <a:ext uri="{9D8B030D-6E8A-4147-A177-3AD203B41FA5}">
                      <a16:colId xmlns:a16="http://schemas.microsoft.com/office/drawing/2014/main" val="808634310"/>
                    </a:ext>
                  </a:extLst>
                </a:gridCol>
                <a:gridCol w="524855">
                  <a:extLst>
                    <a:ext uri="{9D8B030D-6E8A-4147-A177-3AD203B41FA5}">
                      <a16:colId xmlns:a16="http://schemas.microsoft.com/office/drawing/2014/main" val="4265887875"/>
                    </a:ext>
                  </a:extLst>
                </a:gridCol>
                <a:gridCol w="563245">
                  <a:extLst>
                    <a:ext uri="{9D8B030D-6E8A-4147-A177-3AD203B41FA5}">
                      <a16:colId xmlns:a16="http://schemas.microsoft.com/office/drawing/2014/main" val="1050383705"/>
                    </a:ext>
                  </a:extLst>
                </a:gridCol>
                <a:gridCol w="398686">
                  <a:extLst>
                    <a:ext uri="{9D8B030D-6E8A-4147-A177-3AD203B41FA5}">
                      <a16:colId xmlns:a16="http://schemas.microsoft.com/office/drawing/2014/main" val="977482353"/>
                    </a:ext>
                  </a:extLst>
                </a:gridCol>
                <a:gridCol w="291852">
                  <a:extLst>
                    <a:ext uri="{9D8B030D-6E8A-4147-A177-3AD203B41FA5}">
                      <a16:colId xmlns:a16="http://schemas.microsoft.com/office/drawing/2014/main" val="670931052"/>
                    </a:ext>
                  </a:extLst>
                </a:gridCol>
                <a:gridCol w="524810">
                  <a:extLst>
                    <a:ext uri="{9D8B030D-6E8A-4147-A177-3AD203B41FA5}">
                      <a16:colId xmlns:a16="http://schemas.microsoft.com/office/drawing/2014/main" val="3141991508"/>
                    </a:ext>
                  </a:extLst>
                </a:gridCol>
                <a:gridCol w="563245">
                  <a:extLst>
                    <a:ext uri="{9D8B030D-6E8A-4147-A177-3AD203B41FA5}">
                      <a16:colId xmlns:a16="http://schemas.microsoft.com/office/drawing/2014/main" val="3599019333"/>
                    </a:ext>
                  </a:extLst>
                </a:gridCol>
                <a:gridCol w="357558">
                  <a:extLst>
                    <a:ext uri="{9D8B030D-6E8A-4147-A177-3AD203B41FA5}">
                      <a16:colId xmlns:a16="http://schemas.microsoft.com/office/drawing/2014/main" val="3730909923"/>
                    </a:ext>
                  </a:extLst>
                </a:gridCol>
                <a:gridCol w="357558">
                  <a:extLst>
                    <a:ext uri="{9D8B030D-6E8A-4147-A177-3AD203B41FA5}">
                      <a16:colId xmlns:a16="http://schemas.microsoft.com/office/drawing/2014/main" val="1000139922"/>
                    </a:ext>
                  </a:extLst>
                </a:gridCol>
                <a:gridCol w="417976">
                  <a:extLst>
                    <a:ext uri="{9D8B030D-6E8A-4147-A177-3AD203B41FA5}">
                      <a16:colId xmlns:a16="http://schemas.microsoft.com/office/drawing/2014/main" val="3461055460"/>
                    </a:ext>
                  </a:extLst>
                </a:gridCol>
                <a:gridCol w="563245">
                  <a:extLst>
                    <a:ext uri="{9D8B030D-6E8A-4147-A177-3AD203B41FA5}">
                      <a16:colId xmlns:a16="http://schemas.microsoft.com/office/drawing/2014/main" val="3675428816"/>
                    </a:ext>
                  </a:extLst>
                </a:gridCol>
                <a:gridCol w="357558">
                  <a:extLst>
                    <a:ext uri="{9D8B030D-6E8A-4147-A177-3AD203B41FA5}">
                      <a16:colId xmlns:a16="http://schemas.microsoft.com/office/drawing/2014/main" val="2888038566"/>
                    </a:ext>
                  </a:extLst>
                </a:gridCol>
                <a:gridCol w="298052">
                  <a:extLst>
                    <a:ext uri="{9D8B030D-6E8A-4147-A177-3AD203B41FA5}">
                      <a16:colId xmlns:a16="http://schemas.microsoft.com/office/drawing/2014/main" val="1467664502"/>
                    </a:ext>
                  </a:extLst>
                </a:gridCol>
                <a:gridCol w="477482">
                  <a:extLst>
                    <a:ext uri="{9D8B030D-6E8A-4147-A177-3AD203B41FA5}">
                      <a16:colId xmlns:a16="http://schemas.microsoft.com/office/drawing/2014/main" val="1077361411"/>
                    </a:ext>
                  </a:extLst>
                </a:gridCol>
                <a:gridCol w="563245">
                  <a:extLst>
                    <a:ext uri="{9D8B030D-6E8A-4147-A177-3AD203B41FA5}">
                      <a16:colId xmlns:a16="http://schemas.microsoft.com/office/drawing/2014/main" val="730822968"/>
                    </a:ext>
                  </a:extLst>
                </a:gridCol>
                <a:gridCol w="357558">
                  <a:extLst>
                    <a:ext uri="{9D8B030D-6E8A-4147-A177-3AD203B41FA5}">
                      <a16:colId xmlns:a16="http://schemas.microsoft.com/office/drawing/2014/main" val="194228370"/>
                    </a:ext>
                  </a:extLst>
                </a:gridCol>
                <a:gridCol w="422701">
                  <a:extLst>
                    <a:ext uri="{9D8B030D-6E8A-4147-A177-3AD203B41FA5}">
                      <a16:colId xmlns:a16="http://schemas.microsoft.com/office/drawing/2014/main" val="1916395889"/>
                    </a:ext>
                  </a:extLst>
                </a:gridCol>
                <a:gridCol w="352833">
                  <a:extLst>
                    <a:ext uri="{9D8B030D-6E8A-4147-A177-3AD203B41FA5}">
                      <a16:colId xmlns:a16="http://schemas.microsoft.com/office/drawing/2014/main" val="353279911"/>
                    </a:ext>
                  </a:extLst>
                </a:gridCol>
                <a:gridCol w="513549">
                  <a:extLst>
                    <a:ext uri="{9D8B030D-6E8A-4147-A177-3AD203B41FA5}">
                      <a16:colId xmlns:a16="http://schemas.microsoft.com/office/drawing/2014/main" val="3390866356"/>
                    </a:ext>
                  </a:extLst>
                </a:gridCol>
                <a:gridCol w="426610">
                  <a:extLst>
                    <a:ext uri="{9D8B030D-6E8A-4147-A177-3AD203B41FA5}">
                      <a16:colId xmlns:a16="http://schemas.microsoft.com/office/drawing/2014/main" val="3559518624"/>
                    </a:ext>
                  </a:extLst>
                </a:gridCol>
                <a:gridCol w="408261">
                  <a:extLst>
                    <a:ext uri="{9D8B030D-6E8A-4147-A177-3AD203B41FA5}">
                      <a16:colId xmlns:a16="http://schemas.microsoft.com/office/drawing/2014/main" val="677140795"/>
                    </a:ext>
                  </a:extLst>
                </a:gridCol>
                <a:gridCol w="568813">
                  <a:extLst>
                    <a:ext uri="{9D8B030D-6E8A-4147-A177-3AD203B41FA5}">
                      <a16:colId xmlns:a16="http://schemas.microsoft.com/office/drawing/2014/main" val="1398915620"/>
                    </a:ext>
                  </a:extLst>
                </a:gridCol>
                <a:gridCol w="504592">
                  <a:extLst>
                    <a:ext uri="{9D8B030D-6E8A-4147-A177-3AD203B41FA5}">
                      <a16:colId xmlns:a16="http://schemas.microsoft.com/office/drawing/2014/main" val="601674849"/>
                    </a:ext>
                  </a:extLst>
                </a:gridCol>
                <a:gridCol w="502169">
                  <a:extLst>
                    <a:ext uri="{9D8B030D-6E8A-4147-A177-3AD203B41FA5}">
                      <a16:colId xmlns:a16="http://schemas.microsoft.com/office/drawing/2014/main" val="1952889910"/>
                    </a:ext>
                  </a:extLst>
                </a:gridCol>
                <a:gridCol w="396551">
                  <a:extLst>
                    <a:ext uri="{9D8B030D-6E8A-4147-A177-3AD203B41FA5}">
                      <a16:colId xmlns:a16="http://schemas.microsoft.com/office/drawing/2014/main" val="508985690"/>
                    </a:ext>
                  </a:extLst>
                </a:gridCol>
              </a:tblGrid>
              <a:tr h="195110">
                <a:tc>
                  <a:txBody>
                    <a:bodyPr/>
                    <a:lstStyle/>
                    <a:p>
                      <a:pPr marL="0" marR="0" algn="ctr">
                        <a:lnSpc>
                          <a:spcPct val="107000"/>
                        </a:lnSpc>
                        <a:spcBef>
                          <a:spcPts val="0"/>
                        </a:spcBef>
                        <a:spcAft>
                          <a:spcPts val="800"/>
                        </a:spcAft>
                      </a:pPr>
                      <a:r>
                        <a:rPr lang="en-US" sz="1400" b="1">
                          <a:effectLst/>
                          <a:latin typeface="+mn-lt"/>
                          <a:ea typeface="Calibri" panose="020F0502020204030204" pitchFamily="34" charset="0"/>
                          <a:cs typeface="Times New Roman" panose="02020603050405020304" pitchFamily="18" charset="0"/>
                        </a:rPr>
                        <a:t> </a:t>
                      </a:r>
                    </a:p>
                  </a:txBody>
                  <a:tcPr marL="30890" marR="308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gridSpan="4">
                  <a:txBody>
                    <a:bodyPr/>
                    <a:lstStyle/>
                    <a:p>
                      <a:pPr marL="0" marR="0" algn="ctr">
                        <a:lnSpc>
                          <a:spcPct val="107000"/>
                        </a:lnSpc>
                        <a:spcBef>
                          <a:spcPts val="0"/>
                        </a:spcBef>
                        <a:spcAft>
                          <a:spcPts val="800"/>
                        </a:spcAft>
                      </a:pPr>
                      <a:r>
                        <a:rPr lang="en-US" sz="1000" b="1" dirty="0">
                          <a:solidFill>
                            <a:srgbClr val="000000"/>
                          </a:solidFill>
                          <a:effectLst/>
                          <a:latin typeface="+mn-lt"/>
                          <a:ea typeface="Calibri" panose="020F0502020204030204" pitchFamily="34" charset="0"/>
                          <a:cs typeface="Times New Roman" panose="02020603050405020304" pitchFamily="18" charset="0"/>
                        </a:rPr>
                        <a:t>ICU Mortality</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07000"/>
                        </a:lnSpc>
                        <a:spcBef>
                          <a:spcPts val="0"/>
                        </a:spcBef>
                        <a:spcAft>
                          <a:spcPts val="800"/>
                        </a:spcAft>
                      </a:pPr>
                      <a:r>
                        <a:rPr lang="en-US" sz="1000" b="1" dirty="0">
                          <a:solidFill>
                            <a:srgbClr val="000000"/>
                          </a:solidFill>
                          <a:effectLst/>
                          <a:latin typeface="+mn-lt"/>
                          <a:ea typeface="Calibri" panose="020F0502020204030204" pitchFamily="34" charset="0"/>
                          <a:cs typeface="Times New Roman" panose="02020603050405020304" pitchFamily="18" charset="0"/>
                        </a:rPr>
                        <a:t>Overall Mortality</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07000"/>
                        </a:lnSpc>
                        <a:spcBef>
                          <a:spcPts val="0"/>
                        </a:spcBef>
                        <a:spcAft>
                          <a:spcPts val="800"/>
                        </a:spcAft>
                      </a:pPr>
                      <a:r>
                        <a:rPr lang="en-US" sz="1000" b="1" dirty="0">
                          <a:solidFill>
                            <a:srgbClr val="000000"/>
                          </a:solidFill>
                          <a:effectLst/>
                          <a:latin typeface="+mn-lt"/>
                          <a:ea typeface="Calibri" panose="020F0502020204030204" pitchFamily="34" charset="0"/>
                          <a:cs typeface="Times New Roman" panose="02020603050405020304" pitchFamily="18" charset="0"/>
                        </a:rPr>
                        <a:t>Platelets Transfusion</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07000"/>
                        </a:lnSpc>
                        <a:spcBef>
                          <a:spcPts val="0"/>
                        </a:spcBef>
                        <a:spcAft>
                          <a:spcPts val="800"/>
                        </a:spcAft>
                      </a:pPr>
                      <a:r>
                        <a:rPr lang="en-US" sz="1000" b="1" dirty="0">
                          <a:solidFill>
                            <a:srgbClr val="000000"/>
                          </a:solidFill>
                          <a:effectLst/>
                          <a:latin typeface="+mn-lt"/>
                          <a:ea typeface="Calibri" panose="020F0502020204030204" pitchFamily="34" charset="0"/>
                          <a:cs typeface="Times New Roman" panose="02020603050405020304" pitchFamily="18" charset="0"/>
                        </a:rPr>
                        <a:t>Delta SOFA (Day 4 minus Day 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07000"/>
                        </a:lnSpc>
                        <a:spcBef>
                          <a:spcPts val="0"/>
                        </a:spcBef>
                        <a:spcAft>
                          <a:spcPts val="800"/>
                        </a:spcAft>
                      </a:pPr>
                      <a:r>
                        <a:rPr lang="en-US" sz="1000" b="1" dirty="0">
                          <a:solidFill>
                            <a:srgbClr val="000000"/>
                          </a:solidFill>
                          <a:effectLst/>
                          <a:latin typeface="+mn-lt"/>
                          <a:ea typeface="Calibri" panose="020F0502020204030204" pitchFamily="34" charset="0"/>
                          <a:cs typeface="Times New Roman" panose="02020603050405020304" pitchFamily="18" charset="0"/>
                        </a:rPr>
                        <a:t>Delta SOFA (Day 7 minus Day 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07000"/>
                        </a:lnSpc>
                        <a:spcBef>
                          <a:spcPts val="0"/>
                        </a:spcBef>
                        <a:spcAft>
                          <a:spcPts val="800"/>
                        </a:spcAft>
                      </a:pPr>
                      <a:r>
                        <a:rPr lang="en-US" sz="1000" b="1" dirty="0">
                          <a:solidFill>
                            <a:srgbClr val="000000"/>
                          </a:solidFill>
                          <a:effectLst/>
                          <a:latin typeface="+mn-lt"/>
                          <a:ea typeface="Calibri" panose="020F0502020204030204" pitchFamily="34" charset="0"/>
                          <a:cs typeface="Times New Roman" panose="02020603050405020304" pitchFamily="18" charset="0"/>
                        </a:rPr>
                        <a:t>Delta SOFA (Day 10 minus Day 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89828093"/>
                  </a:ext>
                </a:extLst>
              </a:tr>
              <a:tr h="499775">
                <a:tc>
                  <a:txBody>
                    <a:bodyPr/>
                    <a:lstStyle/>
                    <a:p>
                      <a:pPr marL="0" marR="0" algn="ctr">
                        <a:lnSpc>
                          <a:spcPct val="107000"/>
                        </a:lnSpc>
                        <a:spcBef>
                          <a:spcPts val="0"/>
                        </a:spcBef>
                        <a:spcAft>
                          <a:spcPts val="800"/>
                        </a:spcAft>
                      </a:pPr>
                      <a:r>
                        <a:rPr lang="en-US" sz="1400" b="1">
                          <a:solidFill>
                            <a:srgbClr val="000000"/>
                          </a:solidFill>
                          <a:effectLst/>
                          <a:latin typeface="+mn-lt"/>
                          <a:ea typeface="Calibri" panose="020F0502020204030204" pitchFamily="34" charset="0"/>
                          <a:cs typeface="Times New Roman" panose="02020603050405020304" pitchFamily="18" charset="0"/>
                        </a:rPr>
                        <a:t>Drugs</a:t>
                      </a:r>
                      <a:endParaRPr lang="en-US" sz="1400" b="1">
                        <a:effectLst/>
                        <a:latin typeface="+mn-lt"/>
                        <a:ea typeface="Calibri" panose="020F0502020204030204" pitchFamily="34" charset="0"/>
                        <a:cs typeface="Times New Roman" panose="02020603050405020304" pitchFamily="18" charset="0"/>
                      </a:endParaRPr>
                    </a:p>
                  </a:txBody>
                  <a:tcPr marL="30890" marR="308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P-Value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Point Estimate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gridSpan="2">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95% Wald Confidence Limits</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P-Value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Point Estimate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gridSpan="2">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95% Wald Confidence Limits</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P-Value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Point Estimate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gridSpan="2">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95% Wald Confidence Limits</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P-Value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Point Estimate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gridSpan="2">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95% Wald Confidence Limits</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P-Value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Point Estimate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gridSpan="2">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95% Wald</a:t>
                      </a:r>
                      <a:br>
                        <a:rPr lang="en-US" sz="1000" dirty="0">
                          <a:solidFill>
                            <a:srgbClr val="000000"/>
                          </a:solidFill>
                          <a:effectLst/>
                          <a:latin typeface="+mn-lt"/>
                          <a:ea typeface="Calibri" panose="020F0502020204030204" pitchFamily="34" charset="0"/>
                          <a:cs typeface="Times New Roman" panose="02020603050405020304" pitchFamily="18" charset="0"/>
                        </a:rPr>
                      </a:br>
                      <a:r>
                        <a:rPr lang="en-US" sz="1000" dirty="0">
                          <a:solidFill>
                            <a:srgbClr val="000000"/>
                          </a:solidFill>
                          <a:effectLst/>
                          <a:latin typeface="+mn-lt"/>
                          <a:ea typeface="Calibri" panose="020F0502020204030204" pitchFamily="34" charset="0"/>
                          <a:cs typeface="Times New Roman" panose="02020603050405020304" pitchFamily="18" charset="0"/>
                        </a:rPr>
                        <a:t>Confidence        Limits</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P-Value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Point Estimate</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gridSpan="2">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95% Wald Confidence Limits</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hMerge="1">
                  <a:txBody>
                    <a:bodyPr/>
                    <a:lstStyle/>
                    <a:p>
                      <a:endParaRPr lang="en-US"/>
                    </a:p>
                  </a:txBody>
                  <a:tcPr/>
                </a:tc>
                <a:extLst>
                  <a:ext uri="{0D108BD9-81ED-4DB2-BD59-A6C34878D82A}">
                    <a16:rowId xmlns:a16="http://schemas.microsoft.com/office/drawing/2014/main" val="1174823965"/>
                  </a:ext>
                </a:extLst>
              </a:tr>
              <a:tr h="244830">
                <a:tc>
                  <a:txBody>
                    <a:bodyPr/>
                    <a:lstStyle/>
                    <a:p>
                      <a:pPr marL="0" marR="0" algn="ctr">
                        <a:lnSpc>
                          <a:spcPct val="107000"/>
                        </a:lnSpc>
                        <a:spcBef>
                          <a:spcPts val="0"/>
                        </a:spcBef>
                        <a:spcAft>
                          <a:spcPts val="800"/>
                        </a:spcAft>
                      </a:pPr>
                      <a:r>
                        <a:rPr lang="en-US" sz="1400" b="1" dirty="0">
                          <a:solidFill>
                            <a:srgbClr val="000000"/>
                          </a:solidFill>
                          <a:effectLst/>
                          <a:latin typeface="+mn-lt"/>
                          <a:ea typeface="Calibri" panose="020F0502020204030204" pitchFamily="34" charset="0"/>
                          <a:cs typeface="Times New Roman" panose="02020603050405020304" pitchFamily="18" charset="0"/>
                        </a:rPr>
                        <a:t>Heparin</a:t>
                      </a:r>
                      <a:endParaRPr lang="en-US" sz="1400" b="1"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&lt;0.01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0.59</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0.47</a:t>
                      </a:r>
                      <a:endParaRPr lang="en-US" sz="130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0.77</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&lt;.01</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0.51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0.38</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0.68</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&lt;0.05</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1.52</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1.07</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2.15</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0.97</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1.01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0.86</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1.18</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&lt;0.05</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1.17</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1.04</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1.33</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&lt;0.05</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1.17</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1.03</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1.32</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71643831"/>
                  </a:ext>
                </a:extLst>
              </a:tr>
              <a:tr h="244830">
                <a:tc>
                  <a:txBody>
                    <a:bodyPr/>
                    <a:lstStyle/>
                    <a:p>
                      <a:pPr marL="0" marR="0" algn="ctr">
                        <a:lnSpc>
                          <a:spcPct val="107000"/>
                        </a:lnSpc>
                        <a:spcBef>
                          <a:spcPts val="0"/>
                        </a:spcBef>
                        <a:spcAft>
                          <a:spcPts val="800"/>
                        </a:spcAft>
                      </a:pPr>
                      <a:r>
                        <a:rPr lang="en-US" sz="1400" b="1" dirty="0">
                          <a:solidFill>
                            <a:srgbClr val="000000"/>
                          </a:solidFill>
                          <a:effectLst/>
                          <a:latin typeface="+mn-lt"/>
                          <a:ea typeface="Calibri" panose="020F0502020204030204" pitchFamily="34" charset="0"/>
                          <a:cs typeface="Times New Roman" panose="02020603050405020304" pitchFamily="18" charset="0"/>
                        </a:rPr>
                        <a:t>Warfarin</a:t>
                      </a:r>
                      <a:endParaRPr lang="en-US" sz="1400" b="1"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&lt;0.01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0.23</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0.1</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0.57</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&lt;.01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0.19</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0.06</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0.59</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0.053</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0.32</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1.02</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0.16</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1.25</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0.92</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1.68</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0.2</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1.17</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0.92</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1.5</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0.2</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1.18</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0.92</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1.51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38468289"/>
                  </a:ext>
                </a:extLst>
              </a:tr>
              <a:tr h="244830">
                <a:tc>
                  <a:txBody>
                    <a:bodyPr/>
                    <a:lstStyle/>
                    <a:p>
                      <a:pPr marL="0" marR="0" algn="ctr">
                        <a:lnSpc>
                          <a:spcPct val="107000"/>
                        </a:lnSpc>
                        <a:spcBef>
                          <a:spcPts val="0"/>
                        </a:spcBef>
                        <a:spcAft>
                          <a:spcPts val="800"/>
                        </a:spcAft>
                      </a:pPr>
                      <a:r>
                        <a:rPr lang="en-US" sz="1400" b="1" dirty="0">
                          <a:solidFill>
                            <a:srgbClr val="000000"/>
                          </a:solidFill>
                          <a:effectLst/>
                          <a:latin typeface="+mn-lt"/>
                          <a:ea typeface="Calibri" panose="020F0502020204030204" pitchFamily="34" charset="0"/>
                          <a:cs typeface="Times New Roman" panose="02020603050405020304" pitchFamily="18" charset="0"/>
                        </a:rPr>
                        <a:t>Enoxaparin</a:t>
                      </a:r>
                      <a:endParaRPr lang="en-US" sz="1400" b="1"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&lt;0.05</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0.36</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0.16</a:t>
                      </a:r>
                      <a:endParaRPr lang="en-US" sz="130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0.83</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0.06</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0.42</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0.17</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1.05</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0.11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1.64</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0.89</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3.03</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0.96</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0.71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1.4</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0.8</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0.99</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0.74</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1.26</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0.66</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0.94</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a:solidFill>
                            <a:srgbClr val="000000"/>
                          </a:solidFill>
                          <a:effectLst/>
                          <a:latin typeface="+mn-lt"/>
                          <a:ea typeface="Calibri" panose="020F0502020204030204" pitchFamily="34" charset="0"/>
                          <a:cs typeface="Times New Roman" panose="02020603050405020304" pitchFamily="18" charset="0"/>
                        </a:rPr>
                        <a:t>0.72</a:t>
                      </a:r>
                      <a:endParaRPr lang="en-US" sz="13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1.23</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01498392"/>
                  </a:ext>
                </a:extLst>
              </a:tr>
              <a:tr h="153607">
                <a:tc>
                  <a:txBody>
                    <a:bodyPr/>
                    <a:lstStyle/>
                    <a:p>
                      <a:pPr marL="0" marR="0" algn="ctr">
                        <a:lnSpc>
                          <a:spcPct val="107000"/>
                        </a:lnSpc>
                        <a:spcBef>
                          <a:spcPts val="0"/>
                        </a:spcBef>
                        <a:spcAft>
                          <a:spcPts val="800"/>
                        </a:spcAft>
                      </a:pPr>
                      <a:r>
                        <a:rPr lang="en-US" sz="1400" b="1" dirty="0">
                          <a:solidFill>
                            <a:srgbClr val="000000"/>
                          </a:solidFill>
                          <a:effectLst/>
                          <a:latin typeface="+mn-lt"/>
                          <a:ea typeface="Calibri" panose="020F0502020204030204" pitchFamily="34" charset="0"/>
                          <a:cs typeface="Times New Roman" panose="02020603050405020304" pitchFamily="18" charset="0"/>
                        </a:rPr>
                        <a:t>Aspirin</a:t>
                      </a:r>
                      <a:endParaRPr lang="en-US" sz="1400" b="1"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BBBB"/>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0.15</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0.75</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0.51</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1.11</a:t>
                      </a:r>
                      <a:endParaRPr lang="en-US" sz="1300" dirty="0">
                        <a:effectLst/>
                        <a:latin typeface="+mn-lt"/>
                        <a:ea typeface="Calibri" panose="020F0502020204030204" pitchFamily="34" charset="0"/>
                        <a:cs typeface="Times New Roman" panose="02020603050405020304" pitchFamily="18" charset="0"/>
                      </a:endParaRPr>
                    </a:p>
                  </a:txBody>
                  <a:tcPr marL="30890" marR="308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0.43</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0.84</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0.54</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1.3</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0.78</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0.77</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0.46</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1.3</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0.2</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1.11</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0.9</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1.37</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0.7</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0.97</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0.84</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1.18</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0.7</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0.99</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0.83</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800"/>
                        </a:spcAft>
                      </a:pPr>
                      <a:r>
                        <a:rPr lang="en-US" sz="1000" dirty="0">
                          <a:solidFill>
                            <a:srgbClr val="000000"/>
                          </a:solidFill>
                          <a:effectLst/>
                          <a:latin typeface="+mn-lt"/>
                          <a:ea typeface="Calibri" panose="020F0502020204030204" pitchFamily="34" charset="0"/>
                          <a:cs typeface="Times New Roman" panose="02020603050405020304" pitchFamily="18" charset="0"/>
                        </a:rPr>
                        <a:t>1.17</a:t>
                      </a:r>
                      <a:endParaRPr lang="en-US" sz="13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96533400"/>
                  </a:ext>
                </a:extLst>
              </a:tr>
            </a:tbl>
          </a:graphicData>
        </a:graphic>
      </p:graphicFrame>
      <p:sp>
        <p:nvSpPr>
          <p:cNvPr id="3" name="TextBox 2">
            <a:extLst>
              <a:ext uri="{FF2B5EF4-FFF2-40B4-BE49-F238E27FC236}">
                <a16:creationId xmlns:a16="http://schemas.microsoft.com/office/drawing/2014/main" id="{20A09136-D9A6-4279-9D77-F6247483ECD8}"/>
              </a:ext>
            </a:extLst>
          </p:cNvPr>
          <p:cNvSpPr txBox="1"/>
          <p:nvPr/>
        </p:nvSpPr>
        <p:spPr>
          <a:xfrm>
            <a:off x="144278" y="4879910"/>
            <a:ext cx="11898865" cy="646331"/>
          </a:xfrm>
          <a:prstGeom prst="rect">
            <a:avLst/>
          </a:prstGeom>
          <a:noFill/>
        </p:spPr>
        <p:txBody>
          <a:bodyPr wrap="square" rtlCol="0">
            <a:spAutoFit/>
          </a:bodyPr>
          <a:lstStyle/>
          <a:p>
            <a:r>
              <a:rPr lang="en-US" b="1" dirty="0"/>
              <a:t>Table 4: </a:t>
            </a:r>
            <a:r>
              <a:rPr lang="en-US" b="1"/>
              <a:t>Adjusted Odds </a:t>
            </a:r>
            <a:r>
              <a:rPr lang="en-US" b="1" dirty="0"/>
              <a:t>ratios for Heparin, Warfarin, Enoxaparin and Aspirin for ICU mortality, overall hospital mortality, thrombocytopenia episodes requiring platelet transfusion, and improvement in SOFA scores at 4,7 and 10 days in ICU stay.</a:t>
            </a:r>
          </a:p>
        </p:txBody>
      </p:sp>
    </p:spTree>
    <p:extLst>
      <p:ext uri="{BB962C8B-B14F-4D97-AF65-F5344CB8AC3E}">
        <p14:creationId xmlns:p14="http://schemas.microsoft.com/office/powerpoint/2010/main" val="34938598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234</Words>
  <Application>Microsoft Office PowerPoint</Application>
  <PresentationFormat>Widescreen</PresentationFormat>
  <Paragraphs>127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Bastola, Mrigendra (NIH/NLM/LHC) [C]</dc:creator>
  <cp:lastModifiedBy>Bastola, Mrigendra (NIH/NLM/LHC) [C]</cp:lastModifiedBy>
  <cp:revision>18</cp:revision>
  <dcterms:created xsi:type="dcterms:W3CDTF">2020-05-22T21:55:41Z</dcterms:created>
  <dcterms:modified xsi:type="dcterms:W3CDTF">2020-06-09T00:06:08Z</dcterms:modified>
</cp:coreProperties>
</file>