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C6022-A74B-442B-94BF-116BB94F37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3064E0-DD45-4B2F-8B8F-D5BE52F8E1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78F8F1-2FC1-4551-83C0-41FE6C2FF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91D16-FA3E-4391-90F0-5F9991F73661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C0D87-0979-4095-B810-C38E80CA4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0A3EAF-94F2-490F-BFA7-C5B1CF23E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20B6-D166-435B-9473-654A269E4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291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9D098-4C56-4CD8-9605-4921B6930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7316B4-06DF-4E55-80AA-88BF0DD592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7D8F85-D644-42AF-9A13-85FA00054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91D16-FA3E-4391-90F0-5F9991F73661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D53432-6944-4483-8C02-7C6C7CC22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BD73F2-F460-48FC-80CF-5F2D0FFC3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20B6-D166-435B-9473-654A269E4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395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8FB612-6B41-403C-8FC7-1C247E47A2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2D1230-A3B8-43C6-9D97-B1C94F2C70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64362-E9B6-4FC0-AD7F-FB462B0ED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91D16-FA3E-4391-90F0-5F9991F73661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A4C14-D0CB-4368-BD69-844E93297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24BAE-6C88-4DD0-B49F-36FCCB8ED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20B6-D166-435B-9473-654A269E4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53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0A059-365A-4A1A-BEC2-16B63B4BE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86EEC-F684-493E-B03B-776E18BB9C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A1CDED-9B27-4770-ABB1-A6E91B188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91D16-FA3E-4391-90F0-5F9991F73661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172D4E-67DB-4B17-A394-6C6DACFE5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55FE7-A9DF-4962-A915-7D03826F4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20B6-D166-435B-9473-654A269E4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729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41F28-BF5C-4A10-836A-17D1B9713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C3C8ED-B4C9-4382-8134-9DCC95535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B296CC-476F-4EB8-8F6A-DFEA07F71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91D16-FA3E-4391-90F0-5F9991F73661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2E73D3-6260-4395-8755-DE852E87F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54064-3DB9-4281-A528-8DFD64BB3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20B6-D166-435B-9473-654A269E4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973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63412-662A-4FE4-88A3-DF76E315E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9DB48-5B21-4015-8462-B1F3ED1CA4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929C6-4ADD-4F4D-B1BB-E1984A1AD7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8962C1-FE5B-4EA3-B322-DFFC9D958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91D16-FA3E-4391-90F0-5F9991F73661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9B8BD9-A050-4734-9125-226C120BA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536C82-F74E-4375-A2EC-92B5E2807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20B6-D166-435B-9473-654A269E4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739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21BC-AC99-463C-A81C-5A512FA4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27B396-8B49-49BF-B9A6-75EF17FBC6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92D721-0681-4B9F-9EB0-F2072053BC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7BA5C2-9012-4C2D-83DB-05EBF1D7C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678F8C-25A3-4573-BC39-2CC4F97558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038FDC-488F-4A85-B860-D0BD059D9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91D16-FA3E-4391-90F0-5F9991F73661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BE55F4-C2E3-41AC-AF1E-8FBD8F2A4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BA8275-CCF7-4FBF-9972-7B2417A95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20B6-D166-435B-9473-654A269E4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777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8D387-E08D-44AE-BAB6-51505B7EC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DE9DDB-18A7-40EE-BFFF-7CE07B0C7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91D16-FA3E-4391-90F0-5F9991F73661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B7E916-749E-456F-A4A4-E4122D958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442D3F-5796-42A7-8A5C-DEA9DF427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20B6-D166-435B-9473-654A269E4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752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277947-119C-491E-B670-EA4B7FF1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91D16-FA3E-4391-90F0-5F9991F73661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E1DB0E-5BD1-4099-8C41-82FCFE3C7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363955-A3C9-4F87-BDDA-B71AE0ABD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20B6-D166-435B-9473-654A269E4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649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E85E6-3F5A-40E3-8DE9-A43E7767C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B9B25-35F8-4383-B24C-01E078434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392DB5-EE29-49A5-A22B-D60CE672A9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7B29F9-8632-423A-B9F4-DD56FB59B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91D16-FA3E-4391-90F0-5F9991F73661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688FF2-E868-4589-8D55-1BFF0ACC9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AD1A5F-1F04-470C-A3A1-0B10E8712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20B6-D166-435B-9473-654A269E4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749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87778-BCB2-4B10-8694-60EE3DFB3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B6E96C-2D97-4429-BFD5-D56D828CFE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F39072-7D78-44EF-8256-803385BFB7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816A7F-53AD-4648-8A07-3450A9F90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91D16-FA3E-4391-90F0-5F9991F73661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E6B3C4-B0E6-47BF-B51F-02522F8B9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5FE964-4F66-4CA6-873C-BCA910E3A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20B6-D166-435B-9473-654A269E4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134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830C7A-0F7B-44D7-A1E8-21D142F3F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0FCB57-9406-4A73-AD48-378B6CCD8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1C6AB-D371-4753-B631-3582C3BE55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91D16-FA3E-4391-90F0-5F9991F73661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3C004B-0A63-4D52-95BF-D96783CB96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2C1A88-2CE3-4EF4-96B9-6E66BD34EB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420B6-D166-435B-9473-654A269E4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715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D219401B-FBC1-4EE2-BF61-197C585365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616924"/>
              </p:ext>
            </p:extLst>
          </p:nvPr>
        </p:nvGraphicFramePr>
        <p:xfrm>
          <a:off x="254416" y="1854634"/>
          <a:ext cx="11790388" cy="1780486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671920">
                  <a:extLst>
                    <a:ext uri="{9D8B030D-6E8A-4147-A177-3AD203B41FA5}">
                      <a16:colId xmlns:a16="http://schemas.microsoft.com/office/drawing/2014/main" val="598692869"/>
                    </a:ext>
                  </a:extLst>
                </a:gridCol>
                <a:gridCol w="605855">
                  <a:extLst>
                    <a:ext uri="{9D8B030D-6E8A-4147-A177-3AD203B41FA5}">
                      <a16:colId xmlns:a16="http://schemas.microsoft.com/office/drawing/2014/main" val="921270156"/>
                    </a:ext>
                  </a:extLst>
                </a:gridCol>
                <a:gridCol w="533687">
                  <a:extLst>
                    <a:ext uri="{9D8B030D-6E8A-4147-A177-3AD203B41FA5}">
                      <a16:colId xmlns:a16="http://schemas.microsoft.com/office/drawing/2014/main" val="2120170210"/>
                    </a:ext>
                  </a:extLst>
                </a:gridCol>
                <a:gridCol w="441343">
                  <a:extLst>
                    <a:ext uri="{9D8B030D-6E8A-4147-A177-3AD203B41FA5}">
                      <a16:colId xmlns:a16="http://schemas.microsoft.com/office/drawing/2014/main" val="1196682775"/>
                    </a:ext>
                  </a:extLst>
                </a:gridCol>
                <a:gridCol w="527318">
                  <a:extLst>
                    <a:ext uri="{9D8B030D-6E8A-4147-A177-3AD203B41FA5}">
                      <a16:colId xmlns:a16="http://schemas.microsoft.com/office/drawing/2014/main" val="1056134772"/>
                    </a:ext>
                  </a:extLst>
                </a:gridCol>
                <a:gridCol w="654690">
                  <a:extLst>
                    <a:ext uri="{9D8B030D-6E8A-4147-A177-3AD203B41FA5}">
                      <a16:colId xmlns:a16="http://schemas.microsoft.com/office/drawing/2014/main" val="156686193"/>
                    </a:ext>
                  </a:extLst>
                </a:gridCol>
                <a:gridCol w="533687">
                  <a:extLst>
                    <a:ext uri="{9D8B030D-6E8A-4147-A177-3AD203B41FA5}">
                      <a16:colId xmlns:a16="http://schemas.microsoft.com/office/drawing/2014/main" val="2041894679"/>
                    </a:ext>
                  </a:extLst>
                </a:gridCol>
                <a:gridCol w="568714">
                  <a:extLst>
                    <a:ext uri="{9D8B030D-6E8A-4147-A177-3AD203B41FA5}">
                      <a16:colId xmlns:a16="http://schemas.microsoft.com/office/drawing/2014/main" val="3741602164"/>
                    </a:ext>
                  </a:extLst>
                </a:gridCol>
                <a:gridCol w="527318">
                  <a:extLst>
                    <a:ext uri="{9D8B030D-6E8A-4147-A177-3AD203B41FA5}">
                      <a16:colId xmlns:a16="http://schemas.microsoft.com/office/drawing/2014/main" val="146839506"/>
                    </a:ext>
                  </a:extLst>
                </a:gridCol>
                <a:gridCol w="654690">
                  <a:extLst>
                    <a:ext uri="{9D8B030D-6E8A-4147-A177-3AD203B41FA5}">
                      <a16:colId xmlns:a16="http://schemas.microsoft.com/office/drawing/2014/main" val="2128151665"/>
                    </a:ext>
                  </a:extLst>
                </a:gridCol>
                <a:gridCol w="533687">
                  <a:extLst>
                    <a:ext uri="{9D8B030D-6E8A-4147-A177-3AD203B41FA5}">
                      <a16:colId xmlns:a16="http://schemas.microsoft.com/office/drawing/2014/main" val="1925536878"/>
                    </a:ext>
                  </a:extLst>
                </a:gridCol>
                <a:gridCol w="568714">
                  <a:extLst>
                    <a:ext uri="{9D8B030D-6E8A-4147-A177-3AD203B41FA5}">
                      <a16:colId xmlns:a16="http://schemas.microsoft.com/office/drawing/2014/main" val="283890706"/>
                    </a:ext>
                  </a:extLst>
                </a:gridCol>
                <a:gridCol w="527318">
                  <a:extLst>
                    <a:ext uri="{9D8B030D-6E8A-4147-A177-3AD203B41FA5}">
                      <a16:colId xmlns:a16="http://schemas.microsoft.com/office/drawing/2014/main" val="908113721"/>
                    </a:ext>
                  </a:extLst>
                </a:gridCol>
                <a:gridCol w="654690">
                  <a:extLst>
                    <a:ext uri="{9D8B030D-6E8A-4147-A177-3AD203B41FA5}">
                      <a16:colId xmlns:a16="http://schemas.microsoft.com/office/drawing/2014/main" val="985908123"/>
                    </a:ext>
                  </a:extLst>
                </a:gridCol>
                <a:gridCol w="533687">
                  <a:extLst>
                    <a:ext uri="{9D8B030D-6E8A-4147-A177-3AD203B41FA5}">
                      <a16:colId xmlns:a16="http://schemas.microsoft.com/office/drawing/2014/main" val="3913961415"/>
                    </a:ext>
                  </a:extLst>
                </a:gridCol>
                <a:gridCol w="441343">
                  <a:extLst>
                    <a:ext uri="{9D8B030D-6E8A-4147-A177-3AD203B41FA5}">
                      <a16:colId xmlns:a16="http://schemas.microsoft.com/office/drawing/2014/main" val="1513761168"/>
                    </a:ext>
                  </a:extLst>
                </a:gridCol>
                <a:gridCol w="527318">
                  <a:extLst>
                    <a:ext uri="{9D8B030D-6E8A-4147-A177-3AD203B41FA5}">
                      <a16:colId xmlns:a16="http://schemas.microsoft.com/office/drawing/2014/main" val="3097734927"/>
                    </a:ext>
                  </a:extLst>
                </a:gridCol>
                <a:gridCol w="654690">
                  <a:extLst>
                    <a:ext uri="{9D8B030D-6E8A-4147-A177-3AD203B41FA5}">
                      <a16:colId xmlns:a16="http://schemas.microsoft.com/office/drawing/2014/main" val="3339190142"/>
                    </a:ext>
                  </a:extLst>
                </a:gridCol>
                <a:gridCol w="533687">
                  <a:extLst>
                    <a:ext uri="{9D8B030D-6E8A-4147-A177-3AD203B41FA5}">
                      <a16:colId xmlns:a16="http://schemas.microsoft.com/office/drawing/2014/main" val="3314492406"/>
                    </a:ext>
                  </a:extLst>
                </a:gridCol>
                <a:gridCol w="568714">
                  <a:extLst>
                    <a:ext uri="{9D8B030D-6E8A-4147-A177-3AD203B41FA5}">
                      <a16:colId xmlns:a16="http://schemas.microsoft.com/office/drawing/2014/main" val="154966897"/>
                    </a:ext>
                  </a:extLst>
                </a:gridCol>
                <a:gridCol w="527318">
                  <a:extLst>
                    <a:ext uri="{9D8B030D-6E8A-4147-A177-3AD203B41FA5}">
                      <a16:colId xmlns:a16="http://schemas.microsoft.com/office/drawing/2014/main" val="234758231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latin typeface="+mn-lt"/>
                        </a:rPr>
                        <a:t>Drugs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 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4" marR="35144" marT="0" marB="0" anchor="b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ICU Length of Stay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Hospital Length of Stay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Ventilation Duration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Pulmonary Embolism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Deep Venous Thrombosis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4652601"/>
                  </a:ext>
                </a:extLst>
              </a:tr>
              <a:tr h="3016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000" b="1" dirty="0">
                        <a:latin typeface="+mn-lt"/>
                      </a:endParaRPr>
                    </a:p>
                  </a:txBody>
                  <a:tcPr marL="35144" marR="3514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latin typeface="+mn-lt"/>
                        </a:rPr>
                        <a:t>Standard</a:t>
                      </a:r>
                      <a:br>
                        <a:rPr lang="en-US" sz="1000" b="1" dirty="0">
                          <a:latin typeface="+mn-lt"/>
                        </a:rPr>
                      </a:br>
                      <a:r>
                        <a:rPr lang="en-US" sz="1000" b="1" dirty="0">
                          <a:latin typeface="+mn-lt"/>
                        </a:rPr>
                        <a:t>Error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latin typeface="+mn-lt"/>
                        </a:rPr>
                        <a:t>Chi-Square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latin typeface="+mn-lt"/>
                        </a:rPr>
                        <a:t>P-Value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latin typeface="+mn-lt"/>
                        </a:rPr>
                        <a:t>Hazard</a:t>
                      </a:r>
                      <a:br>
                        <a:rPr lang="en-US" sz="1000" b="1" dirty="0">
                          <a:latin typeface="+mn-lt"/>
                        </a:rPr>
                      </a:br>
                      <a:r>
                        <a:rPr lang="en-US" sz="1000" b="1" dirty="0">
                          <a:latin typeface="+mn-lt"/>
                        </a:rPr>
                        <a:t>Ratio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latin typeface="+mn-lt"/>
                        </a:rPr>
                        <a:t>Standard</a:t>
                      </a:r>
                      <a:br>
                        <a:rPr lang="en-US" sz="1000" b="1" dirty="0">
                          <a:latin typeface="+mn-lt"/>
                        </a:rPr>
                      </a:br>
                      <a:r>
                        <a:rPr lang="en-US" sz="1000" b="1" dirty="0">
                          <a:latin typeface="+mn-lt"/>
                        </a:rPr>
                        <a:t>Error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latin typeface="+mn-lt"/>
                        </a:rPr>
                        <a:t>Chi-Square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latin typeface="+mn-lt"/>
                        </a:rPr>
                        <a:t>P-Value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latin typeface="+mn-lt"/>
                        </a:rPr>
                        <a:t>Hazard</a:t>
                      </a:r>
                      <a:br>
                        <a:rPr lang="en-US" sz="1000" b="1" dirty="0">
                          <a:latin typeface="+mn-lt"/>
                        </a:rPr>
                      </a:br>
                      <a:r>
                        <a:rPr lang="en-US" sz="1000" b="1" dirty="0">
                          <a:latin typeface="+mn-lt"/>
                        </a:rPr>
                        <a:t>Ratio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latin typeface="+mn-lt"/>
                        </a:rPr>
                        <a:t>Standard</a:t>
                      </a:r>
                      <a:br>
                        <a:rPr lang="en-US" sz="1000" b="1" dirty="0">
                          <a:latin typeface="+mn-lt"/>
                        </a:rPr>
                      </a:br>
                      <a:r>
                        <a:rPr lang="en-US" sz="1000" b="1" dirty="0">
                          <a:latin typeface="+mn-lt"/>
                        </a:rPr>
                        <a:t>Error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latin typeface="+mn-lt"/>
                        </a:rPr>
                        <a:t>Chi-Square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latin typeface="+mn-lt"/>
                        </a:rPr>
                        <a:t>P-Value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latin typeface="+mn-lt"/>
                        </a:rPr>
                        <a:t>Hazard</a:t>
                      </a:r>
                      <a:br>
                        <a:rPr lang="en-US" sz="1000" b="1" dirty="0">
                          <a:latin typeface="+mn-lt"/>
                        </a:rPr>
                      </a:br>
                      <a:r>
                        <a:rPr lang="en-US" sz="1000" b="1" dirty="0">
                          <a:latin typeface="+mn-lt"/>
                        </a:rPr>
                        <a:t>Ratio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latin typeface="+mn-lt"/>
                        </a:rPr>
                        <a:t>Standard</a:t>
                      </a:r>
                      <a:br>
                        <a:rPr lang="en-US" sz="1000" b="1" dirty="0">
                          <a:latin typeface="+mn-lt"/>
                        </a:rPr>
                      </a:br>
                      <a:r>
                        <a:rPr lang="en-US" sz="1000" b="1" dirty="0">
                          <a:latin typeface="+mn-lt"/>
                        </a:rPr>
                        <a:t>Error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latin typeface="+mn-lt"/>
                        </a:rPr>
                        <a:t>Chi-Square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latin typeface="+mn-lt"/>
                        </a:rPr>
                        <a:t>P-Value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latin typeface="+mn-lt"/>
                        </a:rPr>
                        <a:t>Hazard</a:t>
                      </a:r>
                      <a:br>
                        <a:rPr lang="en-US" sz="1000" b="1" dirty="0">
                          <a:latin typeface="+mn-lt"/>
                        </a:rPr>
                      </a:br>
                      <a:r>
                        <a:rPr lang="en-US" sz="1000" b="1" dirty="0">
                          <a:latin typeface="+mn-lt"/>
                        </a:rPr>
                        <a:t>Ratio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latin typeface="+mn-lt"/>
                        </a:rPr>
                        <a:t>Standard</a:t>
                      </a:r>
                      <a:br>
                        <a:rPr lang="en-US" sz="1000" b="1" dirty="0">
                          <a:latin typeface="+mn-lt"/>
                        </a:rPr>
                      </a:br>
                      <a:r>
                        <a:rPr lang="en-US" sz="1000" b="1" dirty="0">
                          <a:latin typeface="+mn-lt"/>
                        </a:rPr>
                        <a:t>Error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latin typeface="+mn-lt"/>
                        </a:rPr>
                        <a:t>Chi-Square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latin typeface="+mn-lt"/>
                        </a:rPr>
                        <a:t>P-Value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latin typeface="+mn-lt"/>
                        </a:rPr>
                        <a:t>Hazard</a:t>
                      </a:r>
                      <a:br>
                        <a:rPr lang="en-US" sz="1000" b="1">
                          <a:latin typeface="+mn-lt"/>
                        </a:rPr>
                      </a:br>
                      <a:r>
                        <a:rPr lang="en-US" sz="1000" b="1">
                          <a:latin typeface="+mn-lt"/>
                        </a:rPr>
                        <a:t>Ratio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41620861"/>
                  </a:ext>
                </a:extLst>
              </a:tr>
              <a:tr h="2602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Heparin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0.03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259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&lt;0.01</a:t>
                      </a:r>
                      <a:endParaRPr lang="en-US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0.59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0.03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&lt;0.01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0.03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157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&lt;0.01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0.66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0.03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0.03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0.87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0.99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0.03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0.01</a:t>
                      </a:r>
                      <a:endParaRPr lang="en-US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0.92</a:t>
                      </a:r>
                      <a:endParaRPr lang="en-US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54415199"/>
                  </a:ext>
                </a:extLst>
              </a:tr>
              <a:tr h="2602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Warfarin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0.07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10.6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&lt;0.01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0.81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0.07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8.7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&lt;0.05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0.82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0.07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4.48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&lt;0.05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0.87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0.07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0.54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0.47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0.95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0.07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0.91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0.34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0.94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2207248"/>
                  </a:ext>
                </a:extLst>
              </a:tr>
              <a:tr h="2602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Enoxaparin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0.07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37.7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&lt;0.01</a:t>
                      </a:r>
                      <a:endParaRPr lang="en-US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0.65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0.07</a:t>
                      </a:r>
                      <a:endParaRPr lang="en-US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48.2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&lt;0.01</a:t>
                      </a:r>
                      <a:endParaRPr lang="en-US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0.62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0.07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41.2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&lt;0.01</a:t>
                      </a:r>
                      <a:endParaRPr lang="en-US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0.64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0.07</a:t>
                      </a:r>
                      <a:endParaRPr lang="en-US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0.34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0.56</a:t>
                      </a:r>
                      <a:endParaRPr lang="en-US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0.96</a:t>
                      </a:r>
                      <a:endParaRPr lang="en-US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0.07</a:t>
                      </a:r>
                      <a:endParaRPr lang="en-US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0.02</a:t>
                      </a:r>
                      <a:endParaRPr lang="en-US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0.88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0.99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28532167"/>
                  </a:ext>
                </a:extLst>
              </a:tr>
              <a:tr h="2602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Aspirin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0.05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8.5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&lt;0.01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0.88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0.05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0.76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0.38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0.96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0.05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0.29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0.59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0.98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0.05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0.01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0.93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0.05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0.002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0.97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06143179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0D92AE15-C48F-4325-A2FB-E21466C8D88B}"/>
              </a:ext>
            </a:extLst>
          </p:cNvPr>
          <p:cNvSpPr txBox="1"/>
          <p:nvPr/>
        </p:nvSpPr>
        <p:spPr>
          <a:xfrm>
            <a:off x="643466" y="4807090"/>
            <a:ext cx="11104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Table 3: Hazard ratio calculations for Heparin, Warfarin, Enoxaparin and Aspirin for ICU length of stay, hospital length of stay, ventilation duration,  PE and DVT events after start of prophylaxis.</a:t>
            </a:r>
          </a:p>
        </p:txBody>
      </p:sp>
    </p:spTree>
    <p:extLst>
      <p:ext uri="{BB962C8B-B14F-4D97-AF65-F5344CB8AC3E}">
        <p14:creationId xmlns:p14="http://schemas.microsoft.com/office/powerpoint/2010/main" val="3697776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188</Words>
  <Application>Microsoft Office PowerPoint</Application>
  <PresentationFormat>Widescreen</PresentationFormat>
  <Paragraphs>112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Bastola, Mrigendra (NIH/NLM/LHC) [C]</dc:creator>
  <cp:lastModifiedBy>Bastola, Mrigendra (NIH/NLM/LHC) [C]</cp:lastModifiedBy>
  <cp:revision>20</cp:revision>
  <dcterms:created xsi:type="dcterms:W3CDTF">2020-05-22T21:36:03Z</dcterms:created>
  <dcterms:modified xsi:type="dcterms:W3CDTF">2020-06-08T18:06:59Z</dcterms:modified>
</cp:coreProperties>
</file>