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1" r:id="rId2"/>
    <p:sldId id="302" r:id="rId3"/>
    <p:sldId id="278" r:id="rId4"/>
    <p:sldId id="269" r:id="rId5"/>
    <p:sldId id="308" r:id="rId6"/>
  </p:sldIdLst>
  <p:sldSz cx="21599525" cy="1440021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33" userDrawn="1">
          <p15:clr>
            <a:srgbClr val="A4A3A4"/>
          </p15:clr>
        </p15:guide>
        <p15:guide id="2" pos="85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주영(약리학교실)" initials="김" lastIdx="5" clrIdx="0">
    <p:extLst>
      <p:ext uri="{19B8F6BF-5375-455C-9EA6-DF929625EA0E}">
        <p15:presenceInfo xmlns:p15="http://schemas.microsoft.com/office/powerpoint/2012/main" userId="S::JOOYOUNGKIM@YUHS.AC::fd27146c-2ca8-4f08-9cb7-4654f2d977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000"/>
    <a:srgbClr val="C0B57B"/>
    <a:srgbClr val="FFA0A0"/>
    <a:srgbClr val="FFC080"/>
    <a:srgbClr val="A0FFA0"/>
    <a:srgbClr val="8D8DFF"/>
    <a:srgbClr val="DE8BF9"/>
    <a:srgbClr val="DCE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91" autoAdjust="0"/>
    <p:restoredTop sz="86611" autoAdjust="0"/>
  </p:normalViewPr>
  <p:slideViewPr>
    <p:cSldViewPr snapToGrid="0">
      <p:cViewPr varScale="1">
        <p:scale>
          <a:sx n="53" d="100"/>
          <a:sy n="53" d="100"/>
        </p:scale>
        <p:origin x="1314" y="108"/>
      </p:cViewPr>
      <p:guideLst>
        <p:guide orient="horz" pos="5533"/>
        <p:guide pos="85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2356703"/>
            <a:ext cx="18359596" cy="5013407"/>
          </a:xfrm>
        </p:spPr>
        <p:txBody>
          <a:bodyPr anchor="b"/>
          <a:lstStyle>
            <a:lvl1pPr algn="ctr">
              <a:defRPr sz="125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7563446"/>
            <a:ext cx="16199644" cy="3476717"/>
          </a:xfrm>
        </p:spPr>
        <p:txBody>
          <a:bodyPr/>
          <a:lstStyle>
            <a:lvl1pPr marL="0" indent="0" algn="ctr">
              <a:buNone/>
              <a:defRPr sz="5040"/>
            </a:lvl1pPr>
            <a:lvl2pPr marL="960029" indent="0" algn="ctr">
              <a:buNone/>
              <a:defRPr sz="4200"/>
            </a:lvl2pPr>
            <a:lvl3pPr marL="1920057" indent="0" algn="ctr">
              <a:buNone/>
              <a:defRPr sz="3780"/>
            </a:lvl3pPr>
            <a:lvl4pPr marL="2880086" indent="0" algn="ctr">
              <a:buNone/>
              <a:defRPr sz="3360"/>
            </a:lvl4pPr>
            <a:lvl5pPr marL="3840114" indent="0" algn="ctr">
              <a:buNone/>
              <a:defRPr sz="3360"/>
            </a:lvl5pPr>
            <a:lvl6pPr marL="4800143" indent="0" algn="ctr">
              <a:buNone/>
              <a:defRPr sz="3360"/>
            </a:lvl6pPr>
            <a:lvl7pPr marL="5760171" indent="0" algn="ctr">
              <a:buNone/>
              <a:defRPr sz="3360"/>
            </a:lvl7pPr>
            <a:lvl8pPr marL="6720200" indent="0" algn="ctr">
              <a:buNone/>
              <a:defRPr sz="3360"/>
            </a:lvl8pPr>
            <a:lvl9pPr marL="7680228" indent="0" algn="ctr">
              <a:buNone/>
              <a:defRPr sz="336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08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263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3590057"/>
            <a:ext cx="18629590" cy="5990088"/>
          </a:xfrm>
        </p:spPr>
        <p:txBody>
          <a:bodyPr anchor="b"/>
          <a:lstStyle>
            <a:lvl1pPr>
              <a:defRPr sz="1259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9636813"/>
            <a:ext cx="18629590" cy="3150046"/>
          </a:xfrm>
        </p:spPr>
        <p:txBody>
          <a:bodyPr/>
          <a:lstStyle>
            <a:lvl1pPr marL="0" indent="0">
              <a:buNone/>
              <a:defRPr sz="5040">
                <a:solidFill>
                  <a:schemeClr val="tx1"/>
                </a:solidFill>
              </a:defRPr>
            </a:lvl1pPr>
            <a:lvl2pPr marL="960029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2pPr>
            <a:lvl3pPr marL="192005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3pPr>
            <a:lvl4pPr marL="2880086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401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80014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6017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202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80228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96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3833390"/>
            <a:ext cx="9179798" cy="91368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3833390"/>
            <a:ext cx="9179798" cy="91368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8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766681"/>
            <a:ext cx="18629590" cy="278337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3530053"/>
            <a:ext cx="9137610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5260078"/>
            <a:ext cx="9137610" cy="773678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3530053"/>
            <a:ext cx="9182611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5260078"/>
            <a:ext cx="9182611" cy="773678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063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88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24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2073367"/>
            <a:ext cx="10934760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4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466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2073367"/>
            <a:ext cx="10934760" cy="10233485"/>
          </a:xfrm>
        </p:spPr>
        <p:txBody>
          <a:bodyPr anchor="t"/>
          <a:lstStyle>
            <a:lvl1pPr marL="0" indent="0">
              <a:buNone/>
              <a:defRPr sz="6719"/>
            </a:lvl1pPr>
            <a:lvl2pPr marL="960029" indent="0">
              <a:buNone/>
              <a:defRPr sz="5879"/>
            </a:lvl2pPr>
            <a:lvl3pPr marL="1920057" indent="0">
              <a:buNone/>
              <a:defRPr sz="5040"/>
            </a:lvl3pPr>
            <a:lvl4pPr marL="2880086" indent="0">
              <a:buNone/>
              <a:defRPr sz="4200"/>
            </a:lvl4pPr>
            <a:lvl5pPr marL="3840114" indent="0">
              <a:buNone/>
              <a:defRPr sz="4200"/>
            </a:lvl5pPr>
            <a:lvl6pPr marL="4800143" indent="0">
              <a:buNone/>
              <a:defRPr sz="4200"/>
            </a:lvl6pPr>
            <a:lvl7pPr marL="5760171" indent="0">
              <a:buNone/>
              <a:defRPr sz="4200"/>
            </a:lvl7pPr>
            <a:lvl8pPr marL="6720200" indent="0">
              <a:buNone/>
              <a:defRPr sz="4200"/>
            </a:lvl8pPr>
            <a:lvl9pPr marL="7680228" indent="0">
              <a:buNone/>
              <a:defRPr sz="42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419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22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766678"/>
            <a:ext cx="4657398" cy="1220351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766678"/>
            <a:ext cx="13702199" cy="1220351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49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766681"/>
            <a:ext cx="18629590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3833390"/>
            <a:ext cx="18629590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1FC95-0795-49BF-8F16-A6579F49D1E3}" type="datetimeFigureOut">
              <a:rPr lang="ko-KR" altLang="en-US" smtClean="0"/>
              <a:t>2024-05-14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3346867"/>
            <a:ext cx="728984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6E2AA-4806-4CED-B3C2-EC23C99D46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8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920057" rtl="0" eaLnBrk="1" latinLnBrk="1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14" indent="-480014" algn="l" defTabSz="1920057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400071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360100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4320129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5280157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6240186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7200214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8160243" indent="-480014" algn="l" defTabSz="1920057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60029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920057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86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3840114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4800143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5760171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6720200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7680228" algn="l" defTabSz="1920057" rtl="0" eaLnBrk="1" latinLnBrk="1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762" y="13538312"/>
            <a:ext cx="2037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S1 Fig. </a:t>
            </a:r>
            <a:r>
              <a:rPr lang="en-US" altLang="ko-KR" sz="2800" kern="1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Amino acid and plant codon optimized DNA sequences of the Dup-</a:t>
            </a:r>
            <a:r>
              <a:rPr lang="en-US" altLang="ko-KR" sz="2800" kern="100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scFv</a:t>
            </a:r>
            <a:r>
              <a:rPr lang="en-US" altLang="ko-KR" sz="2800" kern="1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with HDEL.</a:t>
            </a:r>
            <a:endParaRPr lang="ko-KR" altLang="ko-KR" sz="2800" kern="100" dirty="0"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5605BF-1C26-4055-826E-29D10636FB5D}"/>
              </a:ext>
            </a:extLst>
          </p:cNvPr>
          <p:cNvSpPr txBox="1"/>
          <p:nvPr/>
        </p:nvSpPr>
        <p:spPr>
          <a:xfrm>
            <a:off x="611762" y="1095452"/>
            <a:ext cx="20376000" cy="248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294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&gt;Dup-scFv-HDEL_AA</a:t>
            </a:r>
            <a:endParaRPr lang="en-US" altLang="ko-KR" sz="294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52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ko-KR" sz="2520" u="sng" dirty="0">
                <a:latin typeface="Courier New" panose="02070309020205020404" pitchFamily="49" charset="0"/>
                <a:cs typeface="Courier New" panose="02070309020205020404" pitchFamily="49" charset="0"/>
              </a:rPr>
              <a:t>MARSFGANSTVVLAIIFFGCLFALSSAIEEATKL</a:t>
            </a:r>
            <a:r>
              <a:rPr lang="en-US" altLang="ko-KR" sz="2520" b="1" dirty="0">
                <a:latin typeface="Courier New" panose="02070309020205020404" pitchFamily="49" charset="0"/>
                <a:cs typeface="Courier New" panose="02070309020205020404" pitchFamily="49" charset="0"/>
              </a:rPr>
              <a:t>GLV</a:t>
            </a:r>
            <a:r>
              <a:rPr lang="en-US" altLang="ko-KR" sz="2520" b="1" dirty="0">
                <a:latin typeface="Courier New" panose="02070309020205020404" pitchFamily="49" charset="0"/>
                <a:ea typeface="바탕체" panose="02030609000101010101" pitchFamily="17" charset="-127"/>
                <a:cs typeface="Courier New" panose="02070309020205020404" pitchFamily="49" charset="0"/>
              </a:rPr>
              <a:t>EVQLVESGGGLEQPGGSLRLSCAGSGFTFRDYAMTWVRQAPGKGLEWVSSISGSGGNTYYADSVKGRFTISRDNSKNTLYLQMNSLRAEDTAVYYCAKDRLSITIRPRYYGLDVWGQGTTVTVSSASEF</a:t>
            </a:r>
            <a:r>
              <a:rPr lang="en-US" altLang="ko-KR" sz="2520" u="sng" dirty="0">
                <a:latin typeface="Courier New" panose="02070309020205020404" pitchFamily="49" charset="0"/>
                <a:cs typeface="Courier New" panose="02070309020205020404" pitchFamily="49" charset="0"/>
              </a:rPr>
              <a:t>GGGGSGGGGSGGGGSGGGGS</a:t>
            </a:r>
            <a:r>
              <a:rPr lang="en-US" altLang="ko-KR" sz="2520" b="1" dirty="0">
                <a:latin typeface="Courier New" panose="02070309020205020404" pitchFamily="49" charset="0"/>
                <a:cs typeface="Courier New" panose="02070309020205020404" pitchFamily="49" charset="0"/>
              </a:rPr>
              <a:t>EF</a:t>
            </a:r>
            <a:r>
              <a:rPr lang="en-US" altLang="ko-KR" sz="2520" b="1" dirty="0">
                <a:latin typeface="Courier New" panose="02070309020205020404" pitchFamily="49" charset="0"/>
                <a:ea typeface="바탕체" panose="02030609000101010101" pitchFamily="17" charset="-127"/>
                <a:cs typeface="Courier New" panose="02070309020205020404" pitchFamily="49" charset="0"/>
              </a:rPr>
              <a:t>DIVMTQSPLSLPVTPGEPASISCRSSQSLLYSIGYNYLDWYLQKSGQSPQLLIYLGSNRASGVPDRFSGSGSGTDFTLKISRVEAEDVGFYYCMQALQTPYTFGQGTKLEIKRT</a:t>
            </a:r>
            <a:r>
              <a:rPr lang="en-US" altLang="ko-KR" sz="2520" dirty="0">
                <a:latin typeface="Courier New" panose="02070309020205020404" pitchFamily="49" charset="0"/>
                <a:ea typeface="Malgun Gothic" panose="020B0503020000020004" pitchFamily="50" charset="-127"/>
                <a:cs typeface="Courier New" panose="02070309020205020404" pitchFamily="49" charset="0"/>
              </a:rPr>
              <a:t>HHHHHH</a:t>
            </a:r>
            <a:r>
              <a:rPr lang="en-US" altLang="ko-KR" sz="2520" b="1" dirty="0">
                <a:latin typeface="Courier New" panose="02070309020205020404" pitchFamily="49" charset="0"/>
                <a:ea typeface="Malgun Gothic" panose="020B0503020000020004" pitchFamily="50" charset="-127"/>
                <a:cs typeface="Courier New" panose="02070309020205020404" pitchFamily="49" charset="0"/>
              </a:rPr>
              <a:t>HDEL</a:t>
            </a:r>
            <a:r>
              <a:rPr lang="en-US" altLang="ko-KR" sz="2520" dirty="0">
                <a:latin typeface="Courier New" panose="02070309020205020404" pitchFamily="49" charset="0"/>
                <a:ea typeface="Malgun Gothic" panose="020B0503020000020004" pitchFamily="50" charset="-127"/>
                <a:cs typeface="Courier New" panose="02070309020205020404" pitchFamily="49" charset="0"/>
              </a:rPr>
              <a:t>*</a:t>
            </a:r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 </a:t>
            </a:r>
            <a:endParaRPr lang="en-US" altLang="ko-KR" sz="2520" dirty="0">
              <a:latin typeface="Courier New" panose="02070309020205020404" pitchFamily="49" charset="0"/>
              <a:ea typeface="Malgun Gothic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605BF-1C26-4055-826E-29D10636FB5D}"/>
              </a:ext>
            </a:extLst>
          </p:cNvPr>
          <p:cNvSpPr txBox="1"/>
          <p:nvPr/>
        </p:nvSpPr>
        <p:spPr>
          <a:xfrm>
            <a:off x="611762" y="3425780"/>
            <a:ext cx="20376000" cy="10239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294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&gt;Dup-scFv-HDEL_DNA</a:t>
            </a:r>
          </a:p>
          <a:p>
            <a:pPr algn="just"/>
            <a:endParaRPr lang="en-US" altLang="ko-KR" sz="2520" dirty="0">
              <a:latin typeface="Courier New" panose="02070309020205020404" pitchFamily="49" charset="0"/>
              <a:ea typeface="맑은 고딕" panose="020B0503020000020004" pitchFamily="50" charset="-127"/>
              <a:cs typeface="Courier New" panose="02070309020205020404" pitchFamily="49" charset="0"/>
            </a:endParaRP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-Signal peptide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ATGGCTCGCTCGTTTGGAGCTAACAGTACCGTTGTGTTGGCGATCATCTTCTTCGGT (exon1)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GAGTGATTTTCCGATCTTCTTCTCCGATTTAGATCTCCTCTACATTGTTGCTTAATCTCAGAACCTTTTTTCGTTGTTCCTGGATCTGAATGTGTTTGTTTGCAATTTCACGATCTTAAAAGGTTAGATCTCGATTGGTATTGACGATTGGAATCTTTACGATTTCAGGA (intron)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TGTTTATTTGCGTTGTCCTCTGCAATAGAAGAGGCTACGAAGTTA (exon2)</a:t>
            </a: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</a:t>
            </a:r>
            <a:r>
              <a:rPr lang="en-US" altLang="ko-KR" sz="252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SpeI</a:t>
            </a:r>
            <a:r>
              <a:rPr lang="en-US" altLang="ko-KR" sz="252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cloning sequence</a:t>
            </a:r>
            <a:endParaRPr lang="nn-NO" altLang="ko-KR" sz="252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GGACTAGTT</a:t>
            </a:r>
            <a:endParaRPr lang="nn-NO" altLang="ko-KR" sz="2520" dirty="0">
              <a:latin typeface="Courier New" panose="02070309020205020404" pitchFamily="49" charset="0"/>
              <a:ea typeface="+mj-ea"/>
              <a:cs typeface="Courier New" panose="02070309020205020404" pitchFamily="49" charset="0"/>
            </a:endParaRP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-Dupilumab </a:t>
            </a:r>
            <a:r>
              <a:rPr lang="en-US" altLang="ko-KR" sz="2520" b="1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HCFv</a:t>
            </a:r>
            <a:endParaRPr lang="en-US" altLang="ko-KR" sz="2520" b="1" dirty="0"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GAAGTTCAACTTGTTGAGTCTGGAGGTGGATTGGAACAACCAGGTGGATCTCTTAGGTTGTCATGTGCTGGTTCTGGATTCACTTTCAGAGATTACGCTATGACATGGGTTAGGCAAGCTCCTGGAAAGGGACTTGAGTGGGTTTCTTCAATTTCTGGTTCAGGTGGAAATACTTATTACGCTGATTCAGTTAAGGGAAGATTTACTATCTCAAGGGATAACTCTAAGAACACACTTTACTTGCAAATGAACTCTTTGAGAGCTGAAGATACTGCTGTTTATTACTGCGCTAAAGATAGGCTTTCTATTACAATTAGACCAAGGTATTACGGATTGGATGTTTGGGGTCAAGGAACTACAGTTACAGTTTCTTCAGCTAGC</a:t>
            </a: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-4X Linker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GAATTCGGAGGAGGAGGTTCAGGAGGTGGAGGAAGTGGTGGTGGTGGATCTGGGGGTGGGGGATCTGAATTC</a:t>
            </a: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-Dupilumab </a:t>
            </a:r>
            <a:r>
              <a:rPr lang="en-US" altLang="ko-KR" sz="2520" b="1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LCFv</a:t>
            </a:r>
            <a:endParaRPr lang="en-US" altLang="ko-KR" sz="2520" b="1" dirty="0"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GATATTGTTATGACTCAATCACCTCTTTCTTTGCCAGTTACACCTGGTGAACCAGCTTCTATTTCATGCAGATCTTCACAATCACTTTTGTACTCTATCGGTTACAACTACCTTGATTGGTACTTGCAAAAGTCAGGACAATCTCCACAACTTTTGATCTACCTTGGTTCAAACAGAGCTTCTGGAGTTCCTGATAGGTTTTCTGGATCAGGTTCTGGAACTGATTTCACTTTGAAGATCTCAAGAGTTGAAGCTGAGGATGTTGGTTTTTATTACTGTATGCAAGCTCTTCAAACTCCATACACATTTGGTCAAGGAACTAAGTTGGAAATTAAAAGGACA</a:t>
            </a: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(6xHis)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CATCATCACCATCACCAC </a:t>
            </a:r>
          </a:p>
          <a:p>
            <a:pPr algn="just"/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en-US" altLang="ko-KR" sz="2520" b="1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HDEL+stop</a:t>
            </a:r>
            <a:r>
              <a: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CACGACGAACTT</a:t>
            </a:r>
            <a:r>
              <a:rPr lang="en-US" altLang="ko-KR" sz="2520" b="1" u="sng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TGA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11762" y="986168"/>
            <a:ext cx="20376000" cy="226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2003" tIns="96001" rIns="192003" bIns="960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80"/>
          </a:p>
        </p:txBody>
      </p:sp>
      <p:sp>
        <p:nvSpPr>
          <p:cNvPr id="7" name="직사각형 6"/>
          <p:cNvSpPr/>
          <p:nvPr/>
        </p:nvSpPr>
        <p:spPr>
          <a:xfrm>
            <a:off x="611762" y="3406038"/>
            <a:ext cx="20376000" cy="986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2003" tIns="96001" rIns="192003" bIns="960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8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E7342C-8538-4600-97DE-7DB47F8BCF43}"/>
              </a:ext>
            </a:extLst>
          </p:cNvPr>
          <p:cNvSpPr txBox="1"/>
          <p:nvPr/>
        </p:nvSpPr>
        <p:spPr>
          <a:xfrm>
            <a:off x="14484815" y="95250"/>
            <a:ext cx="70711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b="1" dirty="0">
                <a:latin typeface="Arial" panose="020B0604020202020204" pitchFamily="34" charset="0"/>
                <a:cs typeface="Arial" panose="020B0604020202020204" pitchFamily="34" charset="0"/>
              </a:rPr>
              <a:t>Kwon et al., Supplementary Figure S1</a:t>
            </a:r>
            <a:endParaRPr lang="ko-KR" alt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8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611762" y="1021479"/>
            <a:ext cx="20376000" cy="2513947"/>
            <a:chOff x="1445090" y="1309346"/>
            <a:chExt cx="20376000" cy="251394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55605BF-1C26-4055-826E-29D10636FB5D}"/>
                </a:ext>
              </a:extLst>
            </p:cNvPr>
            <p:cNvSpPr txBox="1"/>
            <p:nvPr/>
          </p:nvSpPr>
          <p:spPr>
            <a:xfrm>
              <a:off x="1445090" y="1339536"/>
              <a:ext cx="20376000" cy="2483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294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&gt;Dup-</a:t>
              </a:r>
              <a:r>
                <a:rPr lang="en-US" altLang="ko-KR" sz="2940" b="1" dirty="0" err="1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scFv_AA</a:t>
              </a:r>
              <a:endParaRPr lang="en-US" altLang="ko-KR" sz="2940" b="1" dirty="0">
                <a:latin typeface="Arial" panose="020B0604020202020204" pitchFamily="34" charset="0"/>
                <a:ea typeface="Malgun Gothic" panose="020B0503020000020004" pitchFamily="50" charset="-127"/>
                <a:cs typeface="Arial" panose="020B0604020202020204" pitchFamily="34" charset="0"/>
              </a:endParaRPr>
            </a:p>
            <a:p>
              <a:endParaRPr lang="en-US" altLang="ko-KR" sz="252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altLang="ko-KR" sz="2520" u="sng" dirty="0">
                  <a:latin typeface="Courier New" panose="02070309020205020404" pitchFamily="49" charset="0"/>
                  <a:cs typeface="Courier New" panose="02070309020205020404" pitchFamily="49" charset="0"/>
                </a:rPr>
                <a:t>MARSFGANSTVVLAIIFFGCLFALSSAIEEATKL</a:t>
              </a:r>
              <a:r>
                <a:rPr lang="en-US" altLang="ko-KR" sz="252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GLV</a:t>
              </a:r>
              <a:r>
                <a:rPr lang="en-US" altLang="ko-KR" sz="2520" b="1" dirty="0">
                  <a:latin typeface="Courier New" panose="02070309020205020404" pitchFamily="49" charset="0"/>
                  <a:ea typeface="바탕체" panose="02030609000101010101" pitchFamily="17" charset="-127"/>
                  <a:cs typeface="Courier New" panose="02070309020205020404" pitchFamily="49" charset="0"/>
                </a:rPr>
                <a:t>EVQLVESGGGLEQPGGSLRLSCAGSGFTFRDYAMTWVRQAPGKGLEWVSSISGSGGNTYYADSVKGRFTISRDNSKNTLYLQMNSLRAEDTAVYYCAKDRLSITIRPRYYGLDVWGQGTTVTVSSASEF</a:t>
              </a:r>
              <a:r>
                <a:rPr lang="en-US" altLang="ko-KR" sz="2520" u="sng" dirty="0">
                  <a:latin typeface="Courier New" panose="02070309020205020404" pitchFamily="49" charset="0"/>
                  <a:cs typeface="Courier New" panose="02070309020205020404" pitchFamily="49" charset="0"/>
                </a:rPr>
                <a:t>GGGGSGGGGSGGGGSGGGGS</a:t>
              </a:r>
              <a:r>
                <a:rPr lang="en-US" altLang="ko-KR" sz="252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EF</a:t>
              </a:r>
              <a:r>
                <a:rPr lang="en-US" altLang="ko-KR" sz="2520" b="1" dirty="0">
                  <a:latin typeface="Courier New" panose="02070309020205020404" pitchFamily="49" charset="0"/>
                  <a:ea typeface="바탕체" panose="02030609000101010101" pitchFamily="17" charset="-127"/>
                  <a:cs typeface="Courier New" panose="02070309020205020404" pitchFamily="49" charset="0"/>
                </a:rPr>
                <a:t>DIVMTQSPLSLPVTPGEPASISCRSSQSLLYSIGYNYLDWYLQKSGQSPQLLIYLGSNRASGVPDRFSGSGSGTDFTLKISRVEAEDVGFYYCMQALQTPYTFGQGTKLEIKRT</a:t>
              </a:r>
              <a:r>
                <a:rPr lang="en-US" altLang="ko-KR" sz="2520" dirty="0">
                  <a:latin typeface="Courier New" panose="02070309020205020404" pitchFamily="49" charset="0"/>
                  <a:ea typeface="Malgun Gothic" panose="020B0503020000020004" pitchFamily="50" charset="-127"/>
                  <a:cs typeface="Courier New" panose="02070309020205020404" pitchFamily="49" charset="0"/>
                </a:rPr>
                <a:t>HHHHHH*</a:t>
              </a:r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 </a:t>
              </a:r>
              <a:endParaRPr lang="en-US" altLang="ko-KR" sz="2520" dirty="0">
                <a:latin typeface="Courier New" panose="02070309020205020404" pitchFamily="49" charset="0"/>
                <a:ea typeface="Malgun Gothic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445090" y="1309346"/>
              <a:ext cx="20376000" cy="223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92003" tIns="96001" rIns="192003" bIns="960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78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11762" y="3436061"/>
            <a:ext cx="20376000" cy="9864000"/>
            <a:chOff x="1401345" y="4126093"/>
            <a:chExt cx="20376000" cy="98640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5605BF-1C26-4055-826E-29D10636FB5D}"/>
                </a:ext>
              </a:extLst>
            </p:cNvPr>
            <p:cNvSpPr txBox="1"/>
            <p:nvPr/>
          </p:nvSpPr>
          <p:spPr>
            <a:xfrm>
              <a:off x="1401345" y="4133380"/>
              <a:ext cx="20376000" cy="9851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294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&gt;Dup-</a:t>
              </a:r>
              <a:r>
                <a:rPr lang="en-US" altLang="ko-KR" sz="2940" b="1" dirty="0" err="1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scFv_DNA</a:t>
              </a:r>
              <a:endParaRPr lang="en-US" altLang="ko-KR" sz="294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just"/>
              <a:endParaRPr lang="en-US" altLang="ko-KR" sz="2520" dirty="0"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-Signal peptide</a:t>
              </a: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ATGGCTCGCTCGTTTGGAGCTAACAGTACCGTTGTGTTGGCGATCATCTTCTTCGGT (exon1)</a:t>
              </a: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GAGTGATTTTCCGATCTTCTTCTCCGATTTAGATCTCCTCTACATTGTTGCTTAATCTCAGAACCTTTTTTCGTTGTTCCTGGATCTGAATGTGTTTGTTTGCAATTTCACGATCTTAAAAGGTTAGATCTCGATTGGTATTGACGATTGGAATCTTTACGATTTCAGGA (intron)</a:t>
              </a: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TGTTTATTTGCGTTGTCCTCTGCAATAGAAGAGGCTACGAAGTTA (exon2)</a:t>
              </a: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ko-KR" sz="252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SpeI</a:t>
              </a:r>
              <a:r>
                <a:rPr lang="en-US" altLang="ko-KR" sz="2520" b="1" dirty="0">
                  <a:latin typeface="Arial" panose="020B0604020202020204" pitchFamily="34" charset="0"/>
                  <a:cs typeface="Arial" panose="020B0604020202020204" pitchFamily="34" charset="0"/>
                </a:rPr>
                <a:t> cloning sequence</a:t>
              </a:r>
              <a:endParaRPr lang="nn-NO" altLang="ko-KR" sz="252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cs typeface="Courier New" panose="02070309020205020404" pitchFamily="49" charset="0"/>
                </a:rPr>
                <a:t>GGACTAGTT</a:t>
              </a:r>
              <a:endParaRPr lang="nn-NO" altLang="ko-KR" sz="252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-Dupilumab </a:t>
              </a:r>
              <a:r>
                <a:rPr lang="en-US" altLang="ko-KR" sz="2520" b="1" dirty="0" err="1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HCFv</a:t>
              </a:r>
              <a:endPara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GAAGTTCAACTTGTTGAGTCTGGAGGTGGATTGGAACAACCAGGTGGATCTCTTAGGTTGTCATGTGCTGGTTCTGGATTCACTTTCAGAGATTACGCTATGACATGGGTTAGGCAAGCTCCTGGAAAGGGACTTGAGTGGGTTTCTTCAATTTCTGGTTCAGGTGGAAATACTTATTACGCTGATTCAGTTAAGGGAAGATTTACTATCTCAAGGGATAACTCTAAGAACACACTTTACTTGCAAATGAACTCTTTGAGAGCTGAAGATACTGCTGTTTATTACTGCGCTAAAGATAGGCTTTCTATTACAATTAGACCAAGGTATTACGGATTGGATGTTTGGGGTCAAGGAACTACAGTTACAGTTTCTTCAGCTAGC</a:t>
              </a: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-4X Linker</a:t>
              </a: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cs typeface="Courier New" panose="02070309020205020404" pitchFamily="49" charset="0"/>
                </a:rPr>
                <a:t>GAATTCGGAGGAGGAGGTTCAGGAGGTGGAGGAAGTGGTGGTGGTGGATCTGGGGGTGGGGGATCTGAATTC</a:t>
              </a: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-Dupilumab </a:t>
              </a:r>
              <a:r>
                <a:rPr lang="en-US" altLang="ko-KR" sz="2520" b="1" dirty="0" err="1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LCFv</a:t>
              </a:r>
              <a:endParaRPr lang="en-US" altLang="ko-KR" sz="252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GATATTGTTATGACTCAATCACCTCTTTCTTTGCCAGTTACACCTGGTGAACCAGCTTCTATTTCATGCAGATCTTCACAATCACTTTTGTACTCTATCGGTTACAACTACCTTGATTGGTACTTGCAAAAGTCAGGACAATCTCCACAACTTTTGATCTACCTTGGTTCAAACAGAGCTTCTGGAGTTCCTGATAGGTTTTCTGGATCAGGTTCTGGAACTGATTTCACTTTGAAGATCTCAAGAGTTGAAGCTGAGGATGTTGGTTTTTATTACTGTATGCAAGCTCTTCAAACTCCATACACATTTGGTCAAGGAACTAAGTTGGAAATTAAAAGGACA</a:t>
              </a: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(6xHis)</a:t>
              </a:r>
            </a:p>
            <a:p>
              <a:pPr algn="just"/>
              <a:r>
                <a:rPr lang="en-US" altLang="ko-KR" sz="2520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CATCATCACCATCACCAC </a:t>
              </a:r>
            </a:p>
            <a:p>
              <a:pPr algn="just"/>
              <a:r>
                <a:rPr lang="en-US" altLang="ko-KR" sz="2520" b="1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(stop)</a:t>
              </a:r>
            </a:p>
            <a:p>
              <a:pPr algn="just"/>
              <a:r>
                <a:rPr lang="en-US" altLang="ko-KR" sz="2520" b="1" u="sng" dirty="0"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TGA</a:t>
              </a:r>
              <a:endParaRPr lang="en-US" altLang="ko-KR" sz="2520" b="1" u="sng" dirty="0">
                <a:latin typeface="Courier New" panose="02070309020205020404" pitchFamily="49" charset="0"/>
                <a:ea typeface="Malgun Gothic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401345" y="4126093"/>
              <a:ext cx="20376000" cy="986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92003" tIns="96001" rIns="192003" bIns="9600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78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11762" y="13534004"/>
            <a:ext cx="2037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S2 Fig. </a:t>
            </a:r>
            <a:r>
              <a:rPr lang="en-US" altLang="ko-KR" sz="2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Amino acid and plant codon optimized DNA sequences of the Dup-</a:t>
            </a:r>
            <a:r>
              <a:rPr lang="en-US" altLang="ko-KR" sz="2800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scFv</a:t>
            </a:r>
            <a:r>
              <a:rPr lang="en-US" altLang="ko-KR" sz="2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without HDEL.</a:t>
            </a:r>
            <a:endParaRPr lang="ko-KR" alt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E7342C-8538-4600-97DE-7DB47F8BCF43}"/>
              </a:ext>
            </a:extLst>
          </p:cNvPr>
          <p:cNvSpPr txBox="1"/>
          <p:nvPr/>
        </p:nvSpPr>
        <p:spPr>
          <a:xfrm>
            <a:off x="14484815" y="95250"/>
            <a:ext cx="70711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b="1" dirty="0">
                <a:latin typeface="Arial" panose="020B0604020202020204" pitchFamily="34" charset="0"/>
                <a:cs typeface="Arial" panose="020B0604020202020204" pitchFamily="34" charset="0"/>
              </a:rPr>
              <a:t>Kwon et al., Supplementary Figure S2</a:t>
            </a:r>
            <a:endParaRPr lang="ko-KR" alt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9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8CA61E70-A139-4AB8-9C3B-FA6AE38CC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4" t="5693" r="5871" b="33594"/>
          <a:stretch/>
        </p:blipFill>
        <p:spPr bwMode="auto">
          <a:xfrm>
            <a:off x="7861762" y="1358458"/>
            <a:ext cx="5876000" cy="892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C76CB0-47C5-4C2E-8E71-1D927355EBFF}"/>
              </a:ext>
            </a:extLst>
          </p:cNvPr>
          <p:cNvSpPr txBox="1"/>
          <p:nvPr/>
        </p:nvSpPr>
        <p:spPr>
          <a:xfrm>
            <a:off x="611762" y="10798609"/>
            <a:ext cx="20376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S3 Fig. </a:t>
            </a:r>
            <a:r>
              <a:rPr lang="en-US" altLang="ko-KR" sz="2800" b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Confirmation of glycosylation on plant-produced Dup-scFv. 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Purified Dup-scFv with HDEL was treated with Endo H under denaturing condition according to the manufacturer’s protocol. The reaction products were detected by immunoblotting with anti-HIS and anti-IgG antibodies for the Dup-</a:t>
            </a:r>
            <a:r>
              <a:rPr lang="en-US" altLang="ko-KR" sz="2800" kern="100" dirty="0" err="1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scFv</a:t>
            </a:r>
            <a:r>
              <a:rPr lang="en-US" altLang="ko-KR" sz="2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with HDEL and nivolumab with HDEL, respectively. Plant-produced nivolumab with HDEL was served as a positive control (Kang et al., 2022). Asterisks indicate the size shift of heavy chain of plant-produced nivolumab with HDEL.</a:t>
            </a:r>
            <a:endParaRPr lang="ko-KR" alt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E7342C-8538-4600-97DE-7DB47F8BCF43}"/>
              </a:ext>
            </a:extLst>
          </p:cNvPr>
          <p:cNvSpPr txBox="1"/>
          <p:nvPr/>
        </p:nvSpPr>
        <p:spPr>
          <a:xfrm>
            <a:off x="14484815" y="95250"/>
            <a:ext cx="70711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b="1" dirty="0">
                <a:latin typeface="Arial" panose="020B0604020202020204" pitchFamily="34" charset="0"/>
                <a:cs typeface="Arial" panose="020B0604020202020204" pitchFamily="34" charset="0"/>
              </a:rPr>
              <a:t>Kwon et al., Supplementary Figure S3</a:t>
            </a:r>
            <a:endParaRPr lang="ko-KR" alt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19534" y="9765159"/>
            <a:ext cx="10182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anti-HIS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19534" y="7383909"/>
            <a:ext cx="10054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anti-IgG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724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11762" y="1945669"/>
          <a:ext cx="20376000" cy="41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1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4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</a:t>
                      </a:r>
                      <a:r>
                        <a:rPr lang="en-US" altLang="ko-KR" sz="2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FW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ATGGCTCGCTCGTTTGG</a:t>
                      </a:r>
                      <a:endParaRPr kumimoji="0" lang="en-US" altLang="ko-KR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RV1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GTGGTGATGGTGATGATGTG</a:t>
                      </a:r>
                      <a:endParaRPr lang="en-US" altLang="ko-K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RV2</a:t>
                      </a:r>
                      <a:endParaRPr lang="ko-KR" alt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TCAAAGTTCGTCGTGGTGG</a:t>
                      </a:r>
                      <a:endParaRPr lang="en-US" altLang="ko-KR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1996" marR="161996" marT="80998" marB="80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qPCR_MUC5AC_Fw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CCACTGGTTCTATGGCAACACC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050493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qPCR_MUC5AC_Rv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GCCGAAGTCCAGGCTGTGCG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0027617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qPCR_CCL26_Fw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GGGAGTGACATATCCAAGACCTG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520933"/>
                  </a:ext>
                </a:extLst>
              </a:tr>
              <a:tr h="50150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qPCR_CCL26_Rv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CAGACTTTCTTGCCTCTTTTGGTA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642361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DC964FAC-15E2-4B68-A7A4-FE63D0027B46}"/>
              </a:ext>
            </a:extLst>
          </p:cNvPr>
          <p:cNvSpPr txBox="1"/>
          <p:nvPr/>
        </p:nvSpPr>
        <p:spPr>
          <a:xfrm>
            <a:off x="572371" y="1219201"/>
            <a:ext cx="2037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>
                <a:latin typeface="Arial" panose="020B0604020202020204" pitchFamily="34" charset="0"/>
                <a:cs typeface="Arial" panose="020B0604020202020204" pitchFamily="34" charset="0"/>
              </a:rPr>
              <a:t>S1 Table</a:t>
            </a:r>
            <a:r>
              <a:rPr lang="en-US" altLang="ko-KR" sz="2800" b="1" kern="10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  <a:r>
              <a:rPr lang="en-US" altLang="ko-KR" sz="2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Primer sequences used for genomic integration of Dup-scFv in </a:t>
            </a:r>
            <a:r>
              <a:rPr lang="en-US" altLang="ko-KR" sz="2800" i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N. benthamiana</a:t>
            </a:r>
            <a:r>
              <a:rPr lang="en-US" altLang="ko-KR" sz="2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genome.</a:t>
            </a:r>
            <a:endParaRPr lang="ko-KR" altLang="ko-KR" sz="2800" kern="100" dirty="0">
              <a:effectLst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endParaRPr lang="ko-KR" alt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E7342C-8538-4600-97DE-7DB47F8BCF43}"/>
              </a:ext>
            </a:extLst>
          </p:cNvPr>
          <p:cNvSpPr txBox="1"/>
          <p:nvPr/>
        </p:nvSpPr>
        <p:spPr>
          <a:xfrm>
            <a:off x="14684871" y="95250"/>
            <a:ext cx="6871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b="1" dirty="0">
                <a:latin typeface="Arial" panose="020B0604020202020204" pitchFamily="34" charset="0"/>
                <a:cs typeface="Arial" panose="020B0604020202020204" pitchFamily="34" charset="0"/>
              </a:rPr>
              <a:t>Kwon et al., Supplementary Table S1</a:t>
            </a:r>
            <a:endParaRPr lang="ko-KR" alt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7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DC964FAC-15E2-4B68-A7A4-FE63D0027B46}"/>
              </a:ext>
            </a:extLst>
          </p:cNvPr>
          <p:cNvSpPr txBox="1"/>
          <p:nvPr/>
        </p:nvSpPr>
        <p:spPr>
          <a:xfrm>
            <a:off x="572371" y="1219201"/>
            <a:ext cx="2037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S2 Table</a:t>
            </a:r>
            <a:r>
              <a:rPr lang="en-US" altLang="ko-KR" sz="2800" b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  <a:r>
              <a:rPr lang="en-US" altLang="ko-KR" sz="2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SPR data</a:t>
            </a:r>
            <a:endParaRPr lang="ko-KR" alt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E7342C-8538-4600-97DE-7DB47F8BCF43}"/>
              </a:ext>
            </a:extLst>
          </p:cNvPr>
          <p:cNvSpPr txBox="1"/>
          <p:nvPr/>
        </p:nvSpPr>
        <p:spPr>
          <a:xfrm>
            <a:off x="14684871" y="95250"/>
            <a:ext cx="6871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b="1" dirty="0">
                <a:latin typeface="Arial" panose="020B0604020202020204" pitchFamily="34" charset="0"/>
                <a:cs typeface="Arial" panose="020B0604020202020204" pitchFamily="34" charset="0"/>
              </a:rPr>
              <a:t>Kwon et al., Supplementary Table S2</a:t>
            </a:r>
            <a:endParaRPr lang="ko-KR" alt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72374" y="2230519"/>
          <a:ext cx="20001625" cy="314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325">
                  <a:extLst>
                    <a:ext uri="{9D8B030D-6E8A-4147-A177-3AD203B41FA5}">
                      <a16:colId xmlns:a16="http://schemas.microsoft.com/office/drawing/2014/main" val="2504518175"/>
                    </a:ext>
                  </a:extLst>
                </a:gridCol>
                <a:gridCol w="4000325">
                  <a:extLst>
                    <a:ext uri="{9D8B030D-6E8A-4147-A177-3AD203B41FA5}">
                      <a16:colId xmlns:a16="http://schemas.microsoft.com/office/drawing/2014/main" val="1629905505"/>
                    </a:ext>
                  </a:extLst>
                </a:gridCol>
                <a:gridCol w="4000325">
                  <a:extLst>
                    <a:ext uri="{9D8B030D-6E8A-4147-A177-3AD203B41FA5}">
                      <a16:colId xmlns:a16="http://schemas.microsoft.com/office/drawing/2014/main" val="1571202547"/>
                    </a:ext>
                  </a:extLst>
                </a:gridCol>
                <a:gridCol w="4000325">
                  <a:extLst>
                    <a:ext uri="{9D8B030D-6E8A-4147-A177-3AD203B41FA5}">
                      <a16:colId xmlns:a16="http://schemas.microsoft.com/office/drawing/2014/main" val="1741364972"/>
                    </a:ext>
                  </a:extLst>
                </a:gridCol>
                <a:gridCol w="4000325">
                  <a:extLst>
                    <a:ext uri="{9D8B030D-6E8A-4147-A177-3AD203B41FA5}">
                      <a16:colId xmlns:a16="http://schemas.microsoft.com/office/drawing/2014/main" val="3036527446"/>
                    </a:ext>
                  </a:extLst>
                </a:gridCol>
              </a:tblGrid>
              <a:tr h="1047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Antibody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altLang="ko-KR" sz="2800" baseline="-5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altLang="ko-KR" sz="2800" baseline="-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</a:t>
                      </a:r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altLang="ko-KR" sz="2800" baseline="-5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(1/s)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altLang="ko-KR" sz="28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Rmax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(RU)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385344"/>
                  </a:ext>
                </a:extLst>
              </a:tr>
              <a:tr h="1047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Dupilumab</a:t>
                      </a:r>
                      <a:endParaRPr lang="ko-KR" altLang="en-US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2.75E+05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3.62E-05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1.33E-10</a:t>
                      </a:r>
                    </a:p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(133 </a:t>
                      </a:r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121.11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972275"/>
                  </a:ext>
                </a:extLst>
              </a:tr>
              <a:tr h="1047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Dup-</a:t>
                      </a:r>
                      <a:r>
                        <a:rPr lang="en-US" altLang="ko-KR" sz="28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scFv</a:t>
                      </a:r>
                      <a:endParaRPr lang="ko-KR" altLang="en-US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1.08+05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5.15E-05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4.76E-10</a:t>
                      </a:r>
                    </a:p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(476 </a:t>
                      </a:r>
                      <a:r>
                        <a:rPr lang="en-US" altLang="ko-KR" sz="2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382.05</a:t>
                      </a:r>
                      <a:endParaRPr lang="ko-KR" altLang="en-U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651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21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4234</TotalTime>
  <Words>352</Words>
  <Application>Microsoft Office PowerPoint</Application>
  <PresentationFormat>사용자 지정</PresentationFormat>
  <Paragraphs>88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scFv for blocking type II inflammation using Nicotiana benthamiana</dc:title>
  <dc:creator>Beomjun Kwon</dc:creator>
  <cp:lastModifiedBy>김주영(약리학교실)</cp:lastModifiedBy>
  <cp:revision>150</cp:revision>
  <cp:lastPrinted>2024-02-01T07:00:33Z</cp:lastPrinted>
  <dcterms:created xsi:type="dcterms:W3CDTF">2023-07-17T08:36:00Z</dcterms:created>
  <dcterms:modified xsi:type="dcterms:W3CDTF">2024-05-14T08:20:36Z</dcterms:modified>
</cp:coreProperties>
</file>