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7" r:id="rId2"/>
  </p:sldIdLst>
  <p:sldSz cx="6858000" cy="9906000" type="A4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303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 dirty="0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8"/>
          <p:cNvSpPr txBox="1"/>
          <p:nvPr/>
        </p:nvSpPr>
        <p:spPr>
          <a:xfrm>
            <a:off x="78945" y="62751"/>
            <a:ext cx="20553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Supplementary Fig. </a:t>
            </a:r>
            <a:r>
              <a:rPr kumimoji="1" lang="en-US" altLang="ja-JP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S5 </a:t>
            </a:r>
            <a:endParaRPr kumimoji="1" lang="en-US" altLang="ja-JP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2442526" y="1753522"/>
            <a:ext cx="893445" cy="4572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Cutoff </a:t>
            </a:r>
          </a:p>
          <a:p>
            <a:pPr algn="l"/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9.56 pg/ml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テキスト ボックス 19"/>
          <p:cNvSpPr txBox="1"/>
          <p:nvPr/>
        </p:nvSpPr>
        <p:spPr>
          <a:xfrm>
            <a:off x="2442526" y="3962052"/>
            <a:ext cx="1062355" cy="4572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Cutoff</a:t>
            </a:r>
          </a:p>
          <a:p>
            <a:pPr algn="l"/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165.73 pg/ml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テキスト ボックス 19"/>
          <p:cNvSpPr txBox="1"/>
          <p:nvPr/>
        </p:nvSpPr>
        <p:spPr>
          <a:xfrm>
            <a:off x="2442526" y="6185187"/>
            <a:ext cx="1062355" cy="4572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Cutoff</a:t>
            </a:r>
          </a:p>
          <a:p>
            <a:pPr algn="l"/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601.50 pg/ml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テキスト ボックス 19"/>
          <p:cNvSpPr txBox="1"/>
          <p:nvPr/>
        </p:nvSpPr>
        <p:spPr>
          <a:xfrm>
            <a:off x="5588316" y="1753522"/>
            <a:ext cx="1146810" cy="4572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Cutoff</a:t>
            </a:r>
          </a:p>
          <a:p>
            <a:pPr algn="l"/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8100.75 pg/ml</a:t>
            </a:r>
          </a:p>
        </p:txBody>
      </p:sp>
      <p:sp>
        <p:nvSpPr>
          <p:cNvPr id="7" name="テキスト ボックス 19"/>
          <p:cNvSpPr txBox="1"/>
          <p:nvPr/>
        </p:nvSpPr>
        <p:spPr>
          <a:xfrm>
            <a:off x="5588316" y="3962052"/>
            <a:ext cx="1062355" cy="4572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Cutoff</a:t>
            </a:r>
          </a:p>
          <a:p>
            <a:pPr algn="l"/>
            <a:r>
              <a:rPr kumimoji="1"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198.28 pg/ml</a:t>
            </a:r>
            <a:endParaRPr kumimoji="1"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テキスト ボックス 19"/>
          <p:cNvSpPr txBox="1"/>
          <p:nvPr/>
        </p:nvSpPr>
        <p:spPr>
          <a:xfrm>
            <a:off x="5588316" y="6185187"/>
            <a:ext cx="977900" cy="4572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Cutoff </a:t>
            </a:r>
          </a:p>
          <a:p>
            <a:pPr algn="l"/>
            <a:r>
              <a:rPr kumimoji="1"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28.56 pg/ml</a:t>
            </a:r>
            <a:endParaRPr kumimoji="1"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図形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355" y="1635125"/>
            <a:ext cx="1800000" cy="1578954"/>
          </a:xfrm>
          <a:prstGeom prst="rect">
            <a:avLst/>
          </a:prstGeom>
        </p:spPr>
      </p:pic>
      <p:sp>
        <p:nvSpPr>
          <p:cNvPr id="10" name="テキスト ボックス 18"/>
          <p:cNvSpPr txBox="1"/>
          <p:nvPr/>
        </p:nvSpPr>
        <p:spPr>
          <a:xfrm>
            <a:off x="5588316" y="4455217"/>
            <a:ext cx="981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AUC=0.608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kumimoji="1" lang="en-US" altLang="ja-JP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=0.130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テキスト ボックス 18"/>
          <p:cNvSpPr txBox="1"/>
          <p:nvPr/>
        </p:nvSpPr>
        <p:spPr>
          <a:xfrm>
            <a:off x="2442526" y="2231447"/>
            <a:ext cx="981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AUC=0.505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kumimoji="1" lang="en-US" altLang="ja-JP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=0.949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テキスト ボックス 18"/>
          <p:cNvSpPr txBox="1"/>
          <p:nvPr/>
        </p:nvSpPr>
        <p:spPr>
          <a:xfrm>
            <a:off x="5588316" y="2231447"/>
            <a:ext cx="981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AUC=0.690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kumimoji="1" lang="en-US" altLang="ja-JP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=0.008*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テキスト ボックス 18"/>
          <p:cNvSpPr txBox="1"/>
          <p:nvPr/>
        </p:nvSpPr>
        <p:spPr>
          <a:xfrm>
            <a:off x="5588316" y="6669462"/>
            <a:ext cx="981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AUC=0.707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kumimoji="1" lang="en-US" altLang="ja-JP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=0.004*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図形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355" y="3858895"/>
            <a:ext cx="1800000" cy="1578954"/>
          </a:xfrm>
          <a:prstGeom prst="rect">
            <a:avLst/>
          </a:prstGeom>
        </p:spPr>
      </p:pic>
      <p:pic>
        <p:nvPicPr>
          <p:cNvPr id="17" name="図形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625" y="6066790"/>
            <a:ext cx="1800000" cy="1557381"/>
          </a:xfrm>
          <a:prstGeom prst="rect">
            <a:avLst/>
          </a:prstGeom>
        </p:spPr>
      </p:pic>
      <p:pic>
        <p:nvPicPr>
          <p:cNvPr id="18" name="図形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5700" y="1635125"/>
            <a:ext cx="1800000" cy="1578676"/>
          </a:xfrm>
          <a:prstGeom prst="rect">
            <a:avLst/>
          </a:prstGeom>
        </p:spPr>
      </p:pic>
      <p:pic>
        <p:nvPicPr>
          <p:cNvPr id="19" name="図形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97605" y="3858895"/>
            <a:ext cx="1800000" cy="1578954"/>
          </a:xfrm>
          <a:prstGeom prst="rect">
            <a:avLst/>
          </a:prstGeom>
        </p:spPr>
      </p:pic>
      <p:pic>
        <p:nvPicPr>
          <p:cNvPr id="20" name="図形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96335" y="6066790"/>
            <a:ext cx="1800000" cy="1557388"/>
          </a:xfrm>
          <a:prstGeom prst="rect">
            <a:avLst/>
          </a:prstGeom>
        </p:spPr>
      </p:pic>
      <p:sp>
        <p:nvSpPr>
          <p:cNvPr id="28" name="テキスト ボックス 27"/>
          <p:cNvSpPr txBox="1"/>
          <p:nvPr/>
        </p:nvSpPr>
        <p:spPr>
          <a:xfrm>
            <a:off x="1998435" y="626140"/>
            <a:ext cx="285940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dirty="0" smtClean="0"/>
              <a:t>ROC curve for 2-year survival</a:t>
            </a:r>
            <a:endParaRPr kumimoji="1" lang="en-US" dirty="0"/>
          </a:p>
        </p:txBody>
      </p:sp>
      <p:sp>
        <p:nvSpPr>
          <p:cNvPr id="34" name="テキスト ボックス 18"/>
          <p:cNvSpPr txBox="1"/>
          <p:nvPr/>
        </p:nvSpPr>
        <p:spPr>
          <a:xfrm>
            <a:off x="1436254" y="1345250"/>
            <a:ext cx="884555" cy="3048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sCTLA-4</a:t>
            </a:r>
          </a:p>
        </p:txBody>
      </p:sp>
      <p:sp>
        <p:nvSpPr>
          <p:cNvPr id="35" name="テキスト ボックス 18"/>
          <p:cNvSpPr txBox="1"/>
          <p:nvPr/>
        </p:nvSpPr>
        <p:spPr>
          <a:xfrm>
            <a:off x="1490546" y="3642680"/>
            <a:ext cx="775970" cy="3048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sPD-L1</a:t>
            </a:r>
          </a:p>
        </p:txBody>
      </p:sp>
      <p:sp>
        <p:nvSpPr>
          <p:cNvPr id="36" name="テキスト ボックス 18"/>
          <p:cNvSpPr txBox="1"/>
          <p:nvPr/>
        </p:nvSpPr>
        <p:spPr>
          <a:xfrm>
            <a:off x="1540076" y="5857560"/>
            <a:ext cx="676910" cy="3048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sPD-1</a:t>
            </a:r>
          </a:p>
        </p:txBody>
      </p:sp>
      <p:sp>
        <p:nvSpPr>
          <p:cNvPr id="37" name="テキスト ボックス 18"/>
          <p:cNvSpPr txBox="1"/>
          <p:nvPr/>
        </p:nvSpPr>
        <p:spPr>
          <a:xfrm>
            <a:off x="4309224" y="1345250"/>
            <a:ext cx="7072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TGF</a:t>
            </a:r>
            <a:r>
              <a:rPr kumimoji="1" lang="en-US" altLang="ja-JP" sz="1400" dirty="0">
                <a:latin typeface="Symbol" panose="05050102010706020507" pitchFamily="18" charset="2"/>
                <a:cs typeface="Arial" panose="020B0604020202020204" pitchFamily="34" charset="0"/>
              </a:rPr>
              <a:t>b</a:t>
            </a:r>
            <a:r>
              <a:rPr kumimoji="1" lang="en-US" altLang="ja-JP" sz="1400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38" name="テキスト ボックス 18"/>
          <p:cNvSpPr txBox="1"/>
          <p:nvPr/>
        </p:nvSpPr>
        <p:spPr>
          <a:xfrm>
            <a:off x="4309224" y="3642680"/>
            <a:ext cx="7072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TGF</a:t>
            </a:r>
            <a:r>
              <a:rPr kumimoji="1" lang="en-US" altLang="ja-JP" sz="1400" dirty="0">
                <a:latin typeface="Symbol" panose="05050102010706020507" pitchFamily="18" charset="2"/>
                <a:cs typeface="Arial" panose="020B0604020202020204" pitchFamily="34" charset="0"/>
              </a:rPr>
              <a:t>b</a:t>
            </a:r>
            <a:r>
              <a:rPr kumimoji="1" lang="en-US" altLang="ja-JP" sz="14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9" name="テキスト ボックス 18"/>
          <p:cNvSpPr txBox="1"/>
          <p:nvPr/>
        </p:nvSpPr>
        <p:spPr>
          <a:xfrm>
            <a:off x="4309224" y="5857560"/>
            <a:ext cx="7072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TGF</a:t>
            </a:r>
            <a:r>
              <a:rPr kumimoji="1" lang="en-US" altLang="ja-JP" sz="1400" dirty="0">
                <a:latin typeface="Symbol" panose="05050102010706020507" pitchFamily="18" charset="2"/>
                <a:cs typeface="Arial" panose="020B0604020202020204" pitchFamily="34" charset="0"/>
              </a:rPr>
              <a:t>b</a:t>
            </a:r>
            <a:r>
              <a:rPr kumimoji="1" lang="en-US" altLang="ja-JP" sz="14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2" name="テキスト ボックス 18"/>
          <p:cNvSpPr txBox="1"/>
          <p:nvPr/>
        </p:nvSpPr>
        <p:spPr>
          <a:xfrm>
            <a:off x="2442526" y="4455217"/>
            <a:ext cx="981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AUC=0.577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kumimoji="1" lang="en-US" altLang="ja-JP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=0.282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テキスト ボックス 18"/>
          <p:cNvSpPr txBox="1"/>
          <p:nvPr/>
        </p:nvSpPr>
        <p:spPr>
          <a:xfrm>
            <a:off x="2442526" y="6669462"/>
            <a:ext cx="981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AUC=0.568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kumimoji="1" lang="en-US" altLang="ja-JP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=0.337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11290</TotalTime>
  <Words>47</Words>
  <Application>Microsoft Office PowerPoint</Application>
  <PresentationFormat>A4 210 x 297 mm</PresentationFormat>
  <Paragraphs>32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游ゴシック</vt:lpstr>
      <vt:lpstr>游ゴシック Light</vt:lpstr>
      <vt:lpstr>Arial</vt:lpstr>
      <vt:lpstr>Calibri</vt:lpstr>
      <vt:lpstr>Calibri Light</vt:lpstr>
      <vt:lpstr>Symbol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沖田 理貴</dc:creator>
  <cp:lastModifiedBy>沖田 理貴</cp:lastModifiedBy>
  <cp:revision>60</cp:revision>
  <cp:lastPrinted>2024-02-06T00:41:35Z</cp:lastPrinted>
  <dcterms:created xsi:type="dcterms:W3CDTF">2024-01-07T23:36:00Z</dcterms:created>
  <dcterms:modified xsi:type="dcterms:W3CDTF">2024-04-02T01:19:46Z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1041-10.8.0.5773</vt:lpwstr>
  </property>
</Properties>
</file>