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64"/>
    <p:restoredTop sz="94674"/>
  </p:normalViewPr>
  <p:slideViewPr>
    <p:cSldViewPr snapToGrid="0">
      <p:cViewPr varScale="1">
        <p:scale>
          <a:sx n="111" d="100"/>
          <a:sy n="111" d="100"/>
        </p:scale>
        <p:origin x="21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A68BE-C760-EEAB-0FA0-488B790E0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04FF1-FC69-8BE9-C2F8-0E4C4FEE4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05B85-25EC-F47C-6E75-8663B65B3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905EE-9FCD-5147-841F-05DFECEE5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61733-FA2F-87F0-1D08-BC215DC1F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51540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5E66-7D97-F861-EED3-7A77D58F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CA843-B0CC-820F-E896-4CFFAD902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2CDD5-6C27-066B-176A-60F3A97D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D96B2-9B52-4CF5-0F0C-B9794972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C03D3-3C03-38B3-AED9-990604531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9318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E638-18BB-6B8F-F662-42288C0D1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75EB0-A709-02D9-4F3B-86888460D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19804-4769-A645-420A-7C5F4D1BA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24130-CECF-E45A-77B4-D1075A0E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E9D06-47DD-8C3A-98B4-A988226C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58182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8EC7-345F-3325-D426-72630922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C8F27-C8B6-13D4-145F-AA0492CCF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E94EE-B516-6163-F58E-AE49A3A8F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687D8-1DAD-1B34-C0D5-E7BBA092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7BDAE-77C6-6EB2-085B-9A30E702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8F7BA-8763-123D-2FB8-571665CA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718272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ABD85-7C13-C03A-E761-1E5604FDF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397C1-71C8-BDC8-7988-AC0198F42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65FBE-3ABA-412E-DF9B-6A352BC05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2A5143-0C45-333B-49CB-47BF5B40A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6F594-5F2B-5559-1A8C-197DF8D7A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872CC8-743B-FAD1-96BB-CE1700DF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9B71B3-0FDD-E214-3A8A-11066DA9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602F8D-78AE-9697-BAF0-C15F6C3F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56668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F70B0-7C05-D105-1D56-FC9E9852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D3B095-B5A2-61B6-6501-D403297F1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24CDE0-3240-AB4E-4447-44DDCD7B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D40DA8-9E6E-76EE-495E-D1E6961F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016548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A3BF35-4490-705E-31B0-62DD0C0A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408E8-23B6-6FA9-4040-15E4F2A60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DCD7C-E6DD-9A57-21B5-9BA21262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74599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37E9-F083-2CDE-2080-779155C45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0600F-2C24-0A95-B26C-8A3788234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5C2FC-93B8-98F5-68DE-5093A77FD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3BD28-4263-5D79-A64C-2A11C5578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D7B6A-AFDA-89D0-1158-8721F6A9E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86488-6892-6073-46FA-1CD591AC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416853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E633A-0EAA-E7D4-B4EF-D3964734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D7C04-6FA5-29A3-D488-630F0A969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CC58C-7934-7D25-FF81-792131277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1D19E-A04E-5E2E-6E89-F56BDC840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FDD8D-16A1-6D0D-CB1E-F869445A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5C26C-9A2E-4996-DE9E-B041A4C88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79842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B242-2063-D0FD-DF8A-1B16F72B8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16B23-381D-FD66-52E0-274760D4A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55505-A863-9AAE-1F02-86D08CA7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B96D6-1EAD-9BF2-DA0F-D7479616D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6DD51-0AB8-11B3-B5E0-25F348D52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80245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E116F9-E25F-039F-CEEC-FC784D1867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46B0E5-FE1A-E370-2C3B-6D998AE58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C8E87-CDFE-24E4-E061-D3DA7D83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9D25C-419D-BACC-1472-A5162889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AA09F-BCC4-DBB4-C974-1DD5B94A7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95861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ABAE7B-A39B-F81B-CEA5-F4BE7E4DB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A80DF-E27C-A68D-BCE1-99CB0425D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001AE-F0C3-E091-1447-1A2A50B7B7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BFE11-3D0E-EB4C-82CC-E1DB49D0297F}" type="datetimeFigureOut">
              <a:rPr lang="en-IQ" smtClean="0"/>
              <a:t>29/03/2024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7EA71-5BBD-D400-85CA-7A415EB53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8D82-8F90-1EC7-DC3F-EB0EBAE28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0CC64-29BD-AB42-A165-F45929818395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82074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68406-A862-0C83-DA38-301D7113B1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IQ" dirty="0"/>
              <a:t>ables </a:t>
            </a:r>
          </a:p>
        </p:txBody>
      </p:sp>
    </p:spTree>
    <p:extLst>
      <p:ext uri="{BB962C8B-B14F-4D97-AF65-F5344CB8AC3E}">
        <p14:creationId xmlns:p14="http://schemas.microsoft.com/office/powerpoint/2010/main" val="2402720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47501B-DB59-5775-7C17-101D7C682E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395213"/>
              </p:ext>
            </p:extLst>
          </p:nvPr>
        </p:nvGraphicFramePr>
        <p:xfrm>
          <a:off x="2742564" y="2110002"/>
          <a:ext cx="7620635" cy="1318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1577">
                  <a:extLst>
                    <a:ext uri="{9D8B030D-6E8A-4147-A177-3AD203B41FA5}">
                      <a16:colId xmlns:a16="http://schemas.microsoft.com/office/drawing/2014/main" val="3250856658"/>
                    </a:ext>
                  </a:extLst>
                </a:gridCol>
                <a:gridCol w="6129058">
                  <a:extLst>
                    <a:ext uri="{9D8B030D-6E8A-4147-A177-3AD203B41FA5}">
                      <a16:colId xmlns:a16="http://schemas.microsoft.com/office/drawing/2014/main" val="3060199545"/>
                    </a:ext>
                  </a:extLst>
                </a:gridCol>
              </a:tblGrid>
              <a:tr h="3297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WT1 F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5'-AGGCTTTGCTGCTGAGGAC-3'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4175342"/>
                  </a:ext>
                </a:extLst>
              </a:tr>
              <a:tr h="3297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WT1 R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 dirty="0">
                          <a:effectLst/>
                        </a:rPr>
                        <a:t>5'-CAGGTCATGCATTCAAGCTG-3'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603860"/>
                  </a:ext>
                </a:extLst>
              </a:tr>
              <a:tr h="3297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ABL F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5'-TGGAGATAACACTCTAAGCATAACTAAAGGT-3'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8909099"/>
                  </a:ext>
                </a:extLst>
              </a:tr>
              <a:tr h="3297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>
                          <a:effectLst/>
                        </a:rPr>
                        <a:t>ABL R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 dirty="0">
                          <a:effectLst/>
                        </a:rPr>
                        <a:t>5'-GATGTAGTTGCTTGGGACCCA-3'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201778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AC6BA93-6F06-29FA-ACFE-2DE029AC1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265" y="16528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Q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(1): primers sequences</a:t>
            </a:r>
            <a:endParaRPr kumimoji="0" lang="en-US" altLang="en-IQ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IQ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83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3F69EC-F246-B0E8-3D5C-6C02A5E248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397683"/>
              </p:ext>
            </p:extLst>
          </p:nvPr>
        </p:nvGraphicFramePr>
        <p:xfrm>
          <a:off x="2447924" y="3220624"/>
          <a:ext cx="7296151" cy="2837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272">
                  <a:extLst>
                    <a:ext uri="{9D8B030D-6E8A-4147-A177-3AD203B41FA5}">
                      <a16:colId xmlns:a16="http://schemas.microsoft.com/office/drawing/2014/main" val="3984834176"/>
                    </a:ext>
                  </a:extLst>
                </a:gridCol>
                <a:gridCol w="1378272">
                  <a:extLst>
                    <a:ext uri="{9D8B030D-6E8A-4147-A177-3AD203B41FA5}">
                      <a16:colId xmlns:a16="http://schemas.microsoft.com/office/drawing/2014/main" val="4274833893"/>
                    </a:ext>
                  </a:extLst>
                </a:gridCol>
                <a:gridCol w="1020745">
                  <a:extLst>
                    <a:ext uri="{9D8B030D-6E8A-4147-A177-3AD203B41FA5}">
                      <a16:colId xmlns:a16="http://schemas.microsoft.com/office/drawing/2014/main" val="2573555516"/>
                    </a:ext>
                  </a:extLst>
                </a:gridCol>
                <a:gridCol w="1759431">
                  <a:extLst>
                    <a:ext uri="{9D8B030D-6E8A-4147-A177-3AD203B41FA5}">
                      <a16:colId xmlns:a16="http://schemas.microsoft.com/office/drawing/2014/main" val="432521076"/>
                    </a:ext>
                  </a:extLst>
                </a:gridCol>
                <a:gridCol w="1759431">
                  <a:extLst>
                    <a:ext uri="{9D8B030D-6E8A-4147-A177-3AD203B41FA5}">
                      <a16:colId xmlns:a16="http://schemas.microsoft.com/office/drawing/2014/main" val="142840982"/>
                    </a:ext>
                  </a:extLst>
                </a:gridCol>
              </a:tblGrid>
              <a:tr h="4781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Variable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Samples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No.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%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Blast Average %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5517693"/>
                  </a:ext>
                </a:extLst>
              </a:tr>
              <a:tr h="816071">
                <a:tc row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Groups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Newly diagnosed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9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35.8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59.08</a:t>
                      </a:r>
                      <a:endParaRPr lang="en-IQ" sz="1000">
                        <a:effectLst/>
                      </a:endParaRPr>
                    </a:p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Ranged (13-97)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946623"/>
                  </a:ext>
                </a:extLst>
              </a:tr>
              <a:tr h="385774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en-US" sz="1200" baseline="30000">
                          <a:effectLst/>
                        </a:rPr>
                        <a:t>st </a:t>
                      </a:r>
                      <a:r>
                        <a:rPr lang="en-US" sz="1200">
                          <a:effectLst/>
                        </a:rPr>
                        <a:t>induction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30.86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268451"/>
                  </a:ext>
                </a:extLst>
              </a:tr>
              <a:tr h="385774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r>
                        <a:rPr lang="en-US" sz="1200" baseline="30000">
                          <a:effectLst/>
                        </a:rPr>
                        <a:t>nd </a:t>
                      </a:r>
                      <a:r>
                        <a:rPr lang="en-US" sz="1200">
                          <a:effectLst/>
                        </a:rPr>
                        <a:t>induction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20.99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9302476"/>
                  </a:ext>
                </a:extLst>
              </a:tr>
              <a:tr h="385774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Control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12.34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9334930"/>
                  </a:ext>
                </a:extLst>
              </a:tr>
              <a:tr h="385774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81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100%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61217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046437-610B-DB28-A7CB-82DF864A9895}"/>
              </a:ext>
            </a:extLst>
          </p:cNvPr>
          <p:cNvSpPr txBox="1"/>
          <p:nvPr/>
        </p:nvSpPr>
        <p:spPr>
          <a:xfrm>
            <a:off x="1962150" y="2113130"/>
            <a:ext cx="9239250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2: Summary of the characteristics included acute myeloid 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leukemia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patients before and after treatment with control.</a:t>
            </a:r>
            <a:endParaRPr lang="en-IQ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867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D03D36-C434-28DA-80A0-BE0C16F988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661951"/>
              </p:ext>
            </p:extLst>
          </p:nvPr>
        </p:nvGraphicFramePr>
        <p:xfrm>
          <a:off x="2305050" y="2419351"/>
          <a:ext cx="7179945" cy="31533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8631">
                  <a:extLst>
                    <a:ext uri="{9D8B030D-6E8A-4147-A177-3AD203B41FA5}">
                      <a16:colId xmlns:a16="http://schemas.microsoft.com/office/drawing/2014/main" val="2945651625"/>
                    </a:ext>
                  </a:extLst>
                </a:gridCol>
                <a:gridCol w="1565157">
                  <a:extLst>
                    <a:ext uri="{9D8B030D-6E8A-4147-A177-3AD203B41FA5}">
                      <a16:colId xmlns:a16="http://schemas.microsoft.com/office/drawing/2014/main" val="1844138828"/>
                    </a:ext>
                  </a:extLst>
                </a:gridCol>
                <a:gridCol w="1455457">
                  <a:extLst>
                    <a:ext uri="{9D8B030D-6E8A-4147-A177-3AD203B41FA5}">
                      <a16:colId xmlns:a16="http://schemas.microsoft.com/office/drawing/2014/main" val="2292021554"/>
                    </a:ext>
                  </a:extLst>
                </a:gridCol>
                <a:gridCol w="1455457">
                  <a:extLst>
                    <a:ext uri="{9D8B030D-6E8A-4147-A177-3AD203B41FA5}">
                      <a16:colId xmlns:a16="http://schemas.microsoft.com/office/drawing/2014/main" val="2122852422"/>
                    </a:ext>
                  </a:extLst>
                </a:gridCol>
                <a:gridCol w="1178889">
                  <a:extLst>
                    <a:ext uri="{9D8B030D-6E8A-4147-A177-3AD203B41FA5}">
                      <a16:colId xmlns:a16="http://schemas.microsoft.com/office/drawing/2014/main" val="720468229"/>
                    </a:ext>
                  </a:extLst>
                </a:gridCol>
                <a:gridCol w="586354">
                  <a:extLst>
                    <a:ext uri="{9D8B030D-6E8A-4147-A177-3AD203B41FA5}">
                      <a16:colId xmlns:a16="http://schemas.microsoft.com/office/drawing/2014/main" val="3268897687"/>
                    </a:ext>
                  </a:extLst>
                </a:gridCol>
              </a:tblGrid>
              <a:tr h="337454">
                <a:tc rowSpan="4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Gender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Group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Total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P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466836"/>
                  </a:ext>
                </a:extLst>
              </a:tr>
              <a:tr h="713672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Before treatment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(n=29)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Controls 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(n=10)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5932543"/>
                  </a:ext>
                </a:extLst>
              </a:tr>
              <a:tr h="337368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female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11(68.8%)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5(31.2%)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16(100%)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0.7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2127844"/>
                  </a:ext>
                </a:extLst>
              </a:tr>
              <a:tr h="337368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Male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18(78.1%)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5(21.9%)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23 (100%)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0.9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0529875"/>
                  </a:ext>
                </a:extLst>
              </a:tr>
              <a:tr h="1090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Age (mean±SD)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33.7±15.9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34.4±8.5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5043171"/>
                  </a:ext>
                </a:extLst>
              </a:tr>
              <a:tr h="33745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47803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6A0CF07-664D-E484-9AEC-B656FF54339A}"/>
              </a:ext>
            </a:extLst>
          </p:cNvPr>
          <p:cNvSpPr txBox="1"/>
          <p:nvPr/>
        </p:nvSpPr>
        <p:spPr>
          <a:xfrm>
            <a:off x="1790700" y="1823321"/>
            <a:ext cx="956310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3: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Characteristics of the case-control According to Age and Gender</a:t>
            </a:r>
            <a:endParaRPr lang="en-IQ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21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AECFB1-2D20-537D-CD38-FB318E1B5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4880111"/>
              </p:ext>
            </p:extLst>
          </p:nvPr>
        </p:nvGraphicFramePr>
        <p:xfrm>
          <a:off x="3033712" y="2805462"/>
          <a:ext cx="7215189" cy="3004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5567">
                  <a:extLst>
                    <a:ext uri="{9D8B030D-6E8A-4147-A177-3AD203B41FA5}">
                      <a16:colId xmlns:a16="http://schemas.microsoft.com/office/drawing/2014/main" val="552739686"/>
                    </a:ext>
                  </a:extLst>
                </a:gridCol>
                <a:gridCol w="1825567">
                  <a:extLst>
                    <a:ext uri="{9D8B030D-6E8A-4147-A177-3AD203B41FA5}">
                      <a16:colId xmlns:a16="http://schemas.microsoft.com/office/drawing/2014/main" val="3157405249"/>
                    </a:ext>
                  </a:extLst>
                </a:gridCol>
                <a:gridCol w="1303713">
                  <a:extLst>
                    <a:ext uri="{9D8B030D-6E8A-4147-A177-3AD203B41FA5}">
                      <a16:colId xmlns:a16="http://schemas.microsoft.com/office/drawing/2014/main" val="4129463164"/>
                    </a:ext>
                  </a:extLst>
                </a:gridCol>
                <a:gridCol w="1130171">
                  <a:extLst>
                    <a:ext uri="{9D8B030D-6E8A-4147-A177-3AD203B41FA5}">
                      <a16:colId xmlns:a16="http://schemas.microsoft.com/office/drawing/2014/main" val="3442551257"/>
                    </a:ext>
                  </a:extLst>
                </a:gridCol>
                <a:gridCol w="1130171">
                  <a:extLst>
                    <a:ext uri="{9D8B030D-6E8A-4147-A177-3AD203B41FA5}">
                      <a16:colId xmlns:a16="http://schemas.microsoft.com/office/drawing/2014/main" val="1392930697"/>
                    </a:ext>
                  </a:extLst>
                </a:gridCol>
              </a:tblGrid>
              <a:tr h="308686">
                <a:tc rowSpan="2"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Course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14843"/>
                  </a:ext>
                </a:extLst>
              </a:tr>
              <a:tr h="997054">
                <a:tc gridSpan="2"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Before treatment</a:t>
                      </a:r>
                      <a:endParaRPr lang="en-IQ" sz="1000">
                        <a:effectLst/>
                      </a:endParaRPr>
                    </a:p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Mean±SD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en-US" sz="1200" baseline="30000">
                          <a:effectLst/>
                        </a:rPr>
                        <a:t>st</a:t>
                      </a:r>
                      <a:r>
                        <a:rPr lang="en-US" sz="1200">
                          <a:effectLst/>
                        </a:rPr>
                        <a:t> induction</a:t>
                      </a:r>
                      <a:endParaRPr lang="en-IQ" sz="1000">
                        <a:effectLst/>
                      </a:endParaRPr>
                    </a:p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Mean±SD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r>
                        <a:rPr lang="en-US" sz="1200" baseline="30000">
                          <a:effectLst/>
                        </a:rPr>
                        <a:t>nd</a:t>
                      </a:r>
                      <a:r>
                        <a:rPr lang="en-US" sz="1200">
                          <a:effectLst/>
                        </a:rPr>
                        <a:t> induction</a:t>
                      </a:r>
                      <a:endParaRPr lang="en-IQ" sz="1000">
                        <a:effectLst/>
                      </a:endParaRPr>
                    </a:p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Mean±SD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8256958"/>
                  </a:ext>
                </a:extLst>
              </a:tr>
              <a:tr h="354582">
                <a:tc row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AML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Non-response (NR)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22.6±3.2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30.7±7.1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31.2±8.7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8570575"/>
                  </a:ext>
                </a:extLst>
              </a:tr>
              <a:tr h="652831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Complete response(CR)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25.6±3.5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30.6±3.3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33.6±5.1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1226744"/>
                  </a:ext>
                </a:extLst>
              </a:tr>
              <a:tr h="365738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Control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32.7±3.2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32.7±3.2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32.7±3.2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958225"/>
                  </a:ext>
                </a:extLst>
              </a:tr>
              <a:tr h="325897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P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0.0001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0.6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en-US" sz="1200" dirty="0">
                          <a:effectLst/>
                        </a:rPr>
                        <a:t>0.7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062968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47D1DED-01D9-27DB-DBE6-05B188F3C9FC}"/>
              </a:ext>
            </a:extLst>
          </p:cNvPr>
          <p:cNvSpPr txBox="1"/>
          <p:nvPr/>
        </p:nvSpPr>
        <p:spPr>
          <a:xfrm>
            <a:off x="2247900" y="1808627"/>
            <a:ext cx="9944100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4.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Differences of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Mean Ct value of 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WT1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Gene Expression among CR and NR AML Patients with control</a:t>
            </a:r>
            <a:endParaRPr lang="en-IQ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6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ADCDEF-CC21-9981-87A0-E59395554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006113"/>
              </p:ext>
            </p:extLst>
          </p:nvPr>
        </p:nvGraphicFramePr>
        <p:xfrm>
          <a:off x="1790701" y="2000250"/>
          <a:ext cx="7446963" cy="3304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6843">
                  <a:extLst>
                    <a:ext uri="{9D8B030D-6E8A-4147-A177-3AD203B41FA5}">
                      <a16:colId xmlns:a16="http://schemas.microsoft.com/office/drawing/2014/main" val="2504296528"/>
                    </a:ext>
                  </a:extLst>
                </a:gridCol>
                <a:gridCol w="1556843">
                  <a:extLst>
                    <a:ext uri="{9D8B030D-6E8A-4147-A177-3AD203B41FA5}">
                      <a16:colId xmlns:a16="http://schemas.microsoft.com/office/drawing/2014/main" val="2822196237"/>
                    </a:ext>
                  </a:extLst>
                </a:gridCol>
                <a:gridCol w="1465340">
                  <a:extLst>
                    <a:ext uri="{9D8B030D-6E8A-4147-A177-3AD203B41FA5}">
                      <a16:colId xmlns:a16="http://schemas.microsoft.com/office/drawing/2014/main" val="3442221121"/>
                    </a:ext>
                  </a:extLst>
                </a:gridCol>
                <a:gridCol w="1107829">
                  <a:extLst>
                    <a:ext uri="{9D8B030D-6E8A-4147-A177-3AD203B41FA5}">
                      <a16:colId xmlns:a16="http://schemas.microsoft.com/office/drawing/2014/main" val="2034246021"/>
                    </a:ext>
                  </a:extLst>
                </a:gridCol>
                <a:gridCol w="1107829">
                  <a:extLst>
                    <a:ext uri="{9D8B030D-6E8A-4147-A177-3AD203B41FA5}">
                      <a16:colId xmlns:a16="http://schemas.microsoft.com/office/drawing/2014/main" val="3231361228"/>
                    </a:ext>
                  </a:extLst>
                </a:gridCol>
                <a:gridCol w="652279">
                  <a:extLst>
                    <a:ext uri="{9D8B030D-6E8A-4147-A177-3AD203B41FA5}">
                      <a16:colId xmlns:a16="http://schemas.microsoft.com/office/drawing/2014/main" val="1721172165"/>
                    </a:ext>
                  </a:extLst>
                </a:gridCol>
              </a:tblGrid>
              <a:tr h="349290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Course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P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8925663"/>
                  </a:ext>
                </a:extLst>
              </a:tr>
              <a:tr h="1128206">
                <a:tc gridSpan="2"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Before treatment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en-US" sz="1200" baseline="30000">
                          <a:effectLst/>
                        </a:rPr>
                        <a:t>st</a:t>
                      </a:r>
                      <a:r>
                        <a:rPr lang="en-US" sz="1200">
                          <a:effectLst/>
                        </a:rPr>
                        <a:t> induction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r>
                        <a:rPr lang="en-US" sz="1200" baseline="30000">
                          <a:effectLst/>
                        </a:rPr>
                        <a:t>nd</a:t>
                      </a:r>
                      <a:r>
                        <a:rPr lang="en-US" sz="1200">
                          <a:effectLst/>
                        </a:rPr>
                        <a:t> induction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47531"/>
                  </a:ext>
                </a:extLst>
              </a:tr>
              <a:tr h="738703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AML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Non- response (NR)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22.6±3.2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30.7±7.1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31.2±8.7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0.001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4864151"/>
                  </a:ext>
                </a:extLst>
              </a:tr>
              <a:tr h="738703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Complete response (CR)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25.6±3.5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30.6±3.3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33.6±5.1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0.0001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2694611"/>
                  </a:ext>
                </a:extLst>
              </a:tr>
              <a:tr h="3492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P 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0.03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0.9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797477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93E1841-6F33-9819-1D4F-9F01FAA584FC}"/>
              </a:ext>
            </a:extLst>
          </p:cNvPr>
          <p:cNvSpPr txBox="1"/>
          <p:nvPr/>
        </p:nvSpPr>
        <p:spPr>
          <a:xfrm>
            <a:off x="1162050" y="1090161"/>
            <a:ext cx="918210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5. Association between 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WT1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gene expression and AML patients' clinical outcome </a:t>
            </a:r>
            <a:endParaRPr lang="en-IQ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92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7E9AE3C-8703-2A8C-0122-84D9799B25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019261"/>
              </p:ext>
            </p:extLst>
          </p:nvPr>
        </p:nvGraphicFramePr>
        <p:xfrm>
          <a:off x="1809750" y="2095500"/>
          <a:ext cx="7943851" cy="3505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7897">
                  <a:extLst>
                    <a:ext uri="{9D8B030D-6E8A-4147-A177-3AD203B41FA5}">
                      <a16:colId xmlns:a16="http://schemas.microsoft.com/office/drawing/2014/main" val="432883235"/>
                    </a:ext>
                  </a:extLst>
                </a:gridCol>
                <a:gridCol w="1907897">
                  <a:extLst>
                    <a:ext uri="{9D8B030D-6E8A-4147-A177-3AD203B41FA5}">
                      <a16:colId xmlns:a16="http://schemas.microsoft.com/office/drawing/2014/main" val="671206366"/>
                    </a:ext>
                  </a:extLst>
                </a:gridCol>
                <a:gridCol w="1430755">
                  <a:extLst>
                    <a:ext uri="{9D8B030D-6E8A-4147-A177-3AD203B41FA5}">
                      <a16:colId xmlns:a16="http://schemas.microsoft.com/office/drawing/2014/main" val="2319394667"/>
                    </a:ext>
                  </a:extLst>
                </a:gridCol>
                <a:gridCol w="1348651">
                  <a:extLst>
                    <a:ext uri="{9D8B030D-6E8A-4147-A177-3AD203B41FA5}">
                      <a16:colId xmlns:a16="http://schemas.microsoft.com/office/drawing/2014/main" val="2430465854"/>
                    </a:ext>
                  </a:extLst>
                </a:gridCol>
                <a:gridCol w="1348651">
                  <a:extLst>
                    <a:ext uri="{9D8B030D-6E8A-4147-A177-3AD203B41FA5}">
                      <a16:colId xmlns:a16="http://schemas.microsoft.com/office/drawing/2014/main" val="2593907584"/>
                    </a:ext>
                  </a:extLst>
                </a:gridCol>
              </a:tblGrid>
              <a:tr h="365089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Course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40190"/>
                  </a:ext>
                </a:extLst>
              </a:tr>
              <a:tr h="1179239">
                <a:tc gridSpan="2"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Before treatment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 rank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en-US" sz="1200" baseline="30000">
                          <a:effectLst/>
                        </a:rPr>
                        <a:t>st</a:t>
                      </a:r>
                      <a:r>
                        <a:rPr lang="en-US" sz="1200">
                          <a:effectLst/>
                        </a:rPr>
                        <a:t> induction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 rank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r>
                        <a:rPr lang="en-US" sz="1200" baseline="30000">
                          <a:effectLst/>
                        </a:rPr>
                        <a:t>nd</a:t>
                      </a:r>
                      <a:r>
                        <a:rPr lang="en-US" sz="1200">
                          <a:effectLst/>
                        </a:rPr>
                        <a:t> induction</a:t>
                      </a:r>
                      <a:endParaRPr lang="en-IQ" sz="10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Mean rank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2841642"/>
                  </a:ext>
                </a:extLst>
              </a:tr>
              <a:tr h="409949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AML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Non response (NR)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27.3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21.13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14.86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7793114"/>
                  </a:ext>
                </a:extLst>
              </a:tr>
              <a:tr h="772117">
                <a:tc v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Complete response (CR)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22.15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21.6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16.2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0614614"/>
                  </a:ext>
                </a:extLst>
              </a:tr>
              <a:tr h="413718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Control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5.5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9.7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11.2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349679"/>
                  </a:ext>
                </a:extLst>
              </a:tr>
              <a:tr h="365089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P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Q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0.0001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0.01</a:t>
                      </a:r>
                      <a:endParaRPr lang="en-IQ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 dirty="0">
                          <a:effectLst/>
                        </a:rPr>
                        <a:t>0.4</a:t>
                      </a:r>
                      <a:endParaRPr lang="en-IQ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0939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11CA2E5-80A8-1BDB-2480-3FFE9C71C47A}"/>
              </a:ext>
            </a:extLst>
          </p:cNvPr>
          <p:cNvSpPr txBox="1"/>
          <p:nvPr/>
        </p:nvSpPr>
        <p:spPr>
          <a:xfrm>
            <a:off x="1019174" y="1396766"/>
            <a:ext cx="9525001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Table 6. Wilms tumor 1 fold change of AML patients and control during treatment follow up</a:t>
            </a:r>
            <a:endParaRPr lang="en-IQ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95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324</Words>
  <Application>Microsoft Macintosh PowerPoint</Application>
  <PresentationFormat>Widescreen</PresentationFormat>
  <Paragraphs>149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Tables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Tables </dc:title>
  <dc:creator>mohammed aljuad</dc:creator>
  <cp:lastModifiedBy>mohammed aljuad</cp:lastModifiedBy>
  <cp:revision>2</cp:revision>
  <dcterms:created xsi:type="dcterms:W3CDTF">2024-03-12T13:41:56Z</dcterms:created>
  <dcterms:modified xsi:type="dcterms:W3CDTF">2024-03-29T14:44:58Z</dcterms:modified>
</cp:coreProperties>
</file>