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79" r:id="rId3"/>
    <p:sldId id="280" r:id="rId4"/>
    <p:sldId id="281" r:id="rId5"/>
    <p:sldId id="282" r:id="rId6"/>
    <p:sldId id="283" r:id="rId7"/>
    <p:sldId id="28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18DA7-9672-664E-96E0-859987283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89D4A-4141-EE46-8826-FE96843B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54B6D-B085-DC4E-BA19-F8A2DD1F4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FD13C-D5D2-C041-B659-04B64EB0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CADBA-34F7-744E-ACFA-A4A512DE9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0C0B-616C-DE4B-8694-591508DF6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85A65-73EC-F349-A5AB-3F5A73B7D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28847-69F6-8247-907A-58F5390FD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9CE8E-9850-9B4C-89B4-E8420C82B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8073D-5F05-7044-BB1D-846E8681E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7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2939-7AAA-D94A-A403-3BEEB9D2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75D83-C4F6-3E47-AC13-CCF8BD03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FE553-DF72-9148-889B-5733E7BDF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A41DC-5F16-2548-BF91-91D939B7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02E02-50FA-AE47-A2DE-3DA7F09D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8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66D9-69A9-8F40-80AB-748B2A1D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2B863-BEF2-3F46-A934-7F279B2E4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3AF00-1A72-9745-80ED-7337C4C71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AA627-DD78-F142-B31F-3A3D0BABE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D338A-EDC9-9840-8237-9B2E1E27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FAB7C-5066-F246-958C-854A4980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6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0A549-D6A7-7D45-AE79-B0943FC8A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01F40-4835-9C4B-8962-4F2C11322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579E8B-98A2-F746-9F65-F18D3192D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6A9C70-F42D-E34F-A2E6-F3A62CD59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04F98-5C53-934D-AA02-97D80C0E5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404C5-7446-1744-A07F-4CAB86DD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653C85-161F-7B4D-862B-EEF750C64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ED4EC3-3CF2-4D48-80BC-DCD8187C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65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0EDEA-769D-544C-81DB-222AA8073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658A3-9AD1-7D4F-94CA-5E9C9010F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23CB93-EE20-B441-9EAD-17C238AB6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03EB4D-7BD5-2E40-A2EB-A36915FE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75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7BCC46-7E2A-A34B-8F21-E86811CFD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83F1E5-9DCA-E445-8DC6-B8229EB0B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09F4C-6512-1A46-8DCF-91756D0B8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2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11D64-D6D9-2442-9410-AA0BE09B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3C14C-DD57-924F-8586-3D90FBF01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CF3BE-FFAA-CC42-AC07-66E42EC91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31AE8-1E82-5149-A0A0-096B63312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5ED91-6294-DA44-8ECF-B785D3F9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60854-524A-D84C-A5E4-70AC3FEA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7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BC452-09EA-E84B-ABBC-F60A6466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1003FE-4741-C348-A790-5F231C7DC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25CBD-6258-D348-81A2-008FB176E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2071D-0DEA-134F-A2A7-E8896CF91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34BF3-044A-304A-9570-D35CA95DD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A321B-8B24-EA4F-A6AD-E64B219D5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8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E1F8E-8E29-2D42-AB2F-1A32EA4D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24377-AA2B-3246-8B82-24E1788BB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DDEDE-0F8D-BE43-BF5A-61F8BB95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F5869-EFD9-4B4C-B1B0-426191D2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DE58D-C3CB-9A4A-9B30-D1E37F9E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9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A33C68-2712-6B40-AB20-B9CE9E25D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21B1E-64D2-C047-951E-164939D61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EC596-0920-C34F-A0DE-2F0FE9C7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D6668-9E60-A543-AEF3-B945D85BF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4A40E-FCC8-A34B-829B-66C1C560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4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6A00B5-446D-CA48-89E0-32549E98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CD43D-A44D-2849-833A-B0CF2DA2E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22536-8F88-C440-ADAF-A92EF2A90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8C56B-0EDC-3443-B7D8-0C05FE858162}" type="datetimeFigureOut">
              <a:rPr lang="en-US" smtClean="0"/>
              <a:t>4/16/21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AFCC3-86B7-F447-98F8-2105CFB45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FF5C7-871F-9C42-8E10-1165137C5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851F1-6A6C-AC46-82A2-F3520AF46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6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4.xlsx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5.xlsx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6160" y="1986742"/>
            <a:ext cx="4479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Supplementary Figures</a:t>
            </a:r>
          </a:p>
        </p:txBody>
      </p:sp>
    </p:spTree>
    <p:extLst>
      <p:ext uri="{BB962C8B-B14F-4D97-AF65-F5344CB8AC3E}">
        <p14:creationId xmlns:p14="http://schemas.microsoft.com/office/powerpoint/2010/main" val="1591549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, schematic&#10;&#10;Description automatically generated">
            <a:extLst>
              <a:ext uri="{FF2B5EF4-FFF2-40B4-BE49-F238E27FC236}">
                <a16:creationId xmlns:a16="http://schemas.microsoft.com/office/drawing/2014/main" id="{6810B10A-E23F-2446-8D3E-B43E4855E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43" y="832720"/>
            <a:ext cx="4038600" cy="2146300"/>
          </a:xfrm>
          <a:prstGeom prst="rect">
            <a:avLst/>
          </a:prstGeom>
        </p:spPr>
      </p:pic>
      <p:pic>
        <p:nvPicPr>
          <p:cNvPr id="12" name="Picture 11" descr="Diagram, schematic&#10;&#10;Description automatically generated">
            <a:extLst>
              <a:ext uri="{FF2B5EF4-FFF2-40B4-BE49-F238E27FC236}">
                <a16:creationId xmlns:a16="http://schemas.microsoft.com/office/drawing/2014/main" id="{762D59A9-BEFC-6543-8826-B162553CA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58" y="3115666"/>
            <a:ext cx="4038600" cy="214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125" y="5518359"/>
            <a:ext cx="818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1.</a:t>
            </a:r>
            <a:r>
              <a:rPr lang="en-US" dirty="0"/>
              <a:t> </a:t>
            </a:r>
            <a:r>
              <a:rPr lang="es-CO" dirty="0"/>
              <a:t>Arachadonic Acid/prostaglandin/leukotriene pathway analysis of treatment-induced signaling changes at the 12H timepoint.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E2498-CD08-D148-AAD2-65E529BEB217}"/>
              </a:ext>
            </a:extLst>
          </p:cNvPr>
          <p:cNvSpPr txBox="1"/>
          <p:nvPr/>
        </p:nvSpPr>
        <p:spPr>
          <a:xfrm>
            <a:off x="3261360" y="865378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Diclofenac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96E1C-A749-0B48-A9D0-7B93E246F4BC}"/>
              </a:ext>
            </a:extLst>
          </p:cNvPr>
          <p:cNvSpPr txBox="1"/>
          <p:nvPr/>
        </p:nvSpPr>
        <p:spPr>
          <a:xfrm>
            <a:off x="3072365" y="3083740"/>
            <a:ext cx="154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Tr14-Traumeel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3B9CEBD-860D-6C40-A955-A08285069C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03142" y="1833306"/>
          <a:ext cx="4775200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4775200" imgH="2870200" progId="Excel.Sheet.12">
                  <p:embed/>
                </p:oleObj>
              </mc:Choice>
              <mc:Fallback>
                <p:oleObj name="Worksheet" r:id="rId5" imgW="4775200" imgH="2870200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3B9CEBD-860D-6C40-A955-A08285069C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03142" y="1833306"/>
                        <a:ext cx="4775200" cy="287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708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BED33D64-86BC-824C-95F0-F35024F9A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813" y="3098136"/>
            <a:ext cx="4038600" cy="214630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FB33BEFF-917D-A74E-97E3-07C16EC0C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813" y="846075"/>
            <a:ext cx="4038600" cy="214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125" y="5518359"/>
            <a:ext cx="818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2.</a:t>
            </a:r>
            <a:r>
              <a:rPr lang="en-US" dirty="0"/>
              <a:t> </a:t>
            </a:r>
            <a:r>
              <a:rPr lang="es-CO" dirty="0"/>
              <a:t>Arachadonic Acid/prostaglandin/leukotriene pathway analysis of treatment-induced signaling changes at the 36 H timepoint.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E2498-CD08-D148-AAD2-65E529BEB217}"/>
              </a:ext>
            </a:extLst>
          </p:cNvPr>
          <p:cNvSpPr txBox="1"/>
          <p:nvPr/>
        </p:nvSpPr>
        <p:spPr>
          <a:xfrm>
            <a:off x="3261360" y="865378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Diclofenac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96E1C-A749-0B48-A9D0-7B93E246F4BC}"/>
              </a:ext>
            </a:extLst>
          </p:cNvPr>
          <p:cNvSpPr txBox="1"/>
          <p:nvPr/>
        </p:nvSpPr>
        <p:spPr>
          <a:xfrm>
            <a:off x="3072365" y="3083740"/>
            <a:ext cx="154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Tr14-Traumeel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0783400-3528-E045-A185-D68979868E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55523" y="1557275"/>
          <a:ext cx="4826000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Worksheet" r:id="rId5" imgW="4826000" imgH="2870200" progId="Excel.Sheet.12">
                  <p:embed/>
                </p:oleObj>
              </mc:Choice>
              <mc:Fallback>
                <p:oleObj name="Worksheet" r:id="rId5" imgW="4826000" imgH="2870200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0783400-3528-E045-A185-D68979868E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55523" y="1557275"/>
                        <a:ext cx="4826000" cy="287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8932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213964C2-B810-4346-95B9-30DCAF9A2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58" y="865378"/>
            <a:ext cx="4038600" cy="2146300"/>
          </a:xfrm>
          <a:prstGeom prst="rect">
            <a:avLst/>
          </a:prstGeom>
        </p:spPr>
      </p:pic>
      <p:pic>
        <p:nvPicPr>
          <p:cNvPr id="7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B526262E-80E1-7645-A519-346A99CED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58" y="3083740"/>
            <a:ext cx="4038600" cy="214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125" y="5518359"/>
            <a:ext cx="818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3.</a:t>
            </a:r>
            <a:r>
              <a:rPr lang="en-US" dirty="0"/>
              <a:t> </a:t>
            </a:r>
            <a:r>
              <a:rPr lang="es-CO" dirty="0"/>
              <a:t>Arachadonic Acid/prostaglandin/leukotriene pathway analysis of treatment-induced signaling changes at the 72H timepoint.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E2498-CD08-D148-AAD2-65E529BEB217}"/>
              </a:ext>
            </a:extLst>
          </p:cNvPr>
          <p:cNvSpPr txBox="1"/>
          <p:nvPr/>
        </p:nvSpPr>
        <p:spPr>
          <a:xfrm>
            <a:off x="3261360" y="865378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Diclofenac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96E1C-A749-0B48-A9D0-7B93E246F4BC}"/>
              </a:ext>
            </a:extLst>
          </p:cNvPr>
          <p:cNvSpPr txBox="1"/>
          <p:nvPr/>
        </p:nvSpPr>
        <p:spPr>
          <a:xfrm>
            <a:off x="3072365" y="3083740"/>
            <a:ext cx="154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Tr14-Traumeel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E3BF381-8039-C74D-81CB-97D1C0B6F2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3708" y="1648640"/>
          <a:ext cx="4851400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5" imgW="4851400" imgH="2870200" progId="Excel.Sheet.12">
                  <p:embed/>
                </p:oleObj>
              </mc:Choice>
              <mc:Fallback>
                <p:oleObj name="Worksheet" r:id="rId5" imgW="4851400" imgH="2870200" progId="Excel.Shee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E3BF381-8039-C74D-81CB-97D1C0B6F2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63708" y="1648640"/>
                        <a:ext cx="4851400" cy="287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51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83C75D67-46C0-4D45-9958-0D42DF3D0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648" y="876873"/>
            <a:ext cx="3671455" cy="1951182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2BCCF99-F9BE-C647-86BA-30AB631F1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648" y="3095235"/>
            <a:ext cx="3671455" cy="1951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125" y="5518359"/>
            <a:ext cx="818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4.</a:t>
            </a:r>
            <a:r>
              <a:rPr lang="en-US" dirty="0"/>
              <a:t> </a:t>
            </a:r>
            <a:r>
              <a:rPr lang="es-CO" dirty="0"/>
              <a:t>Arachadonic Acid/prostaglandin/leukotriene pathway analysis of treatment-induced signaling changes at the 96 H timepoint.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E2498-CD08-D148-AAD2-65E529BEB217}"/>
              </a:ext>
            </a:extLst>
          </p:cNvPr>
          <p:cNvSpPr txBox="1"/>
          <p:nvPr/>
        </p:nvSpPr>
        <p:spPr>
          <a:xfrm>
            <a:off x="3261360" y="865378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Diclofenac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96E1C-A749-0B48-A9D0-7B93E246F4BC}"/>
              </a:ext>
            </a:extLst>
          </p:cNvPr>
          <p:cNvSpPr txBox="1"/>
          <p:nvPr/>
        </p:nvSpPr>
        <p:spPr>
          <a:xfrm>
            <a:off x="3072365" y="3083740"/>
            <a:ext cx="154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Tr14-Traumeel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75E6D56-1DBA-8C43-B99E-BD994CBC39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1042" y="1648640"/>
          <a:ext cx="4826000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Worksheet" r:id="rId5" imgW="4826000" imgH="2870200" progId="Excel.Sheet.12">
                  <p:embed/>
                </p:oleObj>
              </mc:Choice>
              <mc:Fallback>
                <p:oleObj name="Worksheet" r:id="rId5" imgW="4826000" imgH="2870200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75E6D56-1DBA-8C43-B99E-BD994CBC39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1042" y="1648640"/>
                        <a:ext cx="4826000" cy="287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084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BBD8BB19-D758-AF44-A405-FF42FE634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46" y="865378"/>
            <a:ext cx="4038600" cy="214630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33BF586-7CEE-8F41-9620-9287DC773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46" y="3191868"/>
            <a:ext cx="4038600" cy="214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125" y="5518359"/>
            <a:ext cx="818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5.</a:t>
            </a:r>
            <a:r>
              <a:rPr lang="en-US" dirty="0"/>
              <a:t> </a:t>
            </a:r>
            <a:r>
              <a:rPr lang="es-CO" dirty="0"/>
              <a:t>Arachadonic Acid/prostaglandin/leukotriene pathway analysis of treatment-induced signaling changes at the 120 H timepoint.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E2498-CD08-D148-AAD2-65E529BEB217}"/>
              </a:ext>
            </a:extLst>
          </p:cNvPr>
          <p:cNvSpPr txBox="1"/>
          <p:nvPr/>
        </p:nvSpPr>
        <p:spPr>
          <a:xfrm>
            <a:off x="3261360" y="865378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Diclofenac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96E1C-A749-0B48-A9D0-7B93E246F4BC}"/>
              </a:ext>
            </a:extLst>
          </p:cNvPr>
          <p:cNvSpPr txBox="1"/>
          <p:nvPr/>
        </p:nvSpPr>
        <p:spPr>
          <a:xfrm>
            <a:off x="3072365" y="3083740"/>
            <a:ext cx="154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Tr14-Traumeel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943A599-AFCB-1B48-AEF7-90EE03DC8C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0135" y="1648640"/>
          <a:ext cx="4826000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Worksheet" r:id="rId5" imgW="4826000" imgH="2870200" progId="Excel.Sheet.12">
                  <p:embed/>
                </p:oleObj>
              </mc:Choice>
              <mc:Fallback>
                <p:oleObj name="Worksheet" r:id="rId5" imgW="4826000" imgH="2870200" progId="Excel.Shee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3943A599-AFCB-1B48-AEF7-90EE03DC8C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30135" y="1648640"/>
                        <a:ext cx="4826000" cy="287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5578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F094A4A8-EFB2-DC44-8243-83C04C766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58" y="865378"/>
            <a:ext cx="4038600" cy="214630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56944F95-D818-8D46-811E-D23B4F900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58" y="3083740"/>
            <a:ext cx="4038600" cy="2146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125" y="5518359"/>
            <a:ext cx="818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Supplemental Figure 6.</a:t>
            </a:r>
            <a:r>
              <a:rPr lang="en-US" dirty="0"/>
              <a:t> </a:t>
            </a:r>
            <a:r>
              <a:rPr lang="es-CO" dirty="0"/>
              <a:t>Arachadonic Acid/prostaglandin/leukotriene pathway analysis of treatment-induced signaling changes at the 192 H timepoint.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8E2498-CD08-D148-AAD2-65E529BEB217}"/>
              </a:ext>
            </a:extLst>
          </p:cNvPr>
          <p:cNvSpPr txBox="1"/>
          <p:nvPr/>
        </p:nvSpPr>
        <p:spPr>
          <a:xfrm>
            <a:off x="3261360" y="865378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Diclofenac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96E1C-A749-0B48-A9D0-7B93E246F4BC}"/>
              </a:ext>
            </a:extLst>
          </p:cNvPr>
          <p:cNvSpPr txBox="1"/>
          <p:nvPr/>
        </p:nvSpPr>
        <p:spPr>
          <a:xfrm>
            <a:off x="3072365" y="3083740"/>
            <a:ext cx="1541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Tr14-Traumeel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093F3DE-6A88-844C-B077-9098D95982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00507" y="1576578"/>
          <a:ext cx="4749800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Worksheet" r:id="rId5" imgW="4749800" imgH="2870200" progId="Excel.Sheet.12">
                  <p:embed/>
                </p:oleObj>
              </mc:Choice>
              <mc:Fallback>
                <p:oleObj name="Worksheet" r:id="rId5" imgW="4749800" imgH="2870200" progId="Excel.Shee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7093F3DE-6A88-844C-B077-9098D95982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00507" y="1576578"/>
                        <a:ext cx="4749800" cy="287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9921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144</Words>
  <Application>Microsoft Macintosh PowerPoint</Application>
  <PresentationFormat>Widescreen</PresentationFormat>
  <Paragraphs>19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McCaffrey, Timothy A.</dc:creator>
  <cp:lastModifiedBy>McCaffrey, Timothy A.</cp:lastModifiedBy>
  <cp:revision>2</cp:revision>
  <dcterms:created xsi:type="dcterms:W3CDTF">2021-04-16T14:43:22Z</dcterms:created>
  <dcterms:modified xsi:type="dcterms:W3CDTF">2021-04-16T14:44:40Z</dcterms:modified>
</cp:coreProperties>
</file>