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8" r:id="rId13"/>
    <p:sldId id="369" r:id="rId14"/>
    <p:sldId id="370" r:id="rId15"/>
    <p:sldId id="371" r:id="rId16"/>
    <p:sldId id="372" r:id="rId17"/>
    <p:sldId id="443" r:id="rId18"/>
    <p:sldId id="444" r:id="rId19"/>
    <p:sldId id="445" r:id="rId20"/>
    <p:sldId id="446" r:id="rId21"/>
    <p:sldId id="449" r:id="rId22"/>
    <p:sldId id="450" r:id="rId23"/>
    <p:sldId id="452" r:id="rId24"/>
    <p:sldId id="453" r:id="rId25"/>
    <p:sldId id="454" r:id="rId26"/>
    <p:sldId id="455" r:id="rId27"/>
    <p:sldId id="456" r:id="rId28"/>
    <p:sldId id="457" r:id="rId29"/>
    <p:sldId id="458" r:id="rId30"/>
    <p:sldId id="46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8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77A3C-06E7-4623-9EC9-D1A634FB66F7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E9365-8E74-46E9-8FA8-D8539E066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95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65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23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21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688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517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595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042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103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52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916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346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5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39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702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54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229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722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723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969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0505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270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191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916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5617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9810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68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9248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2794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869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E9365-8E74-46E9-8FA8-D8539E06697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9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893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72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9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31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4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33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26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704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45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14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72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62F6B5-2A49-4F99-BC8E-24693C8C2D74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795B0-B0CF-4F5D-A906-B56499B64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5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blurry image of a row of black dots&#10;&#10;Description automatically generated">
            <a:extLst>
              <a:ext uri="{FF2B5EF4-FFF2-40B4-BE49-F238E27FC236}">
                <a16:creationId xmlns:a16="http://schemas.microsoft.com/office/drawing/2014/main" id="{0B52E592-25DE-5009-515A-D81C526FF4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8" t="20069" r="17268" b="13418"/>
          <a:stretch/>
        </p:blipFill>
        <p:spPr>
          <a:xfrm>
            <a:off x="1961349" y="734241"/>
            <a:ext cx="5986020" cy="4561429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55352" y="1898516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30813" y="1535796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51696" y="1900509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61616" y="1896334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51993" y="189974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58054" y="189974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864114" y="189974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56946" y="189477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55174" y="126417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28971" y="1857483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pERK-1/2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</p:spTree>
    <p:extLst>
      <p:ext uri="{BB962C8B-B14F-4D97-AF65-F5344CB8AC3E}">
        <p14:creationId xmlns:p14="http://schemas.microsoft.com/office/powerpoint/2010/main" val="34866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lose-up of a test&#10;&#10;Description automatically generated">
            <a:extLst>
              <a:ext uri="{FF2B5EF4-FFF2-40B4-BE49-F238E27FC236}">
                <a16:creationId xmlns:a16="http://schemas.microsoft.com/office/drawing/2014/main" id="{7998C566-2819-1DC2-0EF0-B9A3F40E50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8" t="15532" r="15051" b="17245"/>
          <a:stretch/>
        </p:blipFill>
        <p:spPr>
          <a:xfrm>
            <a:off x="1932290" y="685517"/>
            <a:ext cx="5994851" cy="4610154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55352" y="1898516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30813" y="1535796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51696" y="1900509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61616" y="1896334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51993" y="189974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58054" y="189974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864114" y="189974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56946" y="189477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55174" y="126417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28971" y="1857483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ERK-1/2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</p:spTree>
    <p:extLst>
      <p:ext uri="{BB962C8B-B14F-4D97-AF65-F5344CB8AC3E}">
        <p14:creationId xmlns:p14="http://schemas.microsoft.com/office/powerpoint/2010/main" val="1491033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white sheet&#10;&#10;Description automatically generated">
            <a:extLst>
              <a:ext uri="{FF2B5EF4-FFF2-40B4-BE49-F238E27FC236}">
                <a16:creationId xmlns:a16="http://schemas.microsoft.com/office/drawing/2014/main" id="{81371D0B-9E96-9661-B346-D6CB02E71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371" y="731984"/>
            <a:ext cx="5843847" cy="4563687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92772" y="1632570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68233" y="1269850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89116" y="163456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99036" y="163038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89413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9547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90153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94366" y="162883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92594" y="998225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66391" y="1591537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3 The full-length blot of </a:t>
            </a:r>
            <a:r>
              <a:rPr lang="en-US" sz="1600" dirty="0" err="1">
                <a:highlight>
                  <a:srgbClr val="FFFFFF"/>
                </a:highlight>
                <a:latin typeface="Arial" panose="020B0604020202020204" pitchFamily="34" charset="0"/>
              </a:rPr>
              <a:t>pAKT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</p:spTree>
    <p:extLst>
      <p:ext uri="{BB962C8B-B14F-4D97-AF65-F5344CB8AC3E}">
        <p14:creationId xmlns:p14="http://schemas.microsoft.com/office/powerpoint/2010/main" val="2603311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row of black squares&#10;&#10;Description automatically generated">
            <a:extLst>
              <a:ext uri="{FF2B5EF4-FFF2-40B4-BE49-F238E27FC236}">
                <a16:creationId xmlns:a16="http://schemas.microsoft.com/office/drawing/2014/main" id="{52C6273D-5F1C-331A-91B4-1F900700C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82" y="734242"/>
            <a:ext cx="5999018" cy="4547062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92772" y="1632570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68233" y="1269850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89116" y="163456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99036" y="163038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89413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9547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90153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94366" y="162883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92594" y="998225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66391" y="1591537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4 The full-length blot of </a:t>
            </a:r>
            <a:r>
              <a:rPr lang="en-US" sz="1600" dirty="0" err="1">
                <a:highlight>
                  <a:srgbClr val="FFFFFF"/>
                </a:highlight>
                <a:latin typeface="Arial" panose="020B0604020202020204" pitchFamily="34" charset="0"/>
              </a:rPr>
              <a:t>pAKT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</p:spTree>
    <p:extLst>
      <p:ext uri="{BB962C8B-B14F-4D97-AF65-F5344CB8AC3E}">
        <p14:creationId xmlns:p14="http://schemas.microsoft.com/office/powerpoint/2010/main" val="3284019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plane, white, airplane, photo&#10;&#10;Description automatically generated">
            <a:extLst>
              <a:ext uri="{FF2B5EF4-FFF2-40B4-BE49-F238E27FC236}">
                <a16:creationId xmlns:a16="http://schemas.microsoft.com/office/drawing/2014/main" id="{3FFCC608-C238-418C-8BD3-CC7062A283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3" t="-64" r="16827" b="68"/>
          <a:stretch/>
        </p:blipFill>
        <p:spPr>
          <a:xfrm>
            <a:off x="1768912" y="705040"/>
            <a:ext cx="6014300" cy="4561423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92772" y="1632570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68233" y="1269850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89116" y="163456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99036" y="163038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89413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9547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90153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94366" y="162883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92594" y="998225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66391" y="1591537"/>
            <a:ext cx="35525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5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JNK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4BD36-0C9F-AE1B-13F2-AF72907DC909}"/>
              </a:ext>
            </a:extLst>
          </p:cNvPr>
          <p:cNvSpPr txBox="1"/>
          <p:nvPr/>
        </p:nvSpPr>
        <p:spPr>
          <a:xfrm>
            <a:off x="6960164" y="1632215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950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42D0D7E6-3F08-D7B2-07B5-6A062AE10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" t="-12240" r="42" b="-11816"/>
          <a:stretch/>
        </p:blipFill>
        <p:spPr>
          <a:xfrm>
            <a:off x="1641879" y="582182"/>
            <a:ext cx="6495067" cy="4811880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92772" y="1632570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68233" y="1269850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89116" y="163456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99036" y="163038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89413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9547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90153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94366" y="162883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92594" y="998225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66391" y="1591537"/>
            <a:ext cx="35525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6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JNK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4BD36-0C9F-AE1B-13F2-AF72907DC909}"/>
              </a:ext>
            </a:extLst>
          </p:cNvPr>
          <p:cNvSpPr txBox="1"/>
          <p:nvPr/>
        </p:nvSpPr>
        <p:spPr>
          <a:xfrm>
            <a:off x="6960164" y="1632215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93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 up of a line&#10;&#10;Description automatically generated">
            <a:extLst>
              <a:ext uri="{FF2B5EF4-FFF2-40B4-BE49-F238E27FC236}">
                <a16:creationId xmlns:a16="http://schemas.microsoft.com/office/drawing/2014/main" id="{A0BE2652-C68F-7B32-111F-E3B5C6884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10" y="734242"/>
            <a:ext cx="6057207" cy="4558145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92772" y="1632570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68233" y="1269850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89116" y="163456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99036" y="163038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89413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9547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90153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94366" y="162883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92594" y="998225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66391" y="1591537"/>
            <a:ext cx="29820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7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Cyclin D1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</p:spTree>
    <p:extLst>
      <p:ext uri="{BB962C8B-B14F-4D97-AF65-F5344CB8AC3E}">
        <p14:creationId xmlns:p14="http://schemas.microsoft.com/office/powerpoint/2010/main" val="2487921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B7C676-20E9-F241-4099-793E5836FC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4" t="78" r="17432" b="182"/>
          <a:stretch/>
        </p:blipFill>
        <p:spPr>
          <a:xfrm>
            <a:off x="1772836" y="734242"/>
            <a:ext cx="5996165" cy="4561429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EFC4B1-241F-400B-E5E4-88798DA81543}"/>
              </a:ext>
            </a:extLst>
          </p:cNvPr>
          <p:cNvSpPr txBox="1"/>
          <p:nvPr/>
        </p:nvSpPr>
        <p:spPr>
          <a:xfrm>
            <a:off x="3192772" y="1632570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4C56E4-03FF-5179-9D0A-3B2AC3746B4F}"/>
              </a:ext>
            </a:extLst>
          </p:cNvPr>
          <p:cNvSpPr txBox="1"/>
          <p:nvPr/>
        </p:nvSpPr>
        <p:spPr>
          <a:xfrm>
            <a:off x="3768233" y="1269850"/>
            <a:ext cx="31983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10 µg/ml (min)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062C8E-6926-6539-2DE1-DDF069A09177}"/>
              </a:ext>
            </a:extLst>
          </p:cNvPr>
          <p:cNvSpPr txBox="1"/>
          <p:nvPr/>
        </p:nvSpPr>
        <p:spPr>
          <a:xfrm>
            <a:off x="3889116" y="163456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6EF63-3497-52EE-A096-CB78D5E6F9F5}"/>
              </a:ext>
            </a:extLst>
          </p:cNvPr>
          <p:cNvSpPr txBox="1"/>
          <p:nvPr/>
        </p:nvSpPr>
        <p:spPr>
          <a:xfrm>
            <a:off x="4399036" y="1630388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84F44-0C2D-119F-99F3-1769446B6902}"/>
              </a:ext>
            </a:extLst>
          </p:cNvPr>
          <p:cNvSpPr txBox="1"/>
          <p:nvPr/>
        </p:nvSpPr>
        <p:spPr>
          <a:xfrm>
            <a:off x="4889413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D807B-3778-3588-A4EF-1E09B9D9002E}"/>
              </a:ext>
            </a:extLst>
          </p:cNvPr>
          <p:cNvSpPr txBox="1"/>
          <p:nvPr/>
        </p:nvSpPr>
        <p:spPr>
          <a:xfrm>
            <a:off x="539547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F7EAAE-C53C-F191-1313-A1D8148DCDDD}"/>
              </a:ext>
            </a:extLst>
          </p:cNvPr>
          <p:cNvSpPr txBox="1"/>
          <p:nvPr/>
        </p:nvSpPr>
        <p:spPr>
          <a:xfrm>
            <a:off x="5901534" y="163379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753B71-5780-49BF-3ADF-1B32C2BA993E}"/>
              </a:ext>
            </a:extLst>
          </p:cNvPr>
          <p:cNvSpPr txBox="1"/>
          <p:nvPr/>
        </p:nvSpPr>
        <p:spPr>
          <a:xfrm>
            <a:off x="6394366" y="162883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4">
            <a:extLst>
              <a:ext uri="{FF2B5EF4-FFF2-40B4-BE49-F238E27FC236}">
                <a16:creationId xmlns:a16="http://schemas.microsoft.com/office/drawing/2014/main" id="{9CC24FD2-655F-7C34-23DF-AC09A3F50465}"/>
              </a:ext>
            </a:extLst>
          </p:cNvPr>
          <p:cNvSpPr txBox="1">
            <a:spLocks/>
          </p:cNvSpPr>
          <p:nvPr/>
        </p:nvSpPr>
        <p:spPr>
          <a:xfrm>
            <a:off x="4392594" y="998225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C8043F-F1A5-E3EF-8E92-427D2C60094C}"/>
              </a:ext>
            </a:extLst>
          </p:cNvPr>
          <p:cNvCxnSpPr>
            <a:cxnSpLocks/>
          </p:cNvCxnSpPr>
          <p:nvPr/>
        </p:nvCxnSpPr>
        <p:spPr>
          <a:xfrm>
            <a:off x="3866391" y="1591537"/>
            <a:ext cx="29820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8 The full-length blot of Beta-Actin that is presented in figure 3</a:t>
            </a:r>
          </a:p>
        </p:txBody>
      </p:sp>
    </p:spTree>
    <p:extLst>
      <p:ext uri="{BB962C8B-B14F-4D97-AF65-F5344CB8AC3E}">
        <p14:creationId xmlns:p14="http://schemas.microsoft.com/office/powerpoint/2010/main" val="272548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test&#10;&#10;Description automatically generated">
            <a:extLst>
              <a:ext uri="{FF2B5EF4-FFF2-40B4-BE49-F238E27FC236}">
                <a16:creationId xmlns:a16="http://schemas.microsoft.com/office/drawing/2014/main" id="{C9866A3A-0D25-6434-552C-16D02A459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647" y="709816"/>
            <a:ext cx="5990705" cy="4585855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9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pERK-1/2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58826" y="1696704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115937" y="2290121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91397" y="1927401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47344" y="2205189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812281" y="2292114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322200" y="2287939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812578" y="2291348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318638" y="2291348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824698" y="2291348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317530" y="2286383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547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-up of a test&#10;&#10;Description automatically generated">
            <a:extLst>
              <a:ext uri="{FF2B5EF4-FFF2-40B4-BE49-F238E27FC236}">
                <a16:creationId xmlns:a16="http://schemas.microsoft.com/office/drawing/2014/main" id="{4A3E9377-9A88-CD7E-25B5-E200B5519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05" y="734755"/>
            <a:ext cx="5929745" cy="4560916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10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ERK-1/2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58826" y="1696704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115937" y="2290121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91397" y="1927401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47344" y="2205189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812281" y="2292114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322200" y="2287939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812578" y="2291348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318638" y="2291348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824698" y="2291348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317530" y="2286383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380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blurry image of a line&#10;&#10;Description automatically generated">
            <a:extLst>
              <a:ext uri="{FF2B5EF4-FFF2-40B4-BE49-F238E27FC236}">
                <a16:creationId xmlns:a16="http://schemas.microsoft.com/office/drawing/2014/main" id="{3F40FFE2-4FE6-FA76-A900-6ABA8C9C7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63" y="734242"/>
            <a:ext cx="5965767" cy="4558145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11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pAKT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27707" y="1175177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084818" y="1768594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60278" y="1405874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16225" y="1683662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781162" y="1770587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291081" y="1766412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78145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28751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79357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286411" y="176485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24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row of black dots&#10;&#10;Description automatically generated">
            <a:extLst>
              <a:ext uri="{FF2B5EF4-FFF2-40B4-BE49-F238E27FC236}">
                <a16:creationId xmlns:a16="http://schemas.microsoft.com/office/drawing/2014/main" id="{DE4840E2-14E8-2DEF-43CC-F555186BC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63" y="734242"/>
            <a:ext cx="5971309" cy="4469476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12 The full-length blot of AKT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27707" y="1175177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084818" y="1768594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60278" y="1405874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16225" y="1683662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781162" y="1770587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291081" y="1766412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78145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28751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79357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286411" y="176485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63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building, white, standing, man&#10;&#10;Description automatically generated">
            <a:extLst>
              <a:ext uri="{FF2B5EF4-FFF2-40B4-BE49-F238E27FC236}">
                <a16:creationId xmlns:a16="http://schemas.microsoft.com/office/drawing/2014/main" id="{624C47C5-4B60-598A-3A73-676106976D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6" t="-917" r="17532" b="208"/>
          <a:stretch/>
        </p:blipFill>
        <p:spPr>
          <a:xfrm>
            <a:off x="1807302" y="707822"/>
            <a:ext cx="5948314" cy="4433771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3"/>
            <a:ext cx="584462" cy="45164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13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pJNK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27707" y="1175177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084818" y="1768594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60278" y="1405874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16225" y="1683662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781162" y="1770587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291081" y="1766412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78145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28751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79357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286411" y="176485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31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device&#10;&#10;Description automatically generated">
            <a:extLst>
              <a:ext uri="{FF2B5EF4-FFF2-40B4-BE49-F238E27FC236}">
                <a16:creationId xmlns:a16="http://schemas.microsoft.com/office/drawing/2014/main" id="{D6D94D3D-0C71-5DB6-BFE8-EFFFD79C4B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7" t="-330" r="17645" b="-1464"/>
          <a:stretch/>
        </p:blipFill>
        <p:spPr>
          <a:xfrm>
            <a:off x="1700911" y="747341"/>
            <a:ext cx="6059259" cy="4481561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14 The full-length blot of JNK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27707" y="1175177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084818" y="1768594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60278" y="1405874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16225" y="1683662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781162" y="1770587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291081" y="1766412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78145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28751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79357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286411" y="176485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871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close-up of a test&#10;&#10;Description automatically generated">
            <a:extLst>
              <a:ext uri="{FF2B5EF4-FFF2-40B4-BE49-F238E27FC236}">
                <a16:creationId xmlns:a16="http://schemas.microsoft.com/office/drawing/2014/main" id="{93BFA56C-71AA-7A9B-2784-492134280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190" y="756699"/>
            <a:ext cx="5968538" cy="4560916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15 The full-length blot of Cyclin D1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27707" y="1175177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084818" y="1768594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60278" y="1405874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16225" y="1683662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781162" y="1770587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291081" y="1766412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78145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28751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79357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286411" y="176485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152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device&#10;&#10;Description automatically generated">
            <a:extLst>
              <a:ext uri="{FF2B5EF4-FFF2-40B4-BE49-F238E27FC236}">
                <a16:creationId xmlns:a16="http://schemas.microsoft.com/office/drawing/2014/main" id="{077FE8B7-D6F6-8E5A-F473-C25544829D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t="-221" r="17427" b="754"/>
          <a:stretch/>
        </p:blipFill>
        <p:spPr>
          <a:xfrm>
            <a:off x="1909763" y="916606"/>
            <a:ext cx="6023681" cy="4379065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r="57010"/>
          <a:stretch/>
        </p:blipFill>
        <p:spPr>
          <a:xfrm>
            <a:off x="2361415" y="734242"/>
            <a:ext cx="584462" cy="456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1677253" y="118261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1677253" y="1365556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1673160" y="162686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1781976" y="188708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1772836" y="223179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093371" y="1343832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093371" y="151681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093371" y="17770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093371" y="204403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093371" y="2384971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1774914" y="298812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095449" y="314129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1781976" y="3421320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102511" y="357449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1784945" y="4480332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105480" y="463350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16 The full-length blot of beta-Actin that is presented in figure 3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06C76B6-33AB-C921-F165-9BF84416789E}"/>
              </a:ext>
            </a:extLst>
          </p:cNvPr>
          <p:cNvSpPr txBox="1">
            <a:spLocks/>
          </p:cNvSpPr>
          <p:nvPr/>
        </p:nvSpPr>
        <p:spPr>
          <a:xfrm>
            <a:off x="4327707" y="1175177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0A90F-EA7A-A178-141D-9D6EE7FE7B94}"/>
              </a:ext>
            </a:extLst>
          </p:cNvPr>
          <p:cNvSpPr txBox="1"/>
          <p:nvPr/>
        </p:nvSpPr>
        <p:spPr>
          <a:xfrm>
            <a:off x="3084818" y="1768594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F95E6-EBAF-E272-E490-FCFA194D408B}"/>
              </a:ext>
            </a:extLst>
          </p:cNvPr>
          <p:cNvSpPr txBox="1"/>
          <p:nvPr/>
        </p:nvSpPr>
        <p:spPr>
          <a:xfrm>
            <a:off x="3660278" y="1405874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Porcine placenta extract 50 µg/ml (h)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90A766-919E-6150-745A-27CE0718C2AD}"/>
              </a:ext>
            </a:extLst>
          </p:cNvPr>
          <p:cNvCxnSpPr>
            <a:cxnSpLocks/>
          </p:cNvCxnSpPr>
          <p:nvPr/>
        </p:nvCxnSpPr>
        <p:spPr>
          <a:xfrm>
            <a:off x="3716225" y="1683662"/>
            <a:ext cx="29601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E283D2-7C96-16E9-9C7D-78D2251F8ECF}"/>
              </a:ext>
            </a:extLst>
          </p:cNvPr>
          <p:cNvSpPr txBox="1"/>
          <p:nvPr/>
        </p:nvSpPr>
        <p:spPr>
          <a:xfrm>
            <a:off x="3781162" y="1770587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8D8771-C087-E05B-A17D-93D34A274478}"/>
              </a:ext>
            </a:extLst>
          </p:cNvPr>
          <p:cNvSpPr txBox="1"/>
          <p:nvPr/>
        </p:nvSpPr>
        <p:spPr>
          <a:xfrm>
            <a:off x="4291081" y="1766412"/>
            <a:ext cx="4251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C48B3A-02F6-A422-4A0C-E555067A4835}"/>
              </a:ext>
            </a:extLst>
          </p:cNvPr>
          <p:cNvSpPr txBox="1"/>
          <p:nvPr/>
        </p:nvSpPr>
        <p:spPr>
          <a:xfrm>
            <a:off x="478145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51224-6BFE-BA8E-791F-2DF1B02030A4}"/>
              </a:ext>
            </a:extLst>
          </p:cNvPr>
          <p:cNvSpPr txBox="1"/>
          <p:nvPr/>
        </p:nvSpPr>
        <p:spPr>
          <a:xfrm>
            <a:off x="528751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C3A6B8-3ECC-BAE2-E812-EE48761DF448}"/>
              </a:ext>
            </a:extLst>
          </p:cNvPr>
          <p:cNvSpPr txBox="1"/>
          <p:nvPr/>
        </p:nvSpPr>
        <p:spPr>
          <a:xfrm>
            <a:off x="5793579" y="176982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BC1781-524B-2DFB-4C0B-FB479C4F7A2C}"/>
              </a:ext>
            </a:extLst>
          </p:cNvPr>
          <p:cNvSpPr txBox="1"/>
          <p:nvPr/>
        </p:nvSpPr>
        <p:spPr>
          <a:xfrm>
            <a:off x="6286411" y="176485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452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6E90370D-C6AF-C5A1-7800-D5B61C427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7" t="-87" r="16569" b="-970"/>
          <a:stretch/>
        </p:blipFill>
        <p:spPr>
          <a:xfrm>
            <a:off x="3353851" y="1159146"/>
            <a:ext cx="4906650" cy="4236647"/>
          </a:xfr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17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pAKT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5079607" y="3590022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370202" y="3590022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4041173" y="2695219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4041173" y="2966273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4041173" y="3237324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73087"/>
              </p:ext>
            </p:extLst>
          </p:nvPr>
        </p:nvGraphicFramePr>
        <p:xfrm>
          <a:off x="5022475" y="2675623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590028" y="3550017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250914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black and white image of a line&#10;&#10;Description automatically generated">
            <a:extLst>
              <a:ext uri="{FF2B5EF4-FFF2-40B4-BE49-F238E27FC236}">
                <a16:creationId xmlns:a16="http://schemas.microsoft.com/office/drawing/2014/main" id="{23E6D55A-F4B6-36E2-C653-0D12071976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76" y="1158665"/>
            <a:ext cx="4893425" cy="4209011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18 The full-length blot of AKT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5079607" y="3590022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370202" y="3590022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4041173" y="2695219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4041173" y="2966273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4041173" y="3237324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583001"/>
              </p:ext>
            </p:extLst>
          </p:nvPr>
        </p:nvGraphicFramePr>
        <p:xfrm>
          <a:off x="5022475" y="2675623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590028" y="3550017"/>
            <a:ext cx="19711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38152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test&#10;&#10;Description automatically generated">
            <a:extLst>
              <a:ext uri="{FF2B5EF4-FFF2-40B4-BE49-F238E27FC236}">
                <a16:creationId xmlns:a16="http://schemas.microsoft.com/office/drawing/2014/main" id="{37DF9DCC-7BB7-A427-3628-C056DB241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895" y="1154378"/>
            <a:ext cx="5090160" cy="4228407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19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pERK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4869804" y="4920675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160399" y="4920675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3831370" y="4025872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3831370" y="4296926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3831370" y="456797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495036"/>
              </p:ext>
            </p:extLst>
          </p:nvPr>
        </p:nvGraphicFramePr>
        <p:xfrm>
          <a:off x="4812672" y="4006276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380225" y="4880670"/>
            <a:ext cx="19711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28555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rry image of a line&#10;&#10;Description automatically generated">
            <a:extLst>
              <a:ext uri="{FF2B5EF4-FFF2-40B4-BE49-F238E27FC236}">
                <a16:creationId xmlns:a16="http://schemas.microsoft.com/office/drawing/2014/main" id="{77CF112F-F31C-3C22-4467-FDE57B16D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180" y="1156340"/>
            <a:ext cx="5051367" cy="4242262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20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ERK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4869804" y="4920675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160399" y="4920675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3831370" y="4025872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3831370" y="4296926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3831370" y="456797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/>
        </p:nvGraphicFramePr>
        <p:xfrm>
          <a:off x="4812672" y="4006276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380225" y="4880670"/>
            <a:ext cx="19711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50490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CBF66E20-5698-5D1A-297D-13C7FF6A81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4" t="-989" r="16699" b="358"/>
          <a:stretch/>
        </p:blipFill>
        <p:spPr>
          <a:xfrm>
            <a:off x="3216542" y="1053732"/>
            <a:ext cx="4901937" cy="4236643"/>
          </a:xfrm>
          <a:prstGeom prst="rect">
            <a:avLst/>
          </a:prstGeo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22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pJNK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4869804" y="4920675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160399" y="4920675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3831370" y="4025872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3831370" y="4296926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3831370" y="456797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851236"/>
              </p:ext>
            </p:extLst>
          </p:nvPr>
        </p:nvGraphicFramePr>
        <p:xfrm>
          <a:off x="4812672" y="4006276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380225" y="4880670"/>
            <a:ext cx="161900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384771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54E6C-0FC2-E397-A087-92B827575E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5" t="-980" r="15681" b="1606"/>
          <a:stretch/>
        </p:blipFill>
        <p:spPr>
          <a:xfrm>
            <a:off x="3216542" y="1131177"/>
            <a:ext cx="4932310" cy="4264617"/>
          </a:xfrm>
          <a:prstGeom prst="rect">
            <a:avLst/>
          </a:prstGeo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22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JNK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4869804" y="4920675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160399" y="4920675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3831370" y="4025872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3831370" y="4296926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3831370" y="456797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121016"/>
              </p:ext>
            </p:extLst>
          </p:nvPr>
        </p:nvGraphicFramePr>
        <p:xfrm>
          <a:off x="4812672" y="4006276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380225" y="4880670"/>
            <a:ext cx="15013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282933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plane, airplane, sitting, person&#10;&#10;Description automatically generated">
            <a:extLst>
              <a:ext uri="{FF2B5EF4-FFF2-40B4-BE49-F238E27FC236}">
                <a16:creationId xmlns:a16="http://schemas.microsoft.com/office/drawing/2014/main" id="{E73F4FDF-A955-AEAF-6549-79899E301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-38" r="172" b="-393"/>
          <a:stretch/>
        </p:blipFill>
        <p:spPr>
          <a:xfrm>
            <a:off x="3621895" y="1053728"/>
            <a:ext cx="4779390" cy="4236647"/>
          </a:xfrm>
          <a:prstGeom prst="rect">
            <a:avLst/>
          </a:prstGeo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23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beta-actin that is presented in figure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BB402-2E9A-97D7-A44E-A0F1124BEF53}"/>
              </a:ext>
            </a:extLst>
          </p:cNvPr>
          <p:cNvSpPr txBox="1"/>
          <p:nvPr/>
        </p:nvSpPr>
        <p:spPr>
          <a:xfrm>
            <a:off x="4869804" y="4920675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9115FD-4F45-06B1-2563-7DEFE7E98FD2}"/>
              </a:ext>
            </a:extLst>
          </p:cNvPr>
          <p:cNvSpPr txBox="1"/>
          <p:nvPr/>
        </p:nvSpPr>
        <p:spPr>
          <a:xfrm>
            <a:off x="5160399" y="4920675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49B49B-7EDB-2EE3-ABBE-FB1BC94D4CAE}"/>
              </a:ext>
            </a:extLst>
          </p:cNvPr>
          <p:cNvSpPr txBox="1"/>
          <p:nvPr/>
        </p:nvSpPr>
        <p:spPr>
          <a:xfrm>
            <a:off x="3831370" y="4025872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2D6ED-FC9B-4F72-D733-F7E50197FF76}"/>
              </a:ext>
            </a:extLst>
          </p:cNvPr>
          <p:cNvSpPr txBox="1"/>
          <p:nvPr/>
        </p:nvSpPr>
        <p:spPr>
          <a:xfrm>
            <a:off x="3831370" y="4296926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283C6-0F6A-A6FC-AA70-B913B84E88C9}"/>
              </a:ext>
            </a:extLst>
          </p:cNvPr>
          <p:cNvSpPr txBox="1"/>
          <p:nvPr/>
        </p:nvSpPr>
        <p:spPr>
          <a:xfrm>
            <a:off x="3831370" y="456797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6" name="Table 14">
            <a:extLst>
              <a:ext uri="{FF2B5EF4-FFF2-40B4-BE49-F238E27FC236}">
                <a16:creationId xmlns:a16="http://schemas.microsoft.com/office/drawing/2014/main" id="{0E5B529F-4A9E-AE85-DCDD-2DA45595E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571716"/>
              </p:ext>
            </p:extLst>
          </p:nvPr>
        </p:nvGraphicFramePr>
        <p:xfrm>
          <a:off x="4812672" y="4006276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+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1BFC71-DE56-3B57-8CC2-2E3DB7FC7F6F}"/>
              </a:ext>
            </a:extLst>
          </p:cNvPr>
          <p:cNvCxnSpPr>
            <a:cxnSpLocks/>
          </p:cNvCxnSpPr>
          <p:nvPr/>
        </p:nvCxnSpPr>
        <p:spPr>
          <a:xfrm>
            <a:off x="5380225" y="4880670"/>
            <a:ext cx="185013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4">
            <a:extLst>
              <a:ext uri="{FF2B5EF4-FFF2-40B4-BE49-F238E27FC236}">
                <a16:creationId xmlns:a16="http://schemas.microsoft.com/office/drawing/2014/main" id="{4293B291-C0E2-F19A-D51D-22CDA5FBA1E0}"/>
              </a:ext>
            </a:extLst>
          </p:cNvPr>
          <p:cNvSpPr txBox="1">
            <a:spLocks/>
          </p:cNvSpPr>
          <p:nvPr/>
        </p:nvSpPr>
        <p:spPr>
          <a:xfrm>
            <a:off x="5175921" y="1738121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Keratinocytes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858357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24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pAKT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pic>
        <p:nvPicPr>
          <p:cNvPr id="31" name="Picture 30" descr="A blurry image of a line&#10;&#10;Description automatically generated">
            <a:extLst>
              <a:ext uri="{FF2B5EF4-FFF2-40B4-BE49-F238E27FC236}">
                <a16:creationId xmlns:a16="http://schemas.microsoft.com/office/drawing/2014/main" id="{3F6D13CC-F4BD-758F-1056-4B6063EE13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48" y="1131372"/>
            <a:ext cx="5007033" cy="4220095"/>
          </a:xfrm>
          <a:prstGeom prst="rect">
            <a:avLst/>
          </a:prstGeom>
        </p:spPr>
      </p:pic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4826579" y="3610719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5117173" y="3610719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963211"/>
              </p:ext>
            </p:extLst>
          </p:nvPr>
        </p:nvGraphicFramePr>
        <p:xfrm>
          <a:off x="4769447" y="2696320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337000" y="3570714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3962490" y="2713388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3962489" y="298444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3962489" y="3255492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39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25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AKT that is presented in figure 3</a:t>
            </a:r>
          </a:p>
        </p:txBody>
      </p:sp>
      <p:pic>
        <p:nvPicPr>
          <p:cNvPr id="29" name="Picture 28" descr="A blurry black and white image&#10;&#10;Description automatically generated">
            <a:extLst>
              <a:ext uri="{FF2B5EF4-FFF2-40B4-BE49-F238E27FC236}">
                <a16:creationId xmlns:a16="http://schemas.microsoft.com/office/drawing/2014/main" id="{6BBF4265-03C4-BDCE-E4C3-E812BBF81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21" y="1166039"/>
            <a:ext cx="5007033" cy="4222865"/>
          </a:xfrm>
          <a:prstGeom prst="rect">
            <a:avLst/>
          </a:prstGeom>
        </p:spPr>
      </p:pic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4826579" y="3610719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5117173" y="3610719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/>
        </p:nvGraphicFramePr>
        <p:xfrm>
          <a:off x="4769447" y="2696320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337000" y="3570714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3962490" y="2713388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3962489" y="298444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3962489" y="3255492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620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urry image of a row of black lines&#10;&#10;Description automatically generated">
            <a:extLst>
              <a:ext uri="{FF2B5EF4-FFF2-40B4-BE49-F238E27FC236}">
                <a16:creationId xmlns:a16="http://schemas.microsoft.com/office/drawing/2014/main" id="{E59CABB2-2E42-57A0-60EE-2768BDA7F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895" y="1159111"/>
            <a:ext cx="4685607" cy="4236720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26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pERK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4553596" y="4393957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4844190" y="4393957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35343"/>
              </p:ext>
            </p:extLst>
          </p:nvPr>
        </p:nvGraphicFramePr>
        <p:xfrm>
          <a:off x="4496464" y="3479558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064017" y="4353952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3689507" y="3496626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3689506" y="3767680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3689506" y="4038730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57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w of black and white lines&#10;&#10;Description automatically generated">
            <a:extLst>
              <a:ext uri="{FF2B5EF4-FFF2-40B4-BE49-F238E27FC236}">
                <a16:creationId xmlns:a16="http://schemas.microsoft.com/office/drawing/2014/main" id="{AE4BABDD-C825-588B-D327-034FF0A03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18" y="1161845"/>
            <a:ext cx="4685607" cy="4233949"/>
          </a:xfrm>
          <a:prstGeom prst="rect">
            <a:avLst/>
          </a:prstGeom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27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ERK that is presented in figure 3</a:t>
            </a:r>
          </a:p>
        </p:txBody>
      </p:sp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4553596" y="4393957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4844190" y="4393957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/>
        </p:nvGraphicFramePr>
        <p:xfrm>
          <a:off x="4496464" y="3479558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064017" y="4353952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3689507" y="3496626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3689506" y="3767680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3689506" y="4038730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961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building, photo, sitting, old&#10;&#10;Description automatically generated">
            <a:extLst>
              <a:ext uri="{FF2B5EF4-FFF2-40B4-BE49-F238E27FC236}">
                <a16:creationId xmlns:a16="http://schemas.microsoft.com/office/drawing/2014/main" id="{3FF6C885-9132-A974-C0F7-41E81D73D6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" t="94" r="598" b="-695"/>
          <a:stretch/>
        </p:blipFill>
        <p:spPr>
          <a:xfrm>
            <a:off x="3535052" y="1159147"/>
            <a:ext cx="5024486" cy="4262981"/>
          </a:xfrm>
          <a:prstGeom prst="rect">
            <a:avLst/>
          </a:prstGeo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28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dirty="0" err="1">
                <a:highlight>
                  <a:srgbClr val="FFFFFF"/>
                </a:highlight>
                <a:latin typeface="Arial" panose="020B0604020202020204" pitchFamily="34" charset="0"/>
              </a:rPr>
              <a:t>pJNK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5240348" y="4348644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5530942" y="4348644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344651"/>
              </p:ext>
            </p:extLst>
          </p:nvPr>
        </p:nvGraphicFramePr>
        <p:xfrm>
          <a:off x="5183216" y="3434245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750769" y="4308639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4376259" y="3451313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4376258" y="3722367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4376258" y="399341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308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F8BDF5D9-C0BC-6243-3A0A-5BE0151BBA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" t="-878" r="2256" b="-884"/>
          <a:stretch/>
        </p:blipFill>
        <p:spPr>
          <a:xfrm>
            <a:off x="3609321" y="1155355"/>
            <a:ext cx="4881082" cy="4236646"/>
          </a:xfrm>
          <a:prstGeom prst="rect">
            <a:avLst/>
          </a:prstGeo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29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JNK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that is presented in figure 3</a:t>
            </a:r>
          </a:p>
        </p:txBody>
      </p:sp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5240348" y="4348644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5530942" y="4348644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/>
        </p:nvGraphicFramePr>
        <p:xfrm>
          <a:off x="5183216" y="3434245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750769" y="4308639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4376259" y="3451313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4376258" y="3722367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4376258" y="3993417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398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plane, airplane&#10;&#10;Description automatically generated">
            <a:extLst>
              <a:ext uri="{FF2B5EF4-FFF2-40B4-BE49-F238E27FC236}">
                <a16:creationId xmlns:a16="http://schemas.microsoft.com/office/drawing/2014/main" id="{42A74C7D-2D05-1124-B8B9-DCC334BCEE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" t="-338" r="132" b="603"/>
          <a:stretch/>
        </p:blipFill>
        <p:spPr>
          <a:xfrm>
            <a:off x="3458574" y="1159147"/>
            <a:ext cx="5003631" cy="4236646"/>
          </a:xfrm>
          <a:prstGeom prst="rect">
            <a:avLst/>
          </a:prstGeom>
          <a:ln w="12700">
            <a:noFill/>
          </a:ln>
        </p:spPr>
      </p:pic>
      <p:pic>
        <p:nvPicPr>
          <p:cNvPr id="6" name="Picture 5" descr="A blurry image of a person's body&#10;&#10;Description automatically generated">
            <a:extLst>
              <a:ext uri="{FF2B5EF4-FFF2-40B4-BE49-F238E27FC236}">
                <a16:creationId xmlns:a16="http://schemas.microsoft.com/office/drawing/2014/main" id="{0B94598B-A6B8-71AF-BB3E-223003ADB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8" t="7120" r="57010"/>
          <a:stretch/>
        </p:blipFill>
        <p:spPr>
          <a:xfrm>
            <a:off x="3037433" y="1159147"/>
            <a:ext cx="584462" cy="4236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C855D-C0B5-D7BE-D962-C0D972CFA32D}"/>
              </a:ext>
            </a:extLst>
          </p:cNvPr>
          <p:cNvSpPr txBox="1"/>
          <p:nvPr/>
        </p:nvSpPr>
        <p:spPr>
          <a:xfrm>
            <a:off x="827148" y="369268"/>
            <a:ext cx="2210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Molecular weight (</a:t>
            </a:r>
            <a:r>
              <a:rPr lang="en-GB" sz="1600" dirty="0" err="1"/>
              <a:t>kDa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E8C71-64F1-92EC-9802-56549BBE6237}"/>
              </a:ext>
            </a:extLst>
          </p:cNvPr>
          <p:cNvSpPr txBox="1"/>
          <p:nvPr/>
        </p:nvSpPr>
        <p:spPr>
          <a:xfrm>
            <a:off x="2353271" y="1282741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1C88E-A850-4B38-4F7E-D6D41883A79E}"/>
              </a:ext>
            </a:extLst>
          </p:cNvPr>
          <p:cNvSpPr txBox="1"/>
          <p:nvPr/>
        </p:nvSpPr>
        <p:spPr>
          <a:xfrm>
            <a:off x="2353271" y="1465679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D8751-53D4-19E6-87DB-6398F28ACED0}"/>
              </a:ext>
            </a:extLst>
          </p:cNvPr>
          <p:cNvSpPr txBox="1"/>
          <p:nvPr/>
        </p:nvSpPr>
        <p:spPr>
          <a:xfrm>
            <a:off x="2349178" y="1726991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1A1D6-F473-B798-7E5F-088AC0DB40C7}"/>
              </a:ext>
            </a:extLst>
          </p:cNvPr>
          <p:cNvSpPr txBox="1"/>
          <p:nvPr/>
        </p:nvSpPr>
        <p:spPr>
          <a:xfrm>
            <a:off x="2457994" y="1987206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70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C97C-47ED-EE83-A423-51EB92FB6F85}"/>
              </a:ext>
            </a:extLst>
          </p:cNvPr>
          <p:cNvSpPr txBox="1"/>
          <p:nvPr/>
        </p:nvSpPr>
        <p:spPr>
          <a:xfrm>
            <a:off x="2448854" y="2331919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55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E3EC4-0690-6416-529B-B62ED9600646}"/>
              </a:ext>
            </a:extLst>
          </p:cNvPr>
          <p:cNvCxnSpPr/>
          <p:nvPr/>
        </p:nvCxnSpPr>
        <p:spPr>
          <a:xfrm>
            <a:off x="2769389" y="1443955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06BF34-02AA-63F6-C35B-921A05531E20}"/>
              </a:ext>
            </a:extLst>
          </p:cNvPr>
          <p:cNvCxnSpPr/>
          <p:nvPr/>
        </p:nvCxnSpPr>
        <p:spPr>
          <a:xfrm>
            <a:off x="2769389" y="161693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FAA22B-0AD6-A947-080C-271115BBB390}"/>
              </a:ext>
            </a:extLst>
          </p:cNvPr>
          <p:cNvCxnSpPr/>
          <p:nvPr/>
        </p:nvCxnSpPr>
        <p:spPr>
          <a:xfrm>
            <a:off x="2769389" y="1877153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FDF0DD-AFE3-5F77-CF51-841403209BF7}"/>
              </a:ext>
            </a:extLst>
          </p:cNvPr>
          <p:cNvCxnSpPr/>
          <p:nvPr/>
        </p:nvCxnSpPr>
        <p:spPr>
          <a:xfrm>
            <a:off x="2769389" y="2144157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9488B4-B63D-EA81-39F1-5B44EFFEE3F8}"/>
              </a:ext>
            </a:extLst>
          </p:cNvPr>
          <p:cNvCxnSpPr/>
          <p:nvPr/>
        </p:nvCxnSpPr>
        <p:spPr>
          <a:xfrm>
            <a:off x="2769389" y="2485094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9DC17F-8697-F023-E28B-9DFEDF4232F7}"/>
              </a:ext>
            </a:extLst>
          </p:cNvPr>
          <p:cNvSpPr txBox="1"/>
          <p:nvPr/>
        </p:nvSpPr>
        <p:spPr>
          <a:xfrm>
            <a:off x="2450932" y="308824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35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185BF1-9578-F9E2-EAE6-DD619E0CD042}"/>
              </a:ext>
            </a:extLst>
          </p:cNvPr>
          <p:cNvCxnSpPr/>
          <p:nvPr/>
        </p:nvCxnSpPr>
        <p:spPr>
          <a:xfrm>
            <a:off x="2771467" y="324142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782B70F-5A5D-91CF-5CC9-8E8AE5C78AC2}"/>
              </a:ext>
            </a:extLst>
          </p:cNvPr>
          <p:cNvSpPr txBox="1"/>
          <p:nvPr/>
        </p:nvSpPr>
        <p:spPr>
          <a:xfrm>
            <a:off x="2457994" y="352144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2E2332-04B8-207B-F19F-06B0549C3DA8}"/>
              </a:ext>
            </a:extLst>
          </p:cNvPr>
          <p:cNvCxnSpPr/>
          <p:nvPr/>
        </p:nvCxnSpPr>
        <p:spPr>
          <a:xfrm>
            <a:off x="2778529" y="3674618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B72B7A-5CAA-048A-8045-CCAAE27C0168}"/>
              </a:ext>
            </a:extLst>
          </p:cNvPr>
          <p:cNvSpPr txBox="1"/>
          <p:nvPr/>
        </p:nvSpPr>
        <p:spPr>
          <a:xfrm>
            <a:off x="2460963" y="458045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2C6E95-C3C0-FCBF-F7FF-214F98340937}"/>
              </a:ext>
            </a:extLst>
          </p:cNvPr>
          <p:cNvCxnSpPr/>
          <p:nvPr/>
        </p:nvCxnSpPr>
        <p:spPr>
          <a:xfrm>
            <a:off x="2781498" y="4733630"/>
            <a:ext cx="273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AFDBEB2-A169-923C-FBF7-D62252D9D546}"/>
              </a:ext>
            </a:extLst>
          </p:cNvPr>
          <p:cNvSpPr txBox="1"/>
          <p:nvPr/>
        </p:nvSpPr>
        <p:spPr>
          <a:xfrm>
            <a:off x="146649" y="5847120"/>
            <a:ext cx="9054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Supplementary Figure 30 The full-length blot of </a:t>
            </a:r>
            <a:r>
              <a:rPr lang="en-US" sz="1600" dirty="0">
                <a:highlight>
                  <a:srgbClr val="FFFFFF"/>
                </a:highlight>
                <a:latin typeface="Arial" panose="020B0604020202020204" pitchFamily="34" charset="0"/>
              </a:rPr>
              <a:t>beta-actin </a:t>
            </a:r>
            <a:r>
              <a:rPr lang="en-US" sz="16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 is presented in figure 3</a:t>
            </a:r>
          </a:p>
        </p:txBody>
      </p:sp>
      <p:sp>
        <p:nvSpPr>
          <p:cNvPr id="32" name="Title 4">
            <a:extLst>
              <a:ext uri="{FF2B5EF4-FFF2-40B4-BE49-F238E27FC236}">
                <a16:creationId xmlns:a16="http://schemas.microsoft.com/office/drawing/2014/main" id="{63441C39-8C92-A8A2-BBBA-7C79E4CDA6B2}"/>
              </a:ext>
            </a:extLst>
          </p:cNvPr>
          <p:cNvSpPr txBox="1">
            <a:spLocks/>
          </p:cNvSpPr>
          <p:nvPr/>
        </p:nvSpPr>
        <p:spPr>
          <a:xfrm>
            <a:off x="4862094" y="1435870"/>
            <a:ext cx="1823307" cy="38075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 skin Fibroblast</a:t>
            </a:r>
            <a:endParaRPr lang="en-GB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D15BF-5379-85A5-9F64-1FF057B5B5BF}"/>
              </a:ext>
            </a:extLst>
          </p:cNvPr>
          <p:cNvSpPr txBox="1"/>
          <p:nvPr/>
        </p:nvSpPr>
        <p:spPr>
          <a:xfrm>
            <a:off x="4660071" y="4321929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8C4F7-CEB0-17A1-8151-CFD8A2592D74}"/>
              </a:ext>
            </a:extLst>
          </p:cNvPr>
          <p:cNvSpPr txBox="1"/>
          <p:nvPr/>
        </p:nvSpPr>
        <p:spPr>
          <a:xfrm>
            <a:off x="4950665" y="4321929"/>
            <a:ext cx="2190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PPE 5</a:t>
            </a:r>
            <a:r>
              <a:rPr lang="th-TH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µg/ml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Table 14">
            <a:extLst>
              <a:ext uri="{FF2B5EF4-FFF2-40B4-BE49-F238E27FC236}">
                <a16:creationId xmlns:a16="http://schemas.microsoft.com/office/drawing/2014/main" id="{580F2EC8-4C7B-DB18-44FE-D4E987970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697516"/>
              </p:ext>
            </p:extLst>
          </p:nvPr>
        </p:nvGraphicFramePr>
        <p:xfrm>
          <a:off x="4602939" y="3407530"/>
          <a:ext cx="2598828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138">
                  <a:extLst>
                    <a:ext uri="{9D8B030D-6E8A-4147-A177-3AD203B41FA5}">
                      <a16:colId xmlns:a16="http://schemas.microsoft.com/office/drawing/2014/main" val="755894354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34579130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288139480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1082529483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580186047"/>
                    </a:ext>
                  </a:extLst>
                </a:gridCol>
                <a:gridCol w="433138">
                  <a:extLst>
                    <a:ext uri="{9D8B030D-6E8A-4147-A177-3AD203B41FA5}">
                      <a16:colId xmlns:a16="http://schemas.microsoft.com/office/drawing/2014/main" val="3745596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406158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225458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970100"/>
                  </a:ext>
                </a:extLst>
              </a:tr>
            </a:tbl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CE482A-921C-C9BB-3823-5EF124C798F6}"/>
              </a:ext>
            </a:extLst>
          </p:cNvPr>
          <p:cNvCxnSpPr>
            <a:cxnSpLocks/>
          </p:cNvCxnSpPr>
          <p:nvPr/>
        </p:nvCxnSpPr>
        <p:spPr>
          <a:xfrm>
            <a:off x="5170492" y="4281924"/>
            <a:ext cx="15815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A9A84D8-37BE-4B19-448A-84D154DEC3F3}"/>
              </a:ext>
            </a:extLst>
          </p:cNvPr>
          <p:cNvSpPr txBox="1"/>
          <p:nvPr/>
        </p:nvSpPr>
        <p:spPr>
          <a:xfrm>
            <a:off x="3795982" y="3424598"/>
            <a:ext cx="870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LY294002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2C4860-4B07-00DD-6386-A5E58A36F1CC}"/>
              </a:ext>
            </a:extLst>
          </p:cNvPr>
          <p:cNvSpPr txBox="1"/>
          <p:nvPr/>
        </p:nvSpPr>
        <p:spPr>
          <a:xfrm>
            <a:off x="3795981" y="3695652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PD98059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899CF8-D679-2221-C1F7-B61B4068FB5B}"/>
              </a:ext>
            </a:extLst>
          </p:cNvPr>
          <p:cNvSpPr txBox="1"/>
          <p:nvPr/>
        </p:nvSpPr>
        <p:spPr>
          <a:xfrm>
            <a:off x="3795981" y="3966702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SP600125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241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1546</Words>
  <Application>Microsoft Office PowerPoint</Application>
  <PresentationFormat>นำเสนอทางหน้าจอ (4:3)</PresentationFormat>
  <Paragraphs>782</Paragraphs>
  <Slides>30</Slides>
  <Notes>30</Notes>
  <HiddenSlides>0</HiddenSlides>
  <MMClips>0</MMClips>
  <ScaleCrop>false</ScaleCrop>
  <HeadingPairs>
    <vt:vector size="4" baseType="variant"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30</vt:i4>
      </vt:variant>
    </vt:vector>
  </HeadingPairs>
  <TitlesOfParts>
    <vt:vector size="31" baseType="lpstr"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WORAWAT SONGJANG</dc:creator>
  <cp:lastModifiedBy>WORAWAT SONGJANG</cp:lastModifiedBy>
  <cp:revision>13</cp:revision>
  <dcterms:created xsi:type="dcterms:W3CDTF">2024-04-18T04:44:38Z</dcterms:created>
  <dcterms:modified xsi:type="dcterms:W3CDTF">2024-04-19T11:51:44Z</dcterms:modified>
</cp:coreProperties>
</file>