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36" r:id="rId2"/>
    <p:sldId id="2738" r:id="rId3"/>
    <p:sldId id="2574" r:id="rId4"/>
  </p:sldIdLst>
  <p:sldSz cx="6858000" cy="9907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p:cViewPr>
        <p:scale>
          <a:sx n="166" d="100"/>
          <a:sy n="166" d="100"/>
        </p:scale>
        <p:origin x="1816" y="-28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451"/>
            <a:ext cx="5829300" cy="3449308"/>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3778"/>
            <a:ext cx="5143500" cy="239204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3769159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3280089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87"/>
            <a:ext cx="1478756" cy="839622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87"/>
            <a:ext cx="4350544" cy="839622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110238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1874917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70019"/>
            <a:ext cx="5915025" cy="4121281"/>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30289"/>
            <a:ext cx="5915025" cy="2167284"/>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412025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436"/>
            <a:ext cx="2914650" cy="628627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436"/>
            <a:ext cx="2914650" cy="628627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2285508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90"/>
            <a:ext cx="5915025" cy="1915009"/>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736"/>
            <a:ext cx="2901255" cy="119028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9022"/>
            <a:ext cx="2901255" cy="532303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736"/>
            <a:ext cx="2915543" cy="119028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9022"/>
            <a:ext cx="2915543" cy="532303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350163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2038794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3823060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506"/>
            <a:ext cx="2211884" cy="2311771"/>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511"/>
            <a:ext cx="3471863" cy="704080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2276"/>
            <a:ext cx="2211884" cy="550651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39577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506"/>
            <a:ext cx="2211884" cy="2311771"/>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511"/>
            <a:ext cx="3471863" cy="704080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2276"/>
            <a:ext cx="2211884" cy="550651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3696F7-B280-504C-BB22-3803D71E44FE}" type="datetimeFigureOut">
              <a:rPr kumimoji="1" lang="ja-JP" altLang="en-US" smtClean="0"/>
              <a:t>2024/2/26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279879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90"/>
            <a:ext cx="5915025" cy="1915009"/>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436"/>
            <a:ext cx="5915025" cy="628627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2869"/>
            <a:ext cx="1543050" cy="527487"/>
          </a:xfrm>
          <a:prstGeom prst="rect">
            <a:avLst/>
          </a:prstGeom>
        </p:spPr>
        <p:txBody>
          <a:bodyPr vert="horz" lIns="91440" tIns="45720" rIns="91440" bIns="45720" rtlCol="0" anchor="ctr"/>
          <a:lstStyle>
            <a:lvl1pPr algn="l">
              <a:defRPr sz="900">
                <a:solidFill>
                  <a:schemeClr val="tx1">
                    <a:tint val="82000"/>
                  </a:schemeClr>
                </a:solidFill>
              </a:defRPr>
            </a:lvl1pPr>
          </a:lstStyle>
          <a:p>
            <a:fld id="{E83696F7-B280-504C-BB22-3803D71E44FE}" type="datetimeFigureOut">
              <a:rPr kumimoji="1" lang="ja-JP" altLang="en-US" smtClean="0"/>
              <a:t>2024/2/26</a:t>
            </a:fld>
            <a:endParaRPr kumimoji="1" lang="ja-JP" altLang="en-US"/>
          </a:p>
        </p:txBody>
      </p:sp>
      <p:sp>
        <p:nvSpPr>
          <p:cNvPr id="5" name="Footer Placeholder 4"/>
          <p:cNvSpPr>
            <a:spLocks noGrp="1"/>
          </p:cNvSpPr>
          <p:nvPr>
            <p:ph type="ftr" sz="quarter" idx="3"/>
          </p:nvPr>
        </p:nvSpPr>
        <p:spPr>
          <a:xfrm>
            <a:off x="2271713" y="9182869"/>
            <a:ext cx="2314575" cy="527487"/>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2869"/>
            <a:ext cx="1543050" cy="527487"/>
          </a:xfrm>
          <a:prstGeom prst="rect">
            <a:avLst/>
          </a:prstGeom>
        </p:spPr>
        <p:txBody>
          <a:bodyPr vert="horz" lIns="91440" tIns="45720" rIns="91440" bIns="45720" rtlCol="0" anchor="ctr"/>
          <a:lstStyle>
            <a:lvl1pPr algn="r">
              <a:defRPr sz="900">
                <a:solidFill>
                  <a:schemeClr val="tx1">
                    <a:tint val="82000"/>
                  </a:schemeClr>
                </a:solidFill>
              </a:defRPr>
            </a:lvl1pPr>
          </a:lstStyle>
          <a:p>
            <a:fld id="{FE47242D-6949-8A43-B747-25CCB05205BA}" type="slidenum">
              <a:rPr kumimoji="1" lang="ja-JP" altLang="en-US" smtClean="0"/>
              <a:t>‹#›</a:t>
            </a:fld>
            <a:endParaRPr kumimoji="1" lang="ja-JP" altLang="en-US"/>
          </a:p>
        </p:txBody>
      </p:sp>
    </p:spTree>
    <p:extLst>
      <p:ext uri="{BB962C8B-B14F-4D97-AF65-F5344CB8AC3E}">
        <p14:creationId xmlns:p14="http://schemas.microsoft.com/office/powerpoint/2010/main" val="4057661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グループ化 35">
            <a:extLst>
              <a:ext uri="{FF2B5EF4-FFF2-40B4-BE49-F238E27FC236}">
                <a16:creationId xmlns:a16="http://schemas.microsoft.com/office/drawing/2014/main" id="{EFD2CCA2-B6A8-9711-F20F-CD076B7D7D2E}"/>
              </a:ext>
            </a:extLst>
          </p:cNvPr>
          <p:cNvGrpSpPr/>
          <p:nvPr/>
        </p:nvGrpSpPr>
        <p:grpSpPr>
          <a:xfrm>
            <a:off x="356881" y="846507"/>
            <a:ext cx="6121042" cy="2025000"/>
            <a:chOff x="1310148" y="147485"/>
            <a:chExt cx="10881852" cy="3600000"/>
          </a:xfrm>
        </p:grpSpPr>
        <p:pic>
          <p:nvPicPr>
            <p:cNvPr id="16" name="図 15" descr="グラフ, ヒストグラム, 散布図&#10;&#10;自動的に生成された説明">
              <a:extLst>
                <a:ext uri="{FF2B5EF4-FFF2-40B4-BE49-F238E27FC236}">
                  <a16:creationId xmlns:a16="http://schemas.microsoft.com/office/drawing/2014/main" id="{68B4CE42-8FA9-8FBC-3F1E-27EE9E326F10}"/>
                </a:ext>
              </a:extLst>
            </p:cNvPr>
            <p:cNvPicPr>
              <a:picLocks noChangeAspect="1"/>
            </p:cNvPicPr>
            <p:nvPr/>
          </p:nvPicPr>
          <p:blipFill>
            <a:blip r:embed="rId2"/>
            <a:stretch>
              <a:fillRect/>
            </a:stretch>
          </p:blipFill>
          <p:spPr>
            <a:xfrm>
              <a:off x="10032000" y="147485"/>
              <a:ext cx="2160000" cy="3600000"/>
            </a:xfrm>
            <a:prstGeom prst="rect">
              <a:avLst/>
            </a:prstGeom>
          </p:spPr>
        </p:pic>
        <p:pic>
          <p:nvPicPr>
            <p:cNvPr id="18" name="図 17" descr="グラフ, 折れ線グラフ&#10;&#10;自動的に生成された説明">
              <a:extLst>
                <a:ext uri="{FF2B5EF4-FFF2-40B4-BE49-F238E27FC236}">
                  <a16:creationId xmlns:a16="http://schemas.microsoft.com/office/drawing/2014/main" id="{00A0D604-8E5F-B6D7-0E9E-3BFA0BA36D18}"/>
                </a:ext>
              </a:extLst>
            </p:cNvPr>
            <p:cNvPicPr>
              <a:picLocks noChangeAspect="1"/>
            </p:cNvPicPr>
            <p:nvPr/>
          </p:nvPicPr>
          <p:blipFill>
            <a:blip r:embed="rId3"/>
            <a:stretch>
              <a:fillRect/>
            </a:stretch>
          </p:blipFill>
          <p:spPr>
            <a:xfrm>
              <a:off x="7851537" y="147485"/>
              <a:ext cx="2160000" cy="3600000"/>
            </a:xfrm>
            <a:prstGeom prst="rect">
              <a:avLst/>
            </a:prstGeom>
          </p:spPr>
        </p:pic>
        <p:pic>
          <p:nvPicPr>
            <p:cNvPr id="20" name="図 19" descr="グラフ, 折れ線グラフ&#10;&#10;自動的に生成された説明">
              <a:extLst>
                <a:ext uri="{FF2B5EF4-FFF2-40B4-BE49-F238E27FC236}">
                  <a16:creationId xmlns:a16="http://schemas.microsoft.com/office/drawing/2014/main" id="{6CC6F768-A67D-038C-E96D-344DDC9B549C}"/>
                </a:ext>
              </a:extLst>
            </p:cNvPr>
            <p:cNvPicPr>
              <a:picLocks noChangeAspect="1"/>
            </p:cNvPicPr>
            <p:nvPr/>
          </p:nvPicPr>
          <p:blipFill>
            <a:blip r:embed="rId4"/>
            <a:stretch>
              <a:fillRect/>
            </a:stretch>
          </p:blipFill>
          <p:spPr>
            <a:xfrm>
              <a:off x="5671074" y="147485"/>
              <a:ext cx="2160000" cy="3600000"/>
            </a:xfrm>
            <a:prstGeom prst="rect">
              <a:avLst/>
            </a:prstGeom>
          </p:spPr>
        </p:pic>
        <p:pic>
          <p:nvPicPr>
            <p:cNvPr id="22" name="図 21" descr="グラフ, 折れ線グラフ, ヒストグラム&#10;&#10;自動的に生成された説明">
              <a:extLst>
                <a:ext uri="{FF2B5EF4-FFF2-40B4-BE49-F238E27FC236}">
                  <a16:creationId xmlns:a16="http://schemas.microsoft.com/office/drawing/2014/main" id="{DFCC40CB-F653-7078-A092-94DA09C374F8}"/>
                </a:ext>
              </a:extLst>
            </p:cNvPr>
            <p:cNvPicPr>
              <a:picLocks noChangeAspect="1"/>
            </p:cNvPicPr>
            <p:nvPr/>
          </p:nvPicPr>
          <p:blipFill>
            <a:blip r:embed="rId5"/>
            <a:stretch>
              <a:fillRect/>
            </a:stretch>
          </p:blipFill>
          <p:spPr>
            <a:xfrm>
              <a:off x="3490611" y="147485"/>
              <a:ext cx="2160000" cy="3600000"/>
            </a:xfrm>
            <a:prstGeom prst="rect">
              <a:avLst/>
            </a:prstGeom>
          </p:spPr>
        </p:pic>
        <p:pic>
          <p:nvPicPr>
            <p:cNvPr id="24" name="図 23" descr="グラフ, 折れ線グラフ&#10;&#10;自動的に生成された説明">
              <a:extLst>
                <a:ext uri="{FF2B5EF4-FFF2-40B4-BE49-F238E27FC236}">
                  <a16:creationId xmlns:a16="http://schemas.microsoft.com/office/drawing/2014/main" id="{1C1536F1-1D67-6470-C2B9-8845DF5A2946}"/>
                </a:ext>
              </a:extLst>
            </p:cNvPr>
            <p:cNvPicPr>
              <a:picLocks noChangeAspect="1"/>
            </p:cNvPicPr>
            <p:nvPr/>
          </p:nvPicPr>
          <p:blipFill>
            <a:blip r:embed="rId6"/>
            <a:stretch>
              <a:fillRect/>
            </a:stretch>
          </p:blipFill>
          <p:spPr>
            <a:xfrm>
              <a:off x="1310148" y="147485"/>
              <a:ext cx="2160000" cy="3600000"/>
            </a:xfrm>
            <a:prstGeom prst="rect">
              <a:avLst/>
            </a:prstGeom>
          </p:spPr>
        </p:pic>
      </p:grpSp>
      <p:grpSp>
        <p:nvGrpSpPr>
          <p:cNvPr id="50" name="グループ化 49">
            <a:extLst>
              <a:ext uri="{FF2B5EF4-FFF2-40B4-BE49-F238E27FC236}">
                <a16:creationId xmlns:a16="http://schemas.microsoft.com/office/drawing/2014/main" id="{533300B9-C93C-E8D6-B33C-84230F8A7D2C}"/>
              </a:ext>
            </a:extLst>
          </p:cNvPr>
          <p:cNvGrpSpPr/>
          <p:nvPr/>
        </p:nvGrpSpPr>
        <p:grpSpPr>
          <a:xfrm>
            <a:off x="391587" y="2928794"/>
            <a:ext cx="6074826" cy="2025000"/>
            <a:chOff x="1371847" y="3849329"/>
            <a:chExt cx="10799690" cy="3600000"/>
          </a:xfrm>
        </p:grpSpPr>
        <p:pic>
          <p:nvPicPr>
            <p:cNvPr id="40" name="図 39" descr="グラフ, 散布図&#10;&#10;自動的に生成された説明">
              <a:extLst>
                <a:ext uri="{FF2B5EF4-FFF2-40B4-BE49-F238E27FC236}">
                  <a16:creationId xmlns:a16="http://schemas.microsoft.com/office/drawing/2014/main" id="{2570EE6C-2AE0-A730-D64E-364BA8DC2FED}"/>
                </a:ext>
              </a:extLst>
            </p:cNvPr>
            <p:cNvPicPr>
              <a:picLocks noChangeAspect="1"/>
            </p:cNvPicPr>
            <p:nvPr/>
          </p:nvPicPr>
          <p:blipFill>
            <a:blip r:embed="rId7"/>
            <a:stretch>
              <a:fillRect/>
            </a:stretch>
          </p:blipFill>
          <p:spPr>
            <a:xfrm>
              <a:off x="10011537" y="3849329"/>
              <a:ext cx="2160000" cy="3600000"/>
            </a:xfrm>
            <a:prstGeom prst="rect">
              <a:avLst/>
            </a:prstGeom>
          </p:spPr>
        </p:pic>
        <p:pic>
          <p:nvPicPr>
            <p:cNvPr id="42" name="図 41" descr="グラフ, ヒストグラム&#10;&#10;自動的に生成された説明">
              <a:extLst>
                <a:ext uri="{FF2B5EF4-FFF2-40B4-BE49-F238E27FC236}">
                  <a16:creationId xmlns:a16="http://schemas.microsoft.com/office/drawing/2014/main" id="{B91724F5-D78A-364F-CCC4-CBEFE966DA2C}"/>
                </a:ext>
              </a:extLst>
            </p:cNvPr>
            <p:cNvPicPr>
              <a:picLocks noChangeAspect="1"/>
            </p:cNvPicPr>
            <p:nvPr/>
          </p:nvPicPr>
          <p:blipFill>
            <a:blip r:embed="rId8"/>
            <a:stretch>
              <a:fillRect/>
            </a:stretch>
          </p:blipFill>
          <p:spPr>
            <a:xfrm>
              <a:off x="7851616" y="3849329"/>
              <a:ext cx="2160000" cy="3600000"/>
            </a:xfrm>
            <a:prstGeom prst="rect">
              <a:avLst/>
            </a:prstGeom>
          </p:spPr>
        </p:pic>
        <p:pic>
          <p:nvPicPr>
            <p:cNvPr id="44" name="図 43" descr="グラフ, 折れ線グラフ&#10;&#10;自動的に生成された説明">
              <a:extLst>
                <a:ext uri="{FF2B5EF4-FFF2-40B4-BE49-F238E27FC236}">
                  <a16:creationId xmlns:a16="http://schemas.microsoft.com/office/drawing/2014/main" id="{0C23489A-4B7D-43C2-7034-AFF169A9F29F}"/>
                </a:ext>
              </a:extLst>
            </p:cNvPr>
            <p:cNvPicPr>
              <a:picLocks noChangeAspect="1"/>
            </p:cNvPicPr>
            <p:nvPr/>
          </p:nvPicPr>
          <p:blipFill>
            <a:blip r:embed="rId9"/>
            <a:stretch>
              <a:fillRect/>
            </a:stretch>
          </p:blipFill>
          <p:spPr>
            <a:xfrm>
              <a:off x="5691693" y="3849329"/>
              <a:ext cx="2160000" cy="3600000"/>
            </a:xfrm>
            <a:prstGeom prst="rect">
              <a:avLst/>
            </a:prstGeom>
          </p:spPr>
        </p:pic>
        <p:pic>
          <p:nvPicPr>
            <p:cNvPr id="46" name="図 45" descr="グラフ, 折れ線グラフ&#10;&#10;自動的に生成された説明">
              <a:extLst>
                <a:ext uri="{FF2B5EF4-FFF2-40B4-BE49-F238E27FC236}">
                  <a16:creationId xmlns:a16="http://schemas.microsoft.com/office/drawing/2014/main" id="{E309EC24-6F87-E3B2-BFA4-343226FE62DD}"/>
                </a:ext>
              </a:extLst>
            </p:cNvPr>
            <p:cNvPicPr>
              <a:picLocks noChangeAspect="1"/>
            </p:cNvPicPr>
            <p:nvPr/>
          </p:nvPicPr>
          <p:blipFill>
            <a:blip r:embed="rId10"/>
            <a:stretch>
              <a:fillRect/>
            </a:stretch>
          </p:blipFill>
          <p:spPr>
            <a:xfrm>
              <a:off x="3531770" y="3849329"/>
              <a:ext cx="2160000" cy="3600000"/>
            </a:xfrm>
            <a:prstGeom prst="rect">
              <a:avLst/>
            </a:prstGeom>
          </p:spPr>
        </p:pic>
        <p:pic>
          <p:nvPicPr>
            <p:cNvPr id="48" name="図 47" descr="グラフィカル ユーザー インターフェイス, グラフ, ヒストグラム&#10;&#10;自動的に生成された説明">
              <a:extLst>
                <a:ext uri="{FF2B5EF4-FFF2-40B4-BE49-F238E27FC236}">
                  <a16:creationId xmlns:a16="http://schemas.microsoft.com/office/drawing/2014/main" id="{EC9E0B5B-7D5B-7420-CC80-D2B936AC4077}"/>
                </a:ext>
              </a:extLst>
            </p:cNvPr>
            <p:cNvPicPr>
              <a:picLocks noChangeAspect="1"/>
            </p:cNvPicPr>
            <p:nvPr/>
          </p:nvPicPr>
          <p:blipFill>
            <a:blip r:embed="rId11"/>
            <a:stretch>
              <a:fillRect/>
            </a:stretch>
          </p:blipFill>
          <p:spPr>
            <a:xfrm>
              <a:off x="1371847" y="3849329"/>
              <a:ext cx="2160000" cy="3600000"/>
            </a:xfrm>
            <a:prstGeom prst="rect">
              <a:avLst/>
            </a:prstGeom>
          </p:spPr>
        </p:pic>
      </p:grpSp>
      <p:sp>
        <p:nvSpPr>
          <p:cNvPr id="62" name="テキスト ボックス 61">
            <a:extLst>
              <a:ext uri="{FF2B5EF4-FFF2-40B4-BE49-F238E27FC236}">
                <a16:creationId xmlns:a16="http://schemas.microsoft.com/office/drawing/2014/main" id="{056E1084-64F9-D337-B1E3-7E1C7026062E}"/>
              </a:ext>
            </a:extLst>
          </p:cNvPr>
          <p:cNvSpPr txBox="1"/>
          <p:nvPr/>
        </p:nvSpPr>
        <p:spPr>
          <a:xfrm>
            <a:off x="487354" y="5366865"/>
            <a:ext cx="6086336" cy="900246"/>
          </a:xfrm>
          <a:prstGeom prst="rect">
            <a:avLst/>
          </a:prstGeom>
          <a:noFill/>
        </p:spPr>
        <p:txBody>
          <a:bodyPr wrap="square">
            <a:spAutoFit/>
          </a:bodyPr>
          <a:lstStyle/>
          <a:p>
            <a:r>
              <a:rPr lang="en-US" altLang="ja-JP" sz="1050" b="1" dirty="0">
                <a:solidFill>
                  <a:schemeClr val="dk1"/>
                </a:solidFill>
                <a:latin typeface="Arial"/>
                <a:ea typeface="Arial"/>
                <a:cs typeface="Arial"/>
                <a:sym typeface="Arial"/>
              </a:rPr>
              <a:t>Supplemental Fig. 1 </a:t>
            </a:r>
            <a:r>
              <a:rPr lang="en-US" altLang="ja-JP" sz="1050" dirty="0">
                <a:latin typeface="Arial" panose="020B0604020202020204" pitchFamily="34" charset="0"/>
                <a:cs typeface="Arial" panose="020B0604020202020204" pitchFamily="34" charset="0"/>
              </a:rPr>
              <a:t>Estimates of head motion during MRI imaging of two marmosets.</a:t>
            </a:r>
            <a:endParaRPr lang="en" altLang="ja-JP" sz="1050" dirty="0">
              <a:latin typeface="Arial" panose="020B0604020202020204" pitchFamily="34" charset="0"/>
              <a:cs typeface="Arial" panose="020B0604020202020204" pitchFamily="34" charset="0"/>
            </a:endParaRPr>
          </a:p>
          <a:p>
            <a:r>
              <a:rPr lang="en-US" altLang="ja-JP" sz="1050" dirty="0">
                <a:latin typeface="Arial" panose="020B0604020202020204" pitchFamily="34" charset="0"/>
                <a:cs typeface="Arial" panose="020B0604020202020204" pitchFamily="34" charset="0"/>
              </a:rPr>
              <a:t>Estimates of parallel translation (top row) and rotation (bottom row) are shown, and each column shows the results of individual 40 vol fMRI runs. All images were taken five trials on the same day.  Functional imaging was performed for five runs for each animal (interval between each run was 5 min). The pink background area indicates the time zone of olfactory stimulation. (A) I7000, (B) I814</a:t>
            </a:r>
            <a:endParaRPr lang="en" altLang="ja-JP" sz="1050" dirty="0">
              <a:latin typeface="Arial" panose="020B0604020202020204" pitchFamily="34" charset="0"/>
              <a:cs typeface="Arial" panose="020B0604020202020204" pitchFamily="34" charset="0"/>
            </a:endParaRPr>
          </a:p>
        </p:txBody>
      </p:sp>
      <p:sp>
        <p:nvSpPr>
          <p:cNvPr id="2" name="テキスト ボックス 1">
            <a:extLst>
              <a:ext uri="{FF2B5EF4-FFF2-40B4-BE49-F238E27FC236}">
                <a16:creationId xmlns:a16="http://schemas.microsoft.com/office/drawing/2014/main" id="{DA949D1C-66E6-8981-B9AA-13D205130629}"/>
              </a:ext>
            </a:extLst>
          </p:cNvPr>
          <p:cNvSpPr txBox="1"/>
          <p:nvPr/>
        </p:nvSpPr>
        <p:spPr>
          <a:xfrm>
            <a:off x="65471" y="846507"/>
            <a:ext cx="271228" cy="248209"/>
          </a:xfrm>
          <a:prstGeom prst="rect">
            <a:avLst/>
          </a:prstGeom>
          <a:noFill/>
        </p:spPr>
        <p:txBody>
          <a:bodyPr wrap="none" rtlCol="0">
            <a:spAutoFit/>
          </a:bodyPr>
          <a:lstStyle/>
          <a:p>
            <a:r>
              <a:rPr lang="en-US" altLang="ja-JP" sz="1013" dirty="0">
                <a:latin typeface="Arial" panose="020B0604020202020204" pitchFamily="34" charset="0"/>
                <a:cs typeface="Arial" panose="020B0604020202020204" pitchFamily="34" charset="0"/>
              </a:rPr>
              <a:t>A</a:t>
            </a:r>
            <a:endParaRPr lang="ja-JP" altLang="en-US" sz="1013">
              <a:latin typeface="Arial" panose="020B0604020202020204" pitchFamily="34" charset="0"/>
              <a:cs typeface="Arial" panose="020B0604020202020204" pitchFamily="34" charset="0"/>
            </a:endParaRPr>
          </a:p>
        </p:txBody>
      </p:sp>
      <p:sp>
        <p:nvSpPr>
          <p:cNvPr id="3" name="テキスト ボックス 2">
            <a:extLst>
              <a:ext uri="{FF2B5EF4-FFF2-40B4-BE49-F238E27FC236}">
                <a16:creationId xmlns:a16="http://schemas.microsoft.com/office/drawing/2014/main" id="{47253E55-0139-8803-8FDA-1A49CBF78D6C}"/>
              </a:ext>
            </a:extLst>
          </p:cNvPr>
          <p:cNvSpPr txBox="1"/>
          <p:nvPr/>
        </p:nvSpPr>
        <p:spPr>
          <a:xfrm>
            <a:off x="65471" y="3020805"/>
            <a:ext cx="271228" cy="248209"/>
          </a:xfrm>
          <a:prstGeom prst="rect">
            <a:avLst/>
          </a:prstGeom>
          <a:noFill/>
        </p:spPr>
        <p:txBody>
          <a:bodyPr wrap="none" rtlCol="0">
            <a:spAutoFit/>
          </a:bodyPr>
          <a:lstStyle/>
          <a:p>
            <a:r>
              <a:rPr lang="en-US" altLang="ja-JP" sz="1013" dirty="0">
                <a:latin typeface="Arial" panose="020B0604020202020204" pitchFamily="34" charset="0"/>
                <a:cs typeface="Arial" panose="020B0604020202020204" pitchFamily="34" charset="0"/>
              </a:rPr>
              <a:t>B</a:t>
            </a:r>
            <a:endParaRPr lang="ja-JP" altLang="en-US" sz="1013">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656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BD711F8A-06A8-D588-19D7-2E46DAAFFB2A}"/>
              </a:ext>
            </a:extLst>
          </p:cNvPr>
          <p:cNvSpPr txBox="1"/>
          <p:nvPr/>
        </p:nvSpPr>
        <p:spPr>
          <a:xfrm>
            <a:off x="700927" y="5795340"/>
            <a:ext cx="5703942" cy="1223412"/>
          </a:xfrm>
          <a:prstGeom prst="rect">
            <a:avLst/>
          </a:prstGeom>
          <a:noFill/>
        </p:spPr>
        <p:txBody>
          <a:bodyPr wrap="square" rtlCol="0">
            <a:spAutoFit/>
          </a:bodyPr>
          <a:lstStyle/>
          <a:p>
            <a:r>
              <a:rPr lang="en-US" altLang="ja-JP" sz="1050" b="1" dirty="0">
                <a:solidFill>
                  <a:schemeClr val="dk1"/>
                </a:solidFill>
                <a:latin typeface="Arial"/>
                <a:ea typeface="Arial"/>
                <a:cs typeface="Arial"/>
                <a:sym typeface="Arial"/>
              </a:rPr>
              <a:t>Supplemental Fig. 2</a:t>
            </a:r>
            <a:r>
              <a:rPr lang="en" altLang="ja-JP" sz="1050" dirty="0">
                <a:latin typeface="Arial" panose="020B0604020202020204" pitchFamily="34" charset="0"/>
                <a:cs typeface="Arial" panose="020B0604020202020204" pitchFamily="34" charset="0"/>
              </a:rPr>
              <a:t>. BOLD signals at brain region with on/off olfactory stimulation</a:t>
            </a:r>
          </a:p>
          <a:p>
            <a:r>
              <a:rPr lang="en" altLang="ja-JP" sz="1050" dirty="0">
                <a:latin typeface="Arial" panose="020B0604020202020204" pitchFamily="34" charset="0"/>
                <a:cs typeface="Arial" panose="020B0604020202020204" pitchFamily="34" charset="0"/>
              </a:rPr>
              <a:t>The blue line shows the normalized BOLD signal values acquired continuously for 7 minutes in the ROI region. The orange dotted line shows its moving average value. Pink areas showed the time the olfactory stimuli were administered. </a:t>
            </a:r>
            <a:r>
              <a:rPr lang="en-US" altLang="ja-JP" sz="1050" dirty="0">
                <a:latin typeface="Arial" panose="020B0604020202020204" pitchFamily="34" charset="0"/>
                <a:cs typeface="Arial" panose="020B0604020202020204" pitchFamily="34" charset="0"/>
              </a:rPr>
              <a:t>The olfactory stimulation was for 30 seconds, and the stimulation interval was 5 minutes and 30 seconds. (A</a:t>
            </a:r>
            <a:r>
              <a:rPr lang="en" altLang="ja-JP" sz="1050" dirty="0">
                <a:latin typeface="Arial" panose="020B0604020202020204" pitchFamily="34" charset="0"/>
                <a:cs typeface="Arial" panose="020B0604020202020204" pitchFamily="34" charset="0"/>
              </a:rPr>
              <a:t>) S1: primary somatosensory cortex, (B) Gu: gustatory cortex, (C) V1: primary visual cortex, (D) </a:t>
            </a:r>
            <a:r>
              <a:rPr lang="en" altLang="ja-JP" sz="1050" dirty="0" err="1">
                <a:latin typeface="Arial" panose="020B0604020202020204" pitchFamily="34" charset="0"/>
                <a:cs typeface="Arial" panose="020B0604020202020204" pitchFamily="34" charset="0"/>
              </a:rPr>
              <a:t>Aud</a:t>
            </a:r>
            <a:r>
              <a:rPr lang="en" altLang="ja-JP" sz="1050" dirty="0">
                <a:latin typeface="Arial" panose="020B0604020202020204" pitchFamily="34" charset="0"/>
                <a:cs typeface="Arial" panose="020B0604020202020204" pitchFamily="34" charset="0"/>
              </a:rPr>
              <a:t>: auditory cortex, </a:t>
            </a:r>
            <a:endParaRPr lang="ja-JP" altLang="en-US" sz="1050">
              <a:latin typeface="Arial" panose="020B0604020202020204" pitchFamily="34" charset="0"/>
              <a:cs typeface="Arial" panose="020B0604020202020204" pitchFamily="34" charset="0"/>
            </a:endParaRPr>
          </a:p>
        </p:txBody>
      </p:sp>
      <p:grpSp>
        <p:nvGrpSpPr>
          <p:cNvPr id="5" name="グループ化 4">
            <a:extLst>
              <a:ext uri="{FF2B5EF4-FFF2-40B4-BE49-F238E27FC236}">
                <a16:creationId xmlns:a16="http://schemas.microsoft.com/office/drawing/2014/main" id="{A786CFCF-4E1B-0781-78C9-D3299567C16E}"/>
              </a:ext>
            </a:extLst>
          </p:cNvPr>
          <p:cNvGrpSpPr/>
          <p:nvPr/>
        </p:nvGrpSpPr>
        <p:grpSpPr>
          <a:xfrm>
            <a:off x="448239" y="2214030"/>
            <a:ext cx="6118789" cy="3232518"/>
            <a:chOff x="1283610" y="3294029"/>
            <a:chExt cx="4114800" cy="2173823"/>
          </a:xfrm>
        </p:grpSpPr>
        <p:pic>
          <p:nvPicPr>
            <p:cNvPr id="3" name="図 2" descr="グラフ, ヒストグラム&#10;&#10;自動的に生成された説明">
              <a:extLst>
                <a:ext uri="{FF2B5EF4-FFF2-40B4-BE49-F238E27FC236}">
                  <a16:creationId xmlns:a16="http://schemas.microsoft.com/office/drawing/2014/main" id="{7A8D8B1B-0EE9-615F-B942-DBDFBD82E3BE}"/>
                </a:ext>
              </a:extLst>
            </p:cNvPr>
            <p:cNvPicPr>
              <a:picLocks noChangeAspect="1"/>
            </p:cNvPicPr>
            <p:nvPr/>
          </p:nvPicPr>
          <p:blipFill>
            <a:blip r:embed="rId2"/>
            <a:stretch>
              <a:fillRect/>
            </a:stretch>
          </p:blipFill>
          <p:spPr>
            <a:xfrm>
              <a:off x="1283610" y="3315274"/>
              <a:ext cx="4114800" cy="2057400"/>
            </a:xfrm>
            <a:prstGeom prst="rect">
              <a:avLst/>
            </a:prstGeom>
          </p:spPr>
        </p:pic>
        <p:sp>
          <p:nvSpPr>
            <p:cNvPr id="9" name="テキスト ボックス 8">
              <a:extLst>
                <a:ext uri="{FF2B5EF4-FFF2-40B4-BE49-F238E27FC236}">
                  <a16:creationId xmlns:a16="http://schemas.microsoft.com/office/drawing/2014/main" id="{EFC52650-3DBE-BC86-83F1-F4C6C4B6D97E}"/>
                </a:ext>
              </a:extLst>
            </p:cNvPr>
            <p:cNvSpPr txBox="1"/>
            <p:nvPr/>
          </p:nvSpPr>
          <p:spPr>
            <a:xfrm>
              <a:off x="1453539" y="3294029"/>
              <a:ext cx="271228" cy="248209"/>
            </a:xfrm>
            <a:prstGeom prst="rect">
              <a:avLst/>
            </a:prstGeom>
            <a:noFill/>
          </p:spPr>
          <p:txBody>
            <a:bodyPr wrap="none" rtlCol="0">
              <a:spAutoFit/>
            </a:bodyPr>
            <a:lstStyle/>
            <a:p>
              <a:r>
                <a:rPr lang="en-US" altLang="ja-JP" sz="1013" dirty="0">
                  <a:latin typeface="Arial" panose="020B0604020202020204" pitchFamily="34" charset="0"/>
                  <a:cs typeface="Arial" panose="020B0604020202020204" pitchFamily="34" charset="0"/>
                </a:rPr>
                <a:t>A</a:t>
              </a:r>
              <a:endParaRPr lang="ja-JP" altLang="en-US" sz="1013">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C0DCC688-329A-2D6D-C406-954C5B722CE6}"/>
                </a:ext>
              </a:extLst>
            </p:cNvPr>
            <p:cNvSpPr txBox="1"/>
            <p:nvPr/>
          </p:nvSpPr>
          <p:spPr>
            <a:xfrm>
              <a:off x="3547161" y="3294029"/>
              <a:ext cx="271228" cy="248209"/>
            </a:xfrm>
            <a:prstGeom prst="rect">
              <a:avLst/>
            </a:prstGeom>
            <a:noFill/>
          </p:spPr>
          <p:txBody>
            <a:bodyPr wrap="none" rtlCol="0">
              <a:spAutoFit/>
            </a:bodyPr>
            <a:lstStyle/>
            <a:p>
              <a:r>
                <a:rPr lang="en-US" altLang="ja-JP" sz="1013" dirty="0">
                  <a:latin typeface="Arial" panose="020B0604020202020204" pitchFamily="34" charset="0"/>
                  <a:cs typeface="Arial" panose="020B0604020202020204" pitchFamily="34" charset="0"/>
                </a:rPr>
                <a:t>B</a:t>
              </a:r>
              <a:endParaRPr lang="ja-JP" altLang="en-US" sz="1013">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id="{25689CCA-7747-92CA-A7E0-D2278A739157}"/>
                </a:ext>
              </a:extLst>
            </p:cNvPr>
            <p:cNvSpPr txBox="1"/>
            <p:nvPr/>
          </p:nvSpPr>
          <p:spPr>
            <a:xfrm>
              <a:off x="1457409" y="4295563"/>
              <a:ext cx="279244" cy="248209"/>
            </a:xfrm>
            <a:prstGeom prst="rect">
              <a:avLst/>
            </a:prstGeom>
            <a:noFill/>
          </p:spPr>
          <p:txBody>
            <a:bodyPr wrap="none" rtlCol="0">
              <a:spAutoFit/>
            </a:bodyPr>
            <a:lstStyle/>
            <a:p>
              <a:r>
                <a:rPr lang="en-US" altLang="ja-JP" sz="1013" dirty="0">
                  <a:latin typeface="Arial" panose="020B0604020202020204" pitchFamily="34" charset="0"/>
                  <a:cs typeface="Arial" panose="020B0604020202020204" pitchFamily="34" charset="0"/>
                </a:rPr>
                <a:t>C</a:t>
              </a:r>
              <a:endParaRPr lang="ja-JP" altLang="en-US" sz="1013">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D3EA7E2A-EA2B-CE90-888A-4FEE51E5C74A}"/>
                </a:ext>
              </a:extLst>
            </p:cNvPr>
            <p:cNvSpPr txBox="1"/>
            <p:nvPr/>
          </p:nvSpPr>
          <p:spPr>
            <a:xfrm>
              <a:off x="3551031" y="4295563"/>
              <a:ext cx="279244" cy="248209"/>
            </a:xfrm>
            <a:prstGeom prst="rect">
              <a:avLst/>
            </a:prstGeom>
            <a:noFill/>
          </p:spPr>
          <p:txBody>
            <a:bodyPr wrap="none" rtlCol="0">
              <a:spAutoFit/>
            </a:bodyPr>
            <a:lstStyle/>
            <a:p>
              <a:r>
                <a:rPr lang="en-US" altLang="ja-JP" sz="1013" dirty="0">
                  <a:latin typeface="Arial" panose="020B0604020202020204" pitchFamily="34" charset="0"/>
                  <a:cs typeface="Arial" panose="020B0604020202020204" pitchFamily="34" charset="0"/>
                </a:rPr>
                <a:t>D</a:t>
              </a:r>
              <a:endParaRPr lang="ja-JP" altLang="en-US" sz="1013">
                <a:latin typeface="Arial" panose="020B0604020202020204" pitchFamily="34" charset="0"/>
                <a:cs typeface="Arial" panose="020B0604020202020204" pitchFamily="34" charset="0"/>
              </a:endParaRPr>
            </a:p>
          </p:txBody>
        </p:sp>
        <p:sp>
          <p:nvSpPr>
            <p:cNvPr id="2" name="テキスト ボックス 1">
              <a:extLst>
                <a:ext uri="{FF2B5EF4-FFF2-40B4-BE49-F238E27FC236}">
                  <a16:creationId xmlns:a16="http://schemas.microsoft.com/office/drawing/2014/main" id="{D2B064CF-FE0C-FD88-D4BB-C25FD7EC8A36}"/>
                </a:ext>
              </a:extLst>
            </p:cNvPr>
            <p:cNvSpPr txBox="1"/>
            <p:nvPr/>
          </p:nvSpPr>
          <p:spPr>
            <a:xfrm>
              <a:off x="2345550" y="5297097"/>
              <a:ext cx="417401" cy="170755"/>
            </a:xfrm>
            <a:prstGeom prst="rect">
              <a:avLst/>
            </a:prstGeom>
            <a:noFill/>
          </p:spPr>
          <p:txBody>
            <a:bodyPr wrap="none" rtlCol="0">
              <a:spAutoFit/>
            </a:bodyPr>
            <a:lstStyle/>
            <a:p>
              <a:r>
                <a:rPr lang="en-US" altLang="ja-JP" sz="1050" dirty="0">
                  <a:latin typeface="Arial" panose="020B0604020202020204" pitchFamily="34" charset="0"/>
                  <a:cs typeface="Arial" panose="020B0604020202020204" pitchFamily="34" charset="0"/>
                </a:rPr>
                <a:t>second</a:t>
              </a:r>
              <a:endParaRPr lang="ja-JP" altLang="en-US" sz="1050">
                <a:latin typeface="Arial" panose="020B0604020202020204" pitchFamily="34" charset="0"/>
                <a:cs typeface="Arial" panose="020B0604020202020204" pitchFamily="34" charset="0"/>
              </a:endParaRPr>
            </a:p>
          </p:txBody>
        </p:sp>
        <p:sp>
          <p:nvSpPr>
            <p:cNvPr id="4" name="テキスト ボックス 3">
              <a:extLst>
                <a:ext uri="{FF2B5EF4-FFF2-40B4-BE49-F238E27FC236}">
                  <a16:creationId xmlns:a16="http://schemas.microsoft.com/office/drawing/2014/main" id="{9A187634-2D14-9E34-58D0-88A4437FA5CE}"/>
                </a:ext>
              </a:extLst>
            </p:cNvPr>
            <p:cNvSpPr txBox="1"/>
            <p:nvPr/>
          </p:nvSpPr>
          <p:spPr>
            <a:xfrm>
              <a:off x="4377478" y="5297097"/>
              <a:ext cx="417401" cy="170755"/>
            </a:xfrm>
            <a:prstGeom prst="rect">
              <a:avLst/>
            </a:prstGeom>
            <a:noFill/>
          </p:spPr>
          <p:txBody>
            <a:bodyPr wrap="none" rtlCol="0">
              <a:spAutoFit/>
            </a:bodyPr>
            <a:lstStyle/>
            <a:p>
              <a:r>
                <a:rPr lang="en-US" altLang="ja-JP" sz="1050" dirty="0">
                  <a:latin typeface="Arial" panose="020B0604020202020204" pitchFamily="34" charset="0"/>
                  <a:cs typeface="Arial" panose="020B0604020202020204" pitchFamily="34" charset="0"/>
                </a:rPr>
                <a:t>second</a:t>
              </a:r>
              <a:endParaRPr lang="ja-JP" altLang="en-US" sz="105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7857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テキスト ボックス 42">
            <a:extLst>
              <a:ext uri="{FF2B5EF4-FFF2-40B4-BE49-F238E27FC236}">
                <a16:creationId xmlns:a16="http://schemas.microsoft.com/office/drawing/2014/main" id="{50C479A3-5560-498E-AD8C-DA845C639295}"/>
              </a:ext>
            </a:extLst>
          </p:cNvPr>
          <p:cNvSpPr txBox="1"/>
          <p:nvPr/>
        </p:nvSpPr>
        <p:spPr>
          <a:xfrm>
            <a:off x="711555" y="6286066"/>
            <a:ext cx="5626734" cy="1708160"/>
          </a:xfrm>
          <a:prstGeom prst="rect">
            <a:avLst/>
          </a:prstGeom>
          <a:noFill/>
        </p:spPr>
        <p:txBody>
          <a:bodyPr wrap="square">
            <a:spAutoFit/>
          </a:bodyPr>
          <a:lstStyle/>
          <a:p>
            <a:r>
              <a:rPr lang="en-US" altLang="ja-JP" sz="1050" b="1" dirty="0">
                <a:solidFill>
                  <a:schemeClr val="dk1"/>
                </a:solidFill>
                <a:latin typeface="Arial"/>
                <a:ea typeface="Arial"/>
                <a:cs typeface="Arial"/>
                <a:sym typeface="Arial"/>
              </a:rPr>
              <a:t>Supplemental Fig. 3 </a:t>
            </a:r>
            <a:r>
              <a:rPr lang="en" altLang="ja-JP" sz="1050" dirty="0">
                <a:latin typeface="Arial" panose="020B0604020202020204" pitchFamily="34" charset="0"/>
                <a:cs typeface="Arial" panose="020B0604020202020204" pitchFamily="34" charset="0"/>
              </a:rPr>
              <a:t>Brain activity during intravenous thiamine propyl disulfide (TPD) administration</a:t>
            </a:r>
          </a:p>
          <a:p>
            <a:r>
              <a:rPr lang="en" altLang="ja-JP" sz="1050" dirty="0">
                <a:latin typeface="Arial" panose="020B0604020202020204" pitchFamily="34" charset="0"/>
                <a:cs typeface="Arial" panose="020B0604020202020204" pitchFamily="34" charset="0"/>
              </a:rPr>
              <a:t>TDP (0.17mg/kg/sec) was administered for 10 seconds starting 10 seconds after the start of the measurement (yellow), followed by 40 seconds of measurement (light yellow).</a:t>
            </a:r>
          </a:p>
          <a:p>
            <a:r>
              <a:rPr lang="en-US" altLang="ja-JP" sz="1050" dirty="0">
                <a:latin typeface="Arial" panose="020B0604020202020204" pitchFamily="34" charset="0"/>
                <a:cs typeface="Arial" panose="020B0604020202020204" pitchFamily="34" charset="0"/>
              </a:rPr>
              <a:t>Red: TPD, Blue: Saline. </a:t>
            </a:r>
            <a:r>
              <a:rPr lang="en" altLang="ja-JP" sz="1050" dirty="0">
                <a:latin typeface="Arial" panose="020B0604020202020204" pitchFamily="34" charset="0"/>
                <a:cs typeface="Arial" panose="020B0604020202020204" pitchFamily="34" charset="0"/>
              </a:rPr>
              <a:t>OB: olfactory bulb, On: olfactory nucleus, Piri: piriform cortex, Eth: entorhinal cortex, Amy: amygdala, MD: mediodorsal nucleus of thalamus, </a:t>
            </a:r>
            <a:r>
              <a:rPr lang="en" altLang="ja-JP" sz="1050" dirty="0" err="1">
                <a:latin typeface="Arial" panose="020B0604020202020204" pitchFamily="34" charset="0"/>
                <a:cs typeface="Arial" panose="020B0604020202020204" pitchFamily="34" charset="0"/>
              </a:rPr>
              <a:t>Orbi</a:t>
            </a:r>
            <a:r>
              <a:rPr lang="en" altLang="ja-JP" sz="1050" dirty="0">
                <a:latin typeface="Arial" panose="020B0604020202020204" pitchFamily="34" charset="0"/>
                <a:cs typeface="Arial" panose="020B0604020202020204" pitchFamily="34" charset="0"/>
              </a:rPr>
              <a:t>: orbitofrontal cortex, Peri: perirhinal cortex, Ins: insular cortex, </a:t>
            </a:r>
            <a:r>
              <a:rPr lang="en" altLang="ja-JP" sz="1050" dirty="0" err="1">
                <a:latin typeface="Arial" panose="020B0604020202020204" pitchFamily="34" charset="0"/>
                <a:cs typeface="Arial" panose="020B0604020202020204" pitchFamily="34" charset="0"/>
              </a:rPr>
              <a:t>Mpfc</a:t>
            </a:r>
            <a:r>
              <a:rPr lang="en" altLang="ja-JP" sz="1050" dirty="0">
                <a:latin typeface="Arial" panose="020B0604020202020204" pitchFamily="34" charset="0"/>
                <a:cs typeface="Arial" panose="020B0604020202020204" pitchFamily="34" charset="0"/>
              </a:rPr>
              <a:t>: medial prefrontal cortex, STN: substantia nigra, AD: prethalamic nucleus, Hypo: Hypothalamus, Glo: gustatory cortex, </a:t>
            </a:r>
            <a:r>
              <a:rPr lang="en" altLang="ja-JP" sz="1050" dirty="0" err="1">
                <a:latin typeface="Arial" panose="020B0604020202020204" pitchFamily="34" charset="0"/>
                <a:cs typeface="Arial" panose="020B0604020202020204" pitchFamily="34" charset="0"/>
              </a:rPr>
              <a:t>Aud</a:t>
            </a:r>
            <a:r>
              <a:rPr lang="en" altLang="ja-JP" sz="1050" dirty="0">
                <a:latin typeface="Arial" panose="020B0604020202020204" pitchFamily="34" charset="0"/>
                <a:cs typeface="Arial" panose="020B0604020202020204" pitchFamily="34" charset="0"/>
              </a:rPr>
              <a:t>: auditory cortex,,, S2: secondary somatosensory cortex.</a:t>
            </a:r>
          </a:p>
          <a:p>
            <a:endParaRPr lang="en-US" altLang="ja-JP" sz="1050" dirty="0"/>
          </a:p>
        </p:txBody>
      </p:sp>
      <p:grpSp>
        <p:nvGrpSpPr>
          <p:cNvPr id="2" name="グループ化 1">
            <a:extLst>
              <a:ext uri="{FF2B5EF4-FFF2-40B4-BE49-F238E27FC236}">
                <a16:creationId xmlns:a16="http://schemas.microsoft.com/office/drawing/2014/main" id="{ABB8FB44-3225-1E8D-6CB4-D110F0F755FE}"/>
              </a:ext>
            </a:extLst>
          </p:cNvPr>
          <p:cNvGrpSpPr/>
          <p:nvPr/>
        </p:nvGrpSpPr>
        <p:grpSpPr>
          <a:xfrm>
            <a:off x="555921" y="1306529"/>
            <a:ext cx="6144424" cy="4490806"/>
            <a:chOff x="1627976" y="3102474"/>
            <a:chExt cx="3687172" cy="2694862"/>
          </a:xfrm>
        </p:grpSpPr>
        <p:pic>
          <p:nvPicPr>
            <p:cNvPr id="8" name="図 7" descr="図形&#10;&#10;自動的に生成された説明">
              <a:extLst>
                <a:ext uri="{FF2B5EF4-FFF2-40B4-BE49-F238E27FC236}">
                  <a16:creationId xmlns:a16="http://schemas.microsoft.com/office/drawing/2014/main" id="{BA689731-A0CA-4416-873E-7F14AC0105C9}"/>
                </a:ext>
              </a:extLst>
            </p:cNvPr>
            <p:cNvPicPr>
              <a:picLocks noChangeAspect="1"/>
            </p:cNvPicPr>
            <p:nvPr/>
          </p:nvPicPr>
          <p:blipFill>
            <a:blip r:embed="rId2"/>
            <a:stretch>
              <a:fillRect/>
            </a:stretch>
          </p:blipFill>
          <p:spPr>
            <a:xfrm>
              <a:off x="1627976" y="3102474"/>
              <a:ext cx="3293720" cy="2694862"/>
            </a:xfrm>
            <a:prstGeom prst="rect">
              <a:avLst/>
            </a:prstGeom>
          </p:spPr>
        </p:pic>
        <p:pic>
          <p:nvPicPr>
            <p:cNvPr id="16" name="図 15" descr="グラフィカル ユーザー インターフェイス が含まれている画像&#10;&#10;自動的に生成された説明">
              <a:extLst>
                <a:ext uri="{FF2B5EF4-FFF2-40B4-BE49-F238E27FC236}">
                  <a16:creationId xmlns:a16="http://schemas.microsoft.com/office/drawing/2014/main" id="{55CD2086-75D9-7F14-0623-F0AD318F3379}"/>
                </a:ext>
              </a:extLst>
            </p:cNvPr>
            <p:cNvPicPr>
              <a:picLocks noChangeAspect="1"/>
            </p:cNvPicPr>
            <p:nvPr/>
          </p:nvPicPr>
          <p:blipFill rotWithShape="1">
            <a:blip r:embed="rId3"/>
            <a:srcRect l="38662" t="64549" r="52387" b="29568"/>
            <a:stretch/>
          </p:blipFill>
          <p:spPr>
            <a:xfrm>
              <a:off x="4880620" y="3203863"/>
              <a:ext cx="434528" cy="233670"/>
            </a:xfrm>
            <a:prstGeom prst="rect">
              <a:avLst/>
            </a:prstGeom>
          </p:spPr>
        </p:pic>
      </p:grpSp>
    </p:spTree>
    <p:extLst>
      <p:ext uri="{BB962C8B-B14F-4D97-AF65-F5344CB8AC3E}">
        <p14:creationId xmlns:p14="http://schemas.microsoft.com/office/powerpoint/2010/main" val="250876976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TotalTime>
  <Words>353</Words>
  <Application>Microsoft Macintosh PowerPoint</Application>
  <PresentationFormat>ユーザー設定</PresentationFormat>
  <Paragraphs>15</Paragraphs>
  <Slides>3</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Aptos</vt:lpstr>
      <vt:lpstr>Aptos Display</vt:lpstr>
      <vt:lpstr>Arial</vt:lpstr>
      <vt:lpstr>Office テーマ</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圦本 晃海</dc:creator>
  <cp:lastModifiedBy>圦本 晃海</cp:lastModifiedBy>
  <cp:revision>1</cp:revision>
  <dcterms:created xsi:type="dcterms:W3CDTF">2024-02-26T09:10:18Z</dcterms:created>
  <dcterms:modified xsi:type="dcterms:W3CDTF">2024-02-26T09:13:39Z</dcterms:modified>
</cp:coreProperties>
</file>