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DFF"/>
    <a:srgbClr val="73FE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18"/>
    <p:restoredTop sz="94759"/>
  </p:normalViewPr>
  <p:slideViewPr>
    <p:cSldViewPr snapToGrid="0" snapToObjects="1">
      <p:cViewPr varScale="1">
        <p:scale>
          <a:sx n="55" d="100"/>
          <a:sy n="55" d="100"/>
        </p:scale>
        <p:origin x="23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7DAAB-C637-254C-8918-CE8F35668144}" type="datetimeFigureOut">
              <a:rPr lang="en-US" smtClean="0"/>
              <a:t>12/28/2018</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00BBC0-8120-274C-81F4-5E265A5E9F5D}" type="slidenum">
              <a:rPr lang="en-US" smtClean="0"/>
              <a:t>‹#›</a:t>
            </a:fld>
            <a:endParaRPr lang="en-US"/>
          </a:p>
        </p:txBody>
      </p:sp>
    </p:spTree>
    <p:extLst>
      <p:ext uri="{BB962C8B-B14F-4D97-AF65-F5344CB8AC3E}">
        <p14:creationId xmlns:p14="http://schemas.microsoft.com/office/powerpoint/2010/main" val="1196465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900BBC0-8120-274C-81F4-5E265A5E9F5D}" type="slidenum">
              <a:rPr lang="en-US" smtClean="0"/>
              <a:t>1</a:t>
            </a:fld>
            <a:endParaRPr lang="en-US"/>
          </a:p>
        </p:txBody>
      </p:sp>
    </p:spTree>
    <p:extLst>
      <p:ext uri="{BB962C8B-B14F-4D97-AF65-F5344CB8AC3E}">
        <p14:creationId xmlns:p14="http://schemas.microsoft.com/office/powerpoint/2010/main" val="1637506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2B8E1F-171F-CD43-A07D-157DC6DB08E9}" type="datetimeFigureOut">
              <a:rPr lang="en-US" smtClean="0"/>
              <a:t>12/28/2018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244200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8E1F-171F-CD43-A07D-157DC6DB08E9}" type="datetimeFigureOut">
              <a:rPr lang="en-US" smtClean="0"/>
              <a:t>12/28/2018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539610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2B8E1F-171F-CD43-A07D-157DC6DB08E9}" type="datetimeFigureOut">
              <a:rPr lang="en-US" smtClean="0"/>
              <a:t>12/28/2018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19487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2B8E1F-171F-CD43-A07D-157DC6DB08E9}" type="datetimeFigureOut">
              <a:rPr lang="en-US" smtClean="0"/>
              <a:t>12/28/2018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421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2B8E1F-171F-CD43-A07D-157DC6DB08E9}" type="datetimeFigureOut">
              <a:rPr lang="en-US" smtClean="0"/>
              <a:t>12/28/2018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26182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2B8E1F-171F-CD43-A07D-157DC6DB08E9}" type="datetimeFigureOut">
              <a:rPr lang="en-US" smtClean="0"/>
              <a:t>12/28/2018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347634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2B8E1F-171F-CD43-A07D-157DC6DB08E9}" type="datetimeFigureOut">
              <a:rPr lang="en-US" smtClean="0"/>
              <a:t>12/28/2018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3673411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32B8E1F-171F-CD43-A07D-157DC6DB08E9}" type="datetimeFigureOut">
              <a:rPr lang="en-US" smtClean="0"/>
              <a:t>12/28/2018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4251937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32B8E1F-171F-CD43-A07D-157DC6DB08E9}" type="datetimeFigureOut">
              <a:rPr lang="en-US" smtClean="0"/>
              <a:t>12/28/2018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757760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8E1F-171F-CD43-A07D-157DC6DB08E9}" type="datetimeFigureOut">
              <a:rPr lang="en-US" smtClean="0"/>
              <a:t>12/28/2018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2412076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2B8E1F-171F-CD43-A07D-157DC6DB08E9}" type="datetimeFigureOut">
              <a:rPr lang="en-US" smtClean="0"/>
              <a:t>12/28/2018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BCBF-1AB1-4A40-A31C-14244F764DEB}" type="slidenum">
              <a:rPr lang="en-US" smtClean="0"/>
              <a:t>‹#›</a:t>
            </a:fld>
            <a:endParaRPr lang="en-US"/>
          </a:p>
        </p:txBody>
      </p:sp>
    </p:spTree>
    <p:extLst>
      <p:ext uri="{BB962C8B-B14F-4D97-AF65-F5344CB8AC3E}">
        <p14:creationId xmlns:p14="http://schemas.microsoft.com/office/powerpoint/2010/main" val="297475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32B8E1F-171F-CD43-A07D-157DC6DB08E9}" type="datetimeFigureOut">
              <a:rPr lang="en-US" smtClean="0"/>
              <a:t>12/28/2018</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E20BCBF-1AB1-4A40-A31C-14244F764DEB}" type="slidenum">
              <a:rPr lang="en-US" smtClean="0"/>
              <a:t>‹#›</a:t>
            </a:fld>
            <a:endParaRPr lang="en-US"/>
          </a:p>
        </p:txBody>
      </p:sp>
    </p:spTree>
    <p:extLst>
      <p:ext uri="{BB962C8B-B14F-4D97-AF65-F5344CB8AC3E}">
        <p14:creationId xmlns:p14="http://schemas.microsoft.com/office/powerpoint/2010/main" val="2933467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99099F1D-3E06-6241-8528-C32288AAF781}"/>
              </a:ext>
            </a:extLst>
          </p:cNvPr>
          <p:cNvGrpSpPr/>
          <p:nvPr/>
        </p:nvGrpSpPr>
        <p:grpSpPr>
          <a:xfrm>
            <a:off x="0" y="1204205"/>
            <a:ext cx="6858000" cy="3465918"/>
            <a:chOff x="0" y="2839041"/>
            <a:chExt cx="6858000" cy="3465918"/>
          </a:xfrm>
        </p:grpSpPr>
        <p:pic>
          <p:nvPicPr>
            <p:cNvPr id="5" name="Picture 4">
              <a:extLst>
                <a:ext uri="{FF2B5EF4-FFF2-40B4-BE49-F238E27FC236}">
                  <a16:creationId xmlns="" xmlns:a16="http://schemas.microsoft.com/office/drawing/2014/main" id="{1DE40F01-B0B3-7647-B21B-EA94FDC524B1}"/>
                </a:ext>
              </a:extLst>
            </p:cNvPr>
            <p:cNvPicPr>
              <a:picLocks noChangeAspect="1"/>
            </p:cNvPicPr>
            <p:nvPr/>
          </p:nvPicPr>
          <p:blipFill>
            <a:blip r:embed="rId3"/>
            <a:stretch>
              <a:fillRect/>
            </a:stretch>
          </p:blipFill>
          <p:spPr>
            <a:xfrm>
              <a:off x="0" y="2839041"/>
              <a:ext cx="6858000" cy="3465918"/>
            </a:xfrm>
            <a:prstGeom prst="rect">
              <a:avLst/>
            </a:prstGeom>
          </p:spPr>
        </p:pic>
        <p:sp>
          <p:nvSpPr>
            <p:cNvPr id="6" name="TextBox 5">
              <a:extLst>
                <a:ext uri="{FF2B5EF4-FFF2-40B4-BE49-F238E27FC236}">
                  <a16:creationId xmlns="" xmlns:a16="http://schemas.microsoft.com/office/drawing/2014/main" id="{DE9AF2CD-8719-D849-B3EE-AB0F17CF8347}"/>
                </a:ext>
              </a:extLst>
            </p:cNvPr>
            <p:cNvSpPr txBox="1"/>
            <p:nvPr/>
          </p:nvSpPr>
          <p:spPr>
            <a:xfrm>
              <a:off x="1356118" y="4280319"/>
              <a:ext cx="261610" cy="276999"/>
            </a:xfrm>
            <a:prstGeom prst="rect">
              <a:avLst/>
            </a:prstGeom>
            <a:noFill/>
          </p:spPr>
          <p:txBody>
            <a:bodyPr wrap="none" rtlCol="0">
              <a:spAutoFit/>
            </a:bodyPr>
            <a:lstStyle/>
            <a:p>
              <a:r>
                <a:rPr lang="en-US" sz="1200" dirty="0"/>
                <a:t>*</a:t>
              </a:r>
            </a:p>
          </p:txBody>
        </p:sp>
        <p:sp>
          <p:nvSpPr>
            <p:cNvPr id="7" name="TextBox 6">
              <a:extLst>
                <a:ext uri="{FF2B5EF4-FFF2-40B4-BE49-F238E27FC236}">
                  <a16:creationId xmlns="" xmlns:a16="http://schemas.microsoft.com/office/drawing/2014/main" id="{6C936AFC-C0E3-F147-BFB1-66AAF1211FC1}"/>
                </a:ext>
              </a:extLst>
            </p:cNvPr>
            <p:cNvSpPr txBox="1"/>
            <p:nvPr/>
          </p:nvSpPr>
          <p:spPr>
            <a:xfrm>
              <a:off x="1357745" y="3532081"/>
              <a:ext cx="261610" cy="276999"/>
            </a:xfrm>
            <a:prstGeom prst="rect">
              <a:avLst/>
            </a:prstGeom>
            <a:noFill/>
          </p:spPr>
          <p:txBody>
            <a:bodyPr wrap="none" rtlCol="0">
              <a:spAutoFit/>
            </a:bodyPr>
            <a:lstStyle/>
            <a:p>
              <a:r>
                <a:rPr lang="en-US" sz="1200" dirty="0"/>
                <a:t>*</a:t>
              </a:r>
            </a:p>
          </p:txBody>
        </p:sp>
        <p:sp>
          <p:nvSpPr>
            <p:cNvPr id="8" name="TextBox 7">
              <a:extLst>
                <a:ext uri="{FF2B5EF4-FFF2-40B4-BE49-F238E27FC236}">
                  <a16:creationId xmlns="" xmlns:a16="http://schemas.microsoft.com/office/drawing/2014/main" id="{A06A4DF3-1904-244C-A1E1-9773A5B05097}"/>
                </a:ext>
              </a:extLst>
            </p:cNvPr>
            <p:cNvSpPr txBox="1"/>
            <p:nvPr/>
          </p:nvSpPr>
          <p:spPr>
            <a:xfrm>
              <a:off x="1357745" y="3740682"/>
              <a:ext cx="261610" cy="276999"/>
            </a:xfrm>
            <a:prstGeom prst="rect">
              <a:avLst/>
            </a:prstGeom>
            <a:noFill/>
          </p:spPr>
          <p:txBody>
            <a:bodyPr wrap="none" rtlCol="0">
              <a:spAutoFit/>
            </a:bodyPr>
            <a:lstStyle/>
            <a:p>
              <a:r>
                <a:rPr lang="en-US" sz="1200" dirty="0"/>
                <a:t>*</a:t>
              </a:r>
            </a:p>
          </p:txBody>
        </p:sp>
        <p:sp>
          <p:nvSpPr>
            <p:cNvPr id="9" name="TextBox 8">
              <a:extLst>
                <a:ext uri="{FF2B5EF4-FFF2-40B4-BE49-F238E27FC236}">
                  <a16:creationId xmlns="" xmlns:a16="http://schemas.microsoft.com/office/drawing/2014/main" id="{8364CCB3-83B6-8A4E-A536-E451A956417D}"/>
                </a:ext>
              </a:extLst>
            </p:cNvPr>
            <p:cNvSpPr txBox="1"/>
            <p:nvPr/>
          </p:nvSpPr>
          <p:spPr>
            <a:xfrm>
              <a:off x="1357745" y="3934508"/>
              <a:ext cx="261610" cy="276999"/>
            </a:xfrm>
            <a:prstGeom prst="rect">
              <a:avLst/>
            </a:prstGeom>
            <a:noFill/>
          </p:spPr>
          <p:txBody>
            <a:bodyPr wrap="none" rtlCol="0">
              <a:spAutoFit/>
            </a:bodyPr>
            <a:lstStyle/>
            <a:p>
              <a:r>
                <a:rPr lang="en-US" sz="1200" dirty="0"/>
                <a:t>*</a:t>
              </a:r>
            </a:p>
          </p:txBody>
        </p:sp>
        <p:sp>
          <p:nvSpPr>
            <p:cNvPr id="10" name="TextBox 9">
              <a:extLst>
                <a:ext uri="{FF2B5EF4-FFF2-40B4-BE49-F238E27FC236}">
                  <a16:creationId xmlns="" xmlns:a16="http://schemas.microsoft.com/office/drawing/2014/main" id="{6482FF85-0CF9-8648-B299-8E69437DD4C6}"/>
                </a:ext>
              </a:extLst>
            </p:cNvPr>
            <p:cNvSpPr txBox="1"/>
            <p:nvPr/>
          </p:nvSpPr>
          <p:spPr>
            <a:xfrm>
              <a:off x="1357745" y="4100623"/>
              <a:ext cx="261610" cy="276999"/>
            </a:xfrm>
            <a:prstGeom prst="rect">
              <a:avLst/>
            </a:prstGeom>
            <a:noFill/>
          </p:spPr>
          <p:txBody>
            <a:bodyPr wrap="none" rtlCol="0">
              <a:spAutoFit/>
            </a:bodyPr>
            <a:lstStyle/>
            <a:p>
              <a:r>
                <a:rPr lang="en-US" sz="1200" dirty="0"/>
                <a:t>*</a:t>
              </a:r>
            </a:p>
          </p:txBody>
        </p:sp>
        <p:sp>
          <p:nvSpPr>
            <p:cNvPr id="11" name="TextBox 10">
              <a:extLst>
                <a:ext uri="{FF2B5EF4-FFF2-40B4-BE49-F238E27FC236}">
                  <a16:creationId xmlns="" xmlns:a16="http://schemas.microsoft.com/office/drawing/2014/main" id="{EF7D0FCD-6FBA-4147-AD81-DDF57B03B91F}"/>
                </a:ext>
              </a:extLst>
            </p:cNvPr>
            <p:cNvSpPr txBox="1"/>
            <p:nvPr/>
          </p:nvSpPr>
          <p:spPr>
            <a:xfrm>
              <a:off x="1354491" y="4449826"/>
              <a:ext cx="261610" cy="276999"/>
            </a:xfrm>
            <a:prstGeom prst="rect">
              <a:avLst/>
            </a:prstGeom>
            <a:noFill/>
          </p:spPr>
          <p:txBody>
            <a:bodyPr wrap="none" rtlCol="0">
              <a:spAutoFit/>
            </a:bodyPr>
            <a:lstStyle/>
            <a:p>
              <a:r>
                <a:rPr lang="en-US" sz="1200" dirty="0"/>
                <a:t>*</a:t>
              </a:r>
            </a:p>
          </p:txBody>
        </p:sp>
        <p:sp>
          <p:nvSpPr>
            <p:cNvPr id="12" name="Rectangle 11">
              <a:extLst>
                <a:ext uri="{FF2B5EF4-FFF2-40B4-BE49-F238E27FC236}">
                  <a16:creationId xmlns="" xmlns:a16="http://schemas.microsoft.com/office/drawing/2014/main" id="{18680276-0DF5-4E42-821C-C0EF0F40BE3B}"/>
                </a:ext>
              </a:extLst>
            </p:cNvPr>
            <p:cNvSpPr/>
            <p:nvPr/>
          </p:nvSpPr>
          <p:spPr>
            <a:xfrm>
              <a:off x="943050" y="3948063"/>
              <a:ext cx="409813" cy="166209"/>
            </a:xfrm>
            <a:prstGeom prst="rect">
              <a:avLst/>
            </a:prstGeom>
            <a:solidFill>
              <a:srgbClr val="FF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 xmlns:a16="http://schemas.microsoft.com/office/drawing/2014/main" id="{296FB6E0-B944-9646-B682-64499F8BF012}"/>
                </a:ext>
              </a:extLst>
            </p:cNvPr>
            <p:cNvSpPr/>
            <p:nvPr/>
          </p:nvSpPr>
          <p:spPr>
            <a:xfrm>
              <a:off x="943051" y="4488895"/>
              <a:ext cx="409813" cy="166209"/>
            </a:xfrm>
            <a:prstGeom prst="rect">
              <a:avLst/>
            </a:prstGeom>
            <a:solidFill>
              <a:srgbClr val="FF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2795678F-5783-E240-BD6F-7B2F2AC46D9E}"/>
                </a:ext>
              </a:extLst>
            </p:cNvPr>
            <p:cNvSpPr/>
            <p:nvPr/>
          </p:nvSpPr>
          <p:spPr>
            <a:xfrm>
              <a:off x="943049" y="3761521"/>
              <a:ext cx="409813" cy="166209"/>
            </a:xfrm>
            <a:prstGeom prst="rect">
              <a:avLst/>
            </a:prstGeom>
            <a:solidFill>
              <a:schemeClr val="accent6">
                <a:lumMod val="75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4AEE5D85-02E8-B742-871E-5FDB339A334A}"/>
                </a:ext>
              </a:extLst>
            </p:cNvPr>
            <p:cNvSpPr/>
            <p:nvPr/>
          </p:nvSpPr>
          <p:spPr>
            <a:xfrm>
              <a:off x="943049" y="4120337"/>
              <a:ext cx="409813" cy="166209"/>
            </a:xfrm>
            <a:prstGeom prst="rect">
              <a:avLst/>
            </a:prstGeom>
            <a:solidFill>
              <a:schemeClr val="accent6">
                <a:lumMod val="75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 xmlns:a16="http://schemas.microsoft.com/office/drawing/2014/main" id="{1DBF4034-ECA8-AB41-A6CE-19E2D2BF5FB4}"/>
                </a:ext>
              </a:extLst>
            </p:cNvPr>
            <p:cNvSpPr/>
            <p:nvPr/>
          </p:nvSpPr>
          <p:spPr>
            <a:xfrm>
              <a:off x="943049" y="4307271"/>
              <a:ext cx="409813" cy="166209"/>
            </a:xfrm>
            <a:prstGeom prst="rect">
              <a:avLst/>
            </a:prstGeom>
            <a:solidFill>
              <a:srgbClr val="00FD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 xmlns:a16="http://schemas.microsoft.com/office/drawing/2014/main" id="{0B5A128C-9D2D-CE49-864F-5D14F591FF4B}"/>
              </a:ext>
            </a:extLst>
          </p:cNvPr>
          <p:cNvSpPr txBox="1"/>
          <p:nvPr/>
        </p:nvSpPr>
        <p:spPr>
          <a:xfrm>
            <a:off x="0" y="4910504"/>
            <a:ext cx="6858000" cy="138499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Additional file 3.  </a:t>
            </a:r>
            <a:r>
              <a:rPr lang="en-US" sz="1200" dirty="0" err="1">
                <a:latin typeface="Times New Roman" panose="02020603050405020304" pitchFamily="18" charset="0"/>
                <a:cs typeface="Times New Roman" panose="02020603050405020304" pitchFamily="18" charset="0"/>
              </a:rPr>
              <a:t>Gingr</a:t>
            </a:r>
            <a:r>
              <a:rPr lang="en-US" sz="1200" dirty="0">
                <a:latin typeface="Times New Roman" panose="02020603050405020304" pitchFamily="18" charset="0"/>
                <a:cs typeface="Times New Roman" panose="02020603050405020304" pitchFamily="18" charset="0"/>
              </a:rPr>
              <a:t> visualization of the genomes of lineage III </a:t>
            </a:r>
            <a:r>
              <a:rPr lang="en-US" sz="1200" i="1" dirty="0">
                <a:latin typeface="Times New Roman" panose="02020603050405020304" pitchFamily="18" charset="0"/>
                <a:cs typeface="Times New Roman" panose="02020603050405020304" pitchFamily="18" charset="0"/>
              </a:rPr>
              <a:t>L. monocytogenes</a:t>
            </a:r>
            <a:r>
              <a:rPr lang="en-US" sz="1200" dirty="0">
                <a:latin typeface="Times New Roman" panose="02020603050405020304" pitchFamily="18" charset="0"/>
                <a:cs typeface="Times New Roman" panose="02020603050405020304" pitchFamily="18" charset="0"/>
              </a:rPr>
              <a:t> strains from cattle, water or feed associated with the outbreak.  The genomes were aligned with </a:t>
            </a:r>
            <a:r>
              <a:rPr lang="en-US" sz="1200" dirty="0" err="1">
                <a:latin typeface="Times New Roman" panose="02020603050405020304" pitchFamily="18" charset="0"/>
                <a:cs typeface="Times New Roman" panose="02020603050405020304" pitchFamily="18" charset="0"/>
              </a:rPr>
              <a:t>parsnp</a:t>
            </a:r>
            <a:r>
              <a:rPr lang="en-US" sz="1200" dirty="0">
                <a:latin typeface="Times New Roman" panose="02020603050405020304" pitchFamily="18" charset="0"/>
                <a:cs typeface="Times New Roman" panose="02020603050405020304" pitchFamily="18" charset="0"/>
              </a:rPr>
              <a:t>.  The 19 strains in this figure comprised the monophyletic clade in Figure 2.  The outer taxonomic units in the phylogenetic tree are aligned with their corresponding row in the alignment.  Each row represents the entire genome for a strain.  Vertical purple lines in the alignment indicate base differences.  Asterisks are to the right of the six strains whose core genomes are identical with their names highlighted according to sample type; cattle (green), water (blue) or feed (red).</a:t>
            </a:r>
          </a:p>
        </p:txBody>
      </p:sp>
    </p:spTree>
    <p:extLst>
      <p:ext uri="{BB962C8B-B14F-4D97-AF65-F5344CB8AC3E}">
        <p14:creationId xmlns:p14="http://schemas.microsoft.com/office/powerpoint/2010/main" val="39323811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TotalTime>
  <Words>129</Words>
  <Application>Microsoft Office PowerPoint</Application>
  <PresentationFormat>Letter Paper (8.5x11 in)</PresentationFormat>
  <Paragraphs>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Bono, Jim</dc:creator>
  <cp:lastModifiedBy>Kathy Whitman</cp:lastModifiedBy>
  <cp:revision>10</cp:revision>
  <cp:lastPrinted>2018-09-24T16:56:50Z</cp:lastPrinted>
  <dcterms:created xsi:type="dcterms:W3CDTF">2018-09-24T16:33:06Z</dcterms:created>
  <dcterms:modified xsi:type="dcterms:W3CDTF">2018-12-28T21:57:54Z</dcterms:modified>
</cp:coreProperties>
</file>