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6" r:id="rId3"/>
    <p:sldId id="258" r:id="rId4"/>
    <p:sldId id="297" r:id="rId5"/>
    <p:sldId id="290" r:id="rId6"/>
    <p:sldId id="299" r:id="rId7"/>
    <p:sldId id="264" r:id="rId8"/>
    <p:sldId id="296" r:id="rId9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622" y="-11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A64B-E905-49FB-9ABC-171810CA134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AB64-D449-43B8-A7D4-0BB73BFDF7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936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A64B-E905-49FB-9ABC-171810CA134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AB64-D449-43B8-A7D4-0BB73BFDF7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10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A64B-E905-49FB-9ABC-171810CA134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AB64-D449-43B8-A7D4-0BB73BFDF7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698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7B53-AE6D-4C44-BF92-9EF1C4B6563E}" type="datetimeFigureOut">
              <a:rPr lang="ca-ES" smtClean="0"/>
              <a:t>10/4/2024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EDE5-DB11-4D01-8866-9A542875A41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97861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7B53-AE6D-4C44-BF92-9EF1C4B6563E}" type="datetimeFigureOut">
              <a:rPr lang="ca-ES" smtClean="0"/>
              <a:t>10/4/2024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EDE5-DB11-4D01-8866-9A542875A41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1700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7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7B53-AE6D-4C44-BF92-9EF1C4B6563E}" type="datetimeFigureOut">
              <a:rPr lang="ca-ES" smtClean="0"/>
              <a:t>10/4/2024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EDE5-DB11-4D01-8866-9A542875A41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544175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7B53-AE6D-4C44-BF92-9EF1C4B6563E}" type="datetimeFigureOut">
              <a:rPr lang="ca-ES" smtClean="0"/>
              <a:t>10/4/2024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EDE5-DB11-4D01-8866-9A542875A41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08331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241551"/>
            <a:ext cx="2901255" cy="109855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5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7B53-AE6D-4C44-BF92-9EF1C4B6563E}" type="datetimeFigureOut">
              <a:rPr lang="ca-ES" smtClean="0"/>
              <a:t>10/4/2024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EDE5-DB11-4D01-8866-9A542875A41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273371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7B53-AE6D-4C44-BF92-9EF1C4B6563E}" type="datetimeFigureOut">
              <a:rPr lang="ca-ES" smtClean="0"/>
              <a:t>10/4/2024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EDE5-DB11-4D01-8866-9A542875A41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989883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7B53-AE6D-4C44-BF92-9EF1C4B6563E}" type="datetimeFigureOut">
              <a:rPr lang="ca-ES" smtClean="0"/>
              <a:t>10/4/2024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EDE5-DB11-4D01-8866-9A542875A41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242337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4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9" indent="0">
              <a:buNone/>
              <a:defRPr sz="750"/>
            </a:lvl7pPr>
            <a:lvl8pPr marL="2400240" indent="0">
              <a:buNone/>
              <a:defRPr sz="750"/>
            </a:lvl8pPr>
            <a:lvl9pPr marL="2743131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7B53-AE6D-4C44-BF92-9EF1C4B6563E}" type="datetimeFigureOut">
              <a:rPr lang="ca-ES" smtClean="0"/>
              <a:t>10/4/2024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EDE5-DB11-4D01-8866-9A542875A41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03837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A64B-E905-49FB-9ABC-171810CA134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AB64-D449-43B8-A7D4-0BB73BFDF7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28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4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9" indent="0">
              <a:buNone/>
              <a:defRPr sz="750"/>
            </a:lvl7pPr>
            <a:lvl8pPr marL="2400240" indent="0">
              <a:buNone/>
              <a:defRPr sz="750"/>
            </a:lvl8pPr>
            <a:lvl9pPr marL="2743131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7B53-AE6D-4C44-BF92-9EF1C4B6563E}" type="datetimeFigureOut">
              <a:rPr lang="ca-ES" smtClean="0"/>
              <a:t>10/4/2024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EDE5-DB11-4D01-8866-9A542875A41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819039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7B53-AE6D-4C44-BF92-9EF1C4B6563E}" type="datetimeFigureOut">
              <a:rPr lang="ca-ES" smtClean="0"/>
              <a:t>10/4/2024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EDE5-DB11-4D01-8866-9A542875A41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424883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3"/>
            <a:ext cx="1478756" cy="774911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3"/>
            <a:ext cx="4350544" cy="774911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7B53-AE6D-4C44-BF92-9EF1C4B6563E}" type="datetimeFigureOut">
              <a:rPr lang="ca-ES" smtClean="0"/>
              <a:t>10/4/2024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2EDE5-DB11-4D01-8866-9A542875A41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08570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A64B-E905-49FB-9ABC-171810CA134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AB64-D449-43B8-A7D4-0BB73BFDF7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575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A64B-E905-49FB-9ABC-171810CA134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AB64-D449-43B8-A7D4-0BB73BFDF7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266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A64B-E905-49FB-9ABC-171810CA134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AB64-D449-43B8-A7D4-0BB73BFDF7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316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A64B-E905-49FB-9ABC-171810CA134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AB64-D449-43B8-A7D4-0BB73BFDF7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97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A64B-E905-49FB-9ABC-171810CA134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AB64-D449-43B8-A7D4-0BB73BFDF7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622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A64B-E905-49FB-9ABC-171810CA134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AB64-D449-43B8-A7D4-0BB73BFDF7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28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A64B-E905-49FB-9ABC-171810CA134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AB64-D449-43B8-A7D4-0BB73BFDF7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001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63A64B-E905-49FB-9ABC-171810CA134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DAAB64-D449-43B8-A7D4-0BB73BFDF7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957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F7B53-AE6D-4C44-BF92-9EF1C4B6563E}" type="datetimeFigureOut">
              <a:rPr lang="ca-ES" smtClean="0"/>
              <a:t>10/4/2024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2EDE5-DB11-4D01-8866-9A542875A41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69634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9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1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4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E5DF52-031E-CE37-DF52-53987A748E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TABLES</a:t>
            </a:r>
            <a:endParaRPr lang="en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C20F2C3-3056-04CC-6FFF-9A6DFA0C35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037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9FD28E5B-82DB-1739-DBE6-36A2CC4F2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" y="482506"/>
            <a:ext cx="4874895" cy="30489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8576" tIns="19288" rIns="38576" bIns="19288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289322" fontAlgn="base">
              <a:lnSpc>
                <a:spcPct val="90000"/>
              </a:lnSpc>
              <a:spcBef>
                <a:spcPct val="0"/>
              </a:spcBef>
              <a:spcAft>
                <a:spcPts val="253"/>
              </a:spcAft>
            </a:pPr>
            <a:r>
              <a:rPr lang="en-US" altLang="ca-ES" sz="1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Table 1: </a:t>
            </a:r>
            <a:r>
              <a:rPr lang="en-US" altLang="ca-ES" sz="10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Clinicopathological baseline characteristics of the 58 evaluable patients</a:t>
            </a:r>
            <a:r>
              <a:rPr lang="en-US" altLang="ca-ES" sz="1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4AB85138-72F6-6979-C9A5-01B90FC4C9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316971"/>
              </p:ext>
            </p:extLst>
          </p:nvPr>
        </p:nvGraphicFramePr>
        <p:xfrm>
          <a:off x="481012" y="787399"/>
          <a:ext cx="3659187" cy="4060548"/>
        </p:xfrm>
        <a:graphic>
          <a:graphicData uri="http://schemas.openxmlformats.org/drawingml/2006/table">
            <a:tbl>
              <a:tblPr firstRow="1" firstCol="1" bandRow="1"/>
              <a:tblGrid>
                <a:gridCol w="835935">
                  <a:extLst>
                    <a:ext uri="{9D8B030D-6E8A-4147-A177-3AD203B41FA5}">
                      <a16:colId xmlns:a16="http://schemas.microsoft.com/office/drawing/2014/main" val="1539234995"/>
                    </a:ext>
                  </a:extLst>
                </a:gridCol>
                <a:gridCol w="835935">
                  <a:extLst>
                    <a:ext uri="{9D8B030D-6E8A-4147-A177-3AD203B41FA5}">
                      <a16:colId xmlns:a16="http://schemas.microsoft.com/office/drawing/2014/main" val="2561074188"/>
                    </a:ext>
                  </a:extLst>
                </a:gridCol>
                <a:gridCol w="835935">
                  <a:extLst>
                    <a:ext uri="{9D8B030D-6E8A-4147-A177-3AD203B41FA5}">
                      <a16:colId xmlns:a16="http://schemas.microsoft.com/office/drawing/2014/main" val="4003096689"/>
                    </a:ext>
                  </a:extLst>
                </a:gridCol>
                <a:gridCol w="835935">
                  <a:extLst>
                    <a:ext uri="{9D8B030D-6E8A-4147-A177-3AD203B41FA5}">
                      <a16:colId xmlns:a16="http://schemas.microsoft.com/office/drawing/2014/main" val="3892905040"/>
                    </a:ext>
                  </a:extLst>
                </a:gridCol>
                <a:gridCol w="315447">
                  <a:extLst>
                    <a:ext uri="{9D8B030D-6E8A-4147-A177-3AD203B41FA5}">
                      <a16:colId xmlns:a16="http://schemas.microsoft.com/office/drawing/2014/main" val="933605270"/>
                    </a:ext>
                  </a:extLst>
                </a:gridCol>
              </a:tblGrid>
              <a:tr h="194616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Experimental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Control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p. value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6835349"/>
                  </a:ext>
                </a:extLst>
              </a:tr>
              <a:tr h="180560"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en-US" sz="7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Patients (n=58)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5442130"/>
                  </a:ext>
                </a:extLst>
              </a:tr>
              <a:tr h="180560"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en-US" sz="7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Mean age (range)  </a:t>
                      </a: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56.4 (37-80)</a:t>
                      </a:r>
                      <a:endParaRPr lang="en-US" sz="7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57.0 (37-88)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55.4 (40-80)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0.14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3676244"/>
                  </a:ext>
                </a:extLst>
              </a:tr>
              <a:tr h="180560">
                <a:tc rowSpan="2">
                  <a:txBody>
                    <a:bodyPr/>
                    <a:lstStyle/>
                    <a:p>
                      <a:pPr algn="ctr" rtl="0" fontAlgn="t"/>
                      <a:r>
                        <a:rPr lang="en-US" sz="7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Menopausal Status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 (45.9%)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(47.6%)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1.0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8136895"/>
                  </a:ext>
                </a:extLst>
              </a:tr>
              <a:tr h="180560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Post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 (54.1%)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(52.4%)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374344"/>
                  </a:ext>
                </a:extLst>
              </a:tr>
              <a:tr h="180560">
                <a:tc rowSpan="5">
                  <a:txBody>
                    <a:bodyPr/>
                    <a:lstStyle/>
                    <a:p>
                      <a:pPr algn="ctr" rtl="0" fontAlgn="t"/>
                      <a:r>
                        <a:rPr lang="en-US" sz="7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Clinical Stage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IA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 (70.3%)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 (81.0%)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0.74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4785875"/>
                  </a:ext>
                </a:extLst>
              </a:tr>
              <a:tr h="180560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IB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 (0%)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 (0%)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931536"/>
                  </a:ext>
                </a:extLst>
              </a:tr>
              <a:tr h="180560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IIA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(21.6%)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(19.0%)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3037601"/>
                  </a:ext>
                </a:extLst>
              </a:tr>
              <a:tr h="180560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IIB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(5.4%)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 (0%)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6204937"/>
                  </a:ext>
                </a:extLst>
              </a:tr>
              <a:tr h="180560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IIIA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(2.70%)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 (0%)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7616589"/>
                  </a:ext>
                </a:extLst>
              </a:tr>
              <a:tr h="188849">
                <a:tc rowSpan="3">
                  <a:txBody>
                    <a:bodyPr/>
                    <a:lstStyle/>
                    <a:p>
                      <a:pPr algn="ctr" rtl="0" fontAlgn="t"/>
                      <a:r>
                        <a:rPr lang="en-US" sz="7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Histological Subtype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Carcinoma NOS (ductal)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 (56.8%)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 (71.4%)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0.31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3476426"/>
                  </a:ext>
                </a:extLst>
              </a:tr>
              <a:tr h="18884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Invasive lobular carcinoma </a:t>
                      </a:r>
                      <a:endParaRPr lang="en-US" sz="7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 (32.4%)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(14.3%)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7537138"/>
                  </a:ext>
                </a:extLst>
              </a:tr>
              <a:tr h="180560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Others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(10.8%)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(14.3%)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8522243"/>
                  </a:ext>
                </a:extLst>
              </a:tr>
              <a:tr h="180560">
                <a:tc rowSpan="3">
                  <a:txBody>
                    <a:bodyPr/>
                    <a:lstStyle/>
                    <a:p>
                      <a:pPr algn="ctr" rtl="0" fontAlgn="t"/>
                      <a:r>
                        <a:rPr lang="en-US" sz="7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Histological Grade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G1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 (35.1%)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(19.0%)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0.43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726037"/>
                  </a:ext>
                </a:extLst>
              </a:tr>
              <a:tr h="180560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G2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 (54.1%)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 (66.7%)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0429467"/>
                  </a:ext>
                </a:extLst>
              </a:tr>
              <a:tr h="180560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G3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(10.8%)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(14.3%)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997526"/>
                  </a:ext>
                </a:extLst>
              </a:tr>
              <a:tr h="180560">
                <a:tc rowSpan="3">
                  <a:txBody>
                    <a:bodyPr/>
                    <a:lstStyle/>
                    <a:p>
                      <a:pPr algn="ctr" rtl="0" fontAlgn="t"/>
                      <a:r>
                        <a:rPr lang="en-US" sz="7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Ki67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&lt;15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(43.2%)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(9.5%)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0.01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3051450"/>
                  </a:ext>
                </a:extLst>
              </a:tr>
              <a:tr h="180560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15-30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 (32.5%)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 (66.7%)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843302"/>
                  </a:ext>
                </a:extLst>
              </a:tr>
              <a:tr h="180560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&gt;30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(24.3%)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(23.8%)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128520"/>
                  </a:ext>
                </a:extLst>
              </a:tr>
              <a:tr h="180560">
                <a:tc rowSpan="3">
                  <a:txBody>
                    <a:bodyPr/>
                    <a:lstStyle/>
                    <a:p>
                      <a:pPr algn="ctr" rtl="0" fontAlgn="t"/>
                      <a:r>
                        <a:rPr lang="en-US" sz="7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Subrogate   Molecular Subtype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Luminal A-like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 (51.4%)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(38.1%)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0.71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1917108"/>
                  </a:ext>
                </a:extLst>
              </a:tr>
              <a:tr h="180560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Luminal B-like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 (32.4%)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(42.9%)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3035188"/>
                  </a:ext>
                </a:extLst>
              </a:tr>
              <a:tr h="180560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TNBC 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(16.22%)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(19.05%)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8573024"/>
                  </a:ext>
                </a:extLst>
              </a:tr>
            </a:tbl>
          </a:graphicData>
        </a:graphic>
      </p:graphicFrame>
      <p:sp>
        <p:nvSpPr>
          <p:cNvPr id="6" name="CuadroTexto 6">
            <a:extLst>
              <a:ext uri="{FF2B5EF4-FFF2-40B4-BE49-F238E27FC236}">
                <a16:creationId xmlns:a16="http://schemas.microsoft.com/office/drawing/2014/main" id="{F70E77B8-A988-DDDF-0142-727A5A64C07F}"/>
              </a:ext>
            </a:extLst>
          </p:cNvPr>
          <p:cNvSpPr txBox="1"/>
          <p:nvPr/>
        </p:nvSpPr>
        <p:spPr>
          <a:xfrm>
            <a:off x="481012" y="4893153"/>
            <a:ext cx="3000376" cy="328937"/>
          </a:xfrm>
          <a:prstGeom prst="rect">
            <a:avLst/>
          </a:prstGeom>
          <a:noFill/>
        </p:spPr>
        <p:txBody>
          <a:bodyPr wrap="square" lIns="51435" tIns="25718" rIns="51435" bIns="25718" rtlCol="0" anchor="t">
            <a:spAutoFit/>
          </a:bodyPr>
          <a:lstStyle/>
          <a:p>
            <a:r>
              <a:rPr lang="en-US" sz="6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NOS: Not otherwise specified (ductal)</a:t>
            </a:r>
          </a:p>
          <a:p>
            <a:r>
              <a:rPr lang="en-US" sz="6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G: Histological Grade of Nottingham</a:t>
            </a:r>
          </a:p>
          <a:p>
            <a:r>
              <a:rPr lang="en-US" sz="6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TNBC: Triple-Negative Breast Cancer</a:t>
            </a:r>
          </a:p>
        </p:txBody>
      </p:sp>
    </p:spTree>
    <p:extLst>
      <p:ext uri="{BB962C8B-B14F-4D97-AF65-F5344CB8AC3E}">
        <p14:creationId xmlns:p14="http://schemas.microsoft.com/office/powerpoint/2010/main" val="1714411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abla 22">
            <a:extLst>
              <a:ext uri="{FF2B5EF4-FFF2-40B4-BE49-F238E27FC236}">
                <a16:creationId xmlns:a16="http://schemas.microsoft.com/office/drawing/2014/main" id="{D1B313E3-4735-19B8-60B1-123EE48EC4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960920"/>
              </p:ext>
            </p:extLst>
          </p:nvPr>
        </p:nvGraphicFramePr>
        <p:xfrm>
          <a:off x="527821" y="738664"/>
          <a:ext cx="4923016" cy="2685249"/>
        </p:xfrm>
        <a:graphic>
          <a:graphicData uri="http://schemas.openxmlformats.org/drawingml/2006/table">
            <a:tbl>
              <a:tblPr/>
              <a:tblGrid>
                <a:gridCol w="703288">
                  <a:extLst>
                    <a:ext uri="{9D8B030D-6E8A-4147-A177-3AD203B41FA5}">
                      <a16:colId xmlns:a16="http://schemas.microsoft.com/office/drawing/2014/main" val="2039566417"/>
                    </a:ext>
                  </a:extLst>
                </a:gridCol>
                <a:gridCol w="703288">
                  <a:extLst>
                    <a:ext uri="{9D8B030D-6E8A-4147-A177-3AD203B41FA5}">
                      <a16:colId xmlns:a16="http://schemas.microsoft.com/office/drawing/2014/main" val="1812410020"/>
                    </a:ext>
                  </a:extLst>
                </a:gridCol>
                <a:gridCol w="703288">
                  <a:extLst>
                    <a:ext uri="{9D8B030D-6E8A-4147-A177-3AD203B41FA5}">
                      <a16:colId xmlns:a16="http://schemas.microsoft.com/office/drawing/2014/main" val="1122384488"/>
                    </a:ext>
                  </a:extLst>
                </a:gridCol>
                <a:gridCol w="703288">
                  <a:extLst>
                    <a:ext uri="{9D8B030D-6E8A-4147-A177-3AD203B41FA5}">
                      <a16:colId xmlns:a16="http://schemas.microsoft.com/office/drawing/2014/main" val="760325394"/>
                    </a:ext>
                  </a:extLst>
                </a:gridCol>
                <a:gridCol w="703288">
                  <a:extLst>
                    <a:ext uri="{9D8B030D-6E8A-4147-A177-3AD203B41FA5}">
                      <a16:colId xmlns:a16="http://schemas.microsoft.com/office/drawing/2014/main" val="208888260"/>
                    </a:ext>
                  </a:extLst>
                </a:gridCol>
                <a:gridCol w="703288">
                  <a:extLst>
                    <a:ext uri="{9D8B030D-6E8A-4147-A177-3AD203B41FA5}">
                      <a16:colId xmlns:a16="http://schemas.microsoft.com/office/drawing/2014/main" val="430629212"/>
                    </a:ext>
                  </a:extLst>
                </a:gridCol>
                <a:gridCol w="703288">
                  <a:extLst>
                    <a:ext uri="{9D8B030D-6E8A-4147-A177-3AD203B41FA5}">
                      <a16:colId xmlns:a16="http://schemas.microsoft.com/office/drawing/2014/main" val="2732586589"/>
                    </a:ext>
                  </a:extLst>
                </a:gridCol>
              </a:tblGrid>
              <a:tr h="127869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TILs</a:t>
                      </a:r>
                    </a:p>
                  </a:txBody>
                  <a:tcPr marL="4286" marR="4286" marT="42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1018742"/>
                  </a:ext>
                </a:extLst>
              </a:tr>
              <a:tr h="12786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Luminal A-like  (N=27)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676664"/>
                  </a:ext>
                </a:extLst>
              </a:tr>
              <a:tr h="127869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Control </a:t>
                      </a:r>
                      <a: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(N=8)</a:t>
                      </a:r>
                      <a:endParaRPr lang="ca-ES" sz="800" b="1" i="0" u="none" strike="noStrike" dirty="0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Experimental </a:t>
                      </a:r>
                      <a: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(N=19)</a:t>
                      </a:r>
                      <a:endParaRPr lang="ca-ES" sz="800" b="1" i="0" u="none" strike="noStrike" dirty="0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p-inter*</a:t>
                      </a:r>
                    </a:p>
                  </a:txBody>
                  <a:tcPr marL="4286" marR="4286" marT="4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563121"/>
                  </a:ext>
                </a:extLst>
              </a:tr>
              <a:tr h="1278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Biopsy</a:t>
                      </a:r>
                    </a:p>
                  </a:txBody>
                  <a:tcPr marL="4286" marR="4286" marT="42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Surgery</a:t>
                      </a:r>
                    </a:p>
                  </a:txBody>
                  <a:tcPr marL="4286" marR="4286" marT="4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p-value</a:t>
                      </a:r>
                    </a:p>
                  </a:txBody>
                  <a:tcPr marL="4286" marR="4286" marT="4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Biopsy</a:t>
                      </a:r>
                    </a:p>
                  </a:txBody>
                  <a:tcPr marL="4286" marR="4286" marT="4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Surgery</a:t>
                      </a:r>
                    </a:p>
                  </a:txBody>
                  <a:tcPr marL="4286" marR="4286" marT="4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p-value</a:t>
                      </a:r>
                    </a:p>
                  </a:txBody>
                  <a:tcPr marL="4286" marR="4286" marT="4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4540206"/>
                  </a:ext>
                </a:extLst>
              </a:tr>
              <a:tr h="127869"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10.04</a:t>
                      </a:r>
                    </a:p>
                  </a:txBody>
                  <a:tcPr marL="4286" marR="4286" marT="42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10.25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0.958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4.61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6.23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0.144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0.738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4229292"/>
                  </a:ext>
                </a:extLst>
              </a:tr>
              <a:tr h="12786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Luminal B-</a:t>
                      </a:r>
                      <a:r>
                        <a:rPr lang="ca-ES" sz="800" b="1" i="0" u="none" strike="noStrike" dirty="0" err="1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like</a:t>
                      </a:r>
                      <a:r>
                        <a:rPr lang="ca-ES" sz="800" b="1" i="0" u="none" strike="noStrike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 (N=21)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139027"/>
                  </a:ext>
                </a:extLst>
              </a:tr>
              <a:tr h="127869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Control </a:t>
                      </a:r>
                      <a: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(N=9)</a:t>
                      </a:r>
                      <a:endParaRPr lang="ca-ES" sz="800" b="1" i="0" u="none" strike="noStrike" dirty="0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Experimental </a:t>
                      </a:r>
                      <a: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(N=12)</a:t>
                      </a:r>
                      <a:endParaRPr lang="ca-ES" sz="800" b="1" i="0" u="none" strike="noStrike" dirty="0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p-inter*</a:t>
                      </a:r>
                    </a:p>
                  </a:txBody>
                  <a:tcPr marL="4286" marR="4286" marT="4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0693447"/>
                  </a:ext>
                </a:extLst>
              </a:tr>
              <a:tr h="1278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800" b="1" i="0" u="none" strike="noStrike" dirty="0" err="1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Biopsy</a:t>
                      </a:r>
                      <a:endParaRPr lang="ca-ES" sz="800" b="1" i="0" u="none" strike="noStrike" dirty="0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86" marR="4286" marT="42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Surgery</a:t>
                      </a:r>
                    </a:p>
                  </a:txBody>
                  <a:tcPr marL="4286" marR="4286" marT="4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800" b="1" i="0" u="none" strike="noStrike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p-</a:t>
                      </a:r>
                      <a:r>
                        <a:rPr lang="ca-ES" sz="800" b="1" i="0" u="none" strike="noStrike" dirty="0" err="1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value</a:t>
                      </a:r>
                      <a:endParaRPr lang="ca-ES" sz="800" b="1" i="0" u="none" strike="noStrike" dirty="0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86" marR="4286" marT="4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Biopsy</a:t>
                      </a:r>
                    </a:p>
                  </a:txBody>
                  <a:tcPr marL="4286" marR="4286" marT="4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Surgery</a:t>
                      </a:r>
                    </a:p>
                  </a:txBody>
                  <a:tcPr marL="4286" marR="4286" marT="4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p-value</a:t>
                      </a:r>
                    </a:p>
                  </a:txBody>
                  <a:tcPr marL="4286" marR="4286" marT="4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952360"/>
                  </a:ext>
                </a:extLst>
              </a:tr>
              <a:tr h="127869"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6.50</a:t>
                      </a:r>
                    </a:p>
                  </a:txBody>
                  <a:tcPr marL="4286" marR="4286" marT="42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13.11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0.070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8.55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18.04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0.012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0.527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199948"/>
                  </a:ext>
                </a:extLst>
              </a:tr>
              <a:tr h="12786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TNBC (N=10)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8441704"/>
                  </a:ext>
                </a:extLst>
              </a:tr>
              <a:tr h="127869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Control </a:t>
                      </a:r>
                      <a: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(N=4)</a:t>
                      </a:r>
                      <a:endParaRPr lang="ca-ES" sz="800" b="1" i="0" u="none" strike="noStrike" dirty="0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Experimental </a:t>
                      </a:r>
                      <a: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(N=6)</a:t>
                      </a:r>
                      <a:endParaRPr lang="ca-ES" sz="800" b="1" i="0" u="none" strike="noStrike" dirty="0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p-inter*</a:t>
                      </a:r>
                    </a:p>
                  </a:txBody>
                  <a:tcPr marL="4286" marR="4286" marT="4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2909648"/>
                  </a:ext>
                </a:extLst>
              </a:tr>
              <a:tr h="1278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Biopsy</a:t>
                      </a:r>
                    </a:p>
                  </a:txBody>
                  <a:tcPr marL="4286" marR="4286" marT="42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Surgery</a:t>
                      </a:r>
                    </a:p>
                  </a:txBody>
                  <a:tcPr marL="4286" marR="4286" marT="4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800" b="1" i="0" u="none" strike="noStrike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p-</a:t>
                      </a:r>
                      <a:r>
                        <a:rPr lang="ca-ES" sz="800" b="1" i="0" u="none" strike="noStrike" dirty="0" err="1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value</a:t>
                      </a:r>
                      <a:endParaRPr lang="ca-ES" sz="800" b="1" i="0" u="none" strike="noStrike" dirty="0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86" marR="4286" marT="4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Biopsy</a:t>
                      </a:r>
                    </a:p>
                  </a:txBody>
                  <a:tcPr marL="4286" marR="4286" marT="4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Surgery</a:t>
                      </a:r>
                    </a:p>
                  </a:txBody>
                  <a:tcPr marL="4286" marR="4286" marT="4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p-value</a:t>
                      </a:r>
                    </a:p>
                  </a:txBody>
                  <a:tcPr marL="4286" marR="4286" marT="4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462153"/>
                  </a:ext>
                </a:extLst>
              </a:tr>
              <a:tr h="127869"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4.25</a:t>
                      </a:r>
                    </a:p>
                  </a:txBody>
                  <a:tcPr marL="4286" marR="4286" marT="42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14.25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0.237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13.67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24.00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0.079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0.969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2124455"/>
                  </a:ext>
                </a:extLst>
              </a:tr>
              <a:tr h="12786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ER+ </a:t>
                      </a:r>
                      <a:r>
                        <a:rPr lang="ca-ES" sz="800" b="1" i="0" u="none" strike="noStrike" err="1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Pre-menopausal</a:t>
                      </a:r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 (N=26)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7955266"/>
                  </a:ext>
                </a:extLst>
              </a:tr>
              <a:tr h="127869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Control  </a:t>
                      </a:r>
                      <a: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(N=10)</a:t>
                      </a:r>
                      <a:endParaRPr lang="ca-ES" sz="800" b="1" i="0" u="none" strike="noStrike" dirty="0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Experimental </a:t>
                      </a:r>
                      <a: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(N=16)</a:t>
                      </a:r>
                      <a:endParaRPr lang="ca-ES" sz="800" b="1" i="0" u="none" strike="noStrike" dirty="0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p-inter*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3905579"/>
                  </a:ext>
                </a:extLst>
              </a:tr>
              <a:tr h="127869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Biopsy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Surgery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p-</a:t>
                      </a:r>
                      <a:r>
                        <a:rPr lang="ca-ES" sz="800" b="1" i="0" u="none" strike="noStrike" dirty="0" err="1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value</a:t>
                      </a:r>
                      <a:endParaRPr lang="ca-ES" sz="800" b="1" i="0" u="none" strike="noStrike" dirty="0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Biopsy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Surgery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p-value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0842753"/>
                  </a:ext>
                </a:extLst>
              </a:tr>
              <a:tr h="127869"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10.68</a:t>
                      </a:r>
                    </a:p>
                  </a:txBody>
                  <a:tcPr marL="4286" marR="4286" marT="42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12.60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0.639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7.31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12.72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0.048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0.467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927018"/>
                  </a:ext>
                </a:extLst>
              </a:tr>
              <a:tr h="12786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ER+ Post-</a:t>
                      </a:r>
                      <a:r>
                        <a:rPr lang="ca-ES" sz="800" b="1" i="0" u="none" strike="noStrike" dirty="0" err="1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menopausal</a:t>
                      </a:r>
                      <a:r>
                        <a:rPr lang="ca-ES" sz="800" b="1" i="0" u="none" strike="noStrike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 (N=22)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672308"/>
                  </a:ext>
                </a:extLst>
              </a:tr>
              <a:tr h="127869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Control </a:t>
                      </a:r>
                      <a: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(N=7)</a:t>
                      </a:r>
                      <a:endParaRPr lang="ca-ES" sz="800" b="1" i="0" u="none" strike="noStrike" dirty="0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Experimental </a:t>
                      </a:r>
                      <a: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(N=15)</a:t>
                      </a:r>
                      <a:endParaRPr lang="ca-ES" sz="800" b="1" i="0" u="none" strike="noStrike" dirty="0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p-inter*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128009"/>
                  </a:ext>
                </a:extLst>
              </a:tr>
              <a:tr h="127869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Biopsy</a:t>
                      </a:r>
                    </a:p>
                  </a:txBody>
                  <a:tcPr marL="4286" marR="4286" marT="42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Surgery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p-</a:t>
                      </a:r>
                      <a:r>
                        <a:rPr lang="ca-ES" sz="800" b="1" i="0" u="none" strike="noStrike" dirty="0" err="1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value</a:t>
                      </a:r>
                      <a:endParaRPr lang="ca-ES" sz="800" b="1" i="0" u="none" strike="noStrike" dirty="0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Biopsy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Surgery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p-value</a:t>
                      </a:r>
                    </a:p>
                  </a:txBody>
                  <a:tcPr marL="4286" marR="4286" marT="42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623892"/>
                  </a:ext>
                </a:extLst>
              </a:tr>
              <a:tr h="127869">
                <a:tc>
                  <a:txBody>
                    <a:bodyPr/>
                    <a:lstStyle/>
                    <a:p>
                      <a:pPr algn="ctr" fontAlgn="b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4.57</a:t>
                      </a:r>
                    </a:p>
                  </a:txBody>
                  <a:tcPr marL="4286" marR="4286" marT="42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10.57</a:t>
                      </a:r>
                    </a:p>
                  </a:txBody>
                  <a:tcPr marL="4286" marR="4286" marT="4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0.062</a:t>
                      </a:r>
                    </a:p>
                  </a:txBody>
                  <a:tcPr marL="4286" marR="4286" marT="4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4.87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8.75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0.041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0.511</a:t>
                      </a:r>
                    </a:p>
                  </a:txBody>
                  <a:tcPr marL="4286" marR="4286" marT="428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8543078"/>
                  </a:ext>
                </a:extLst>
              </a:tr>
            </a:tbl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E89BD936-C084-C1AA-E9E3-0B3503E00F4E}"/>
              </a:ext>
            </a:extLst>
          </p:cNvPr>
          <p:cNvSpPr txBox="1"/>
          <p:nvPr/>
        </p:nvSpPr>
        <p:spPr>
          <a:xfrm>
            <a:off x="456674" y="3471811"/>
            <a:ext cx="2662129" cy="3522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563" dirty="0">
                <a:latin typeface="Times New Roman"/>
                <a:cs typeface="Times New Roman"/>
              </a:rPr>
              <a:t>* Unpaired T-test for comparison between experimental and control arm</a:t>
            </a:r>
          </a:p>
          <a:p>
            <a:pPr algn="just"/>
            <a:r>
              <a:rPr lang="en-US" sz="563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TNBC: Triple-Negative Breast Cancer</a:t>
            </a:r>
          </a:p>
          <a:p>
            <a:pPr algn="just"/>
            <a:endParaRPr lang="en-US" sz="563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E53C275-C44C-8242-3F11-649F66763F6E}"/>
              </a:ext>
            </a:extLst>
          </p:cNvPr>
          <p:cNvSpPr txBox="1"/>
          <p:nvPr/>
        </p:nvSpPr>
        <p:spPr>
          <a:xfrm>
            <a:off x="456674" y="338554"/>
            <a:ext cx="580188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Table 2. 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Impact of denosumab on stromal tumor-infiltrating lymphocytes (TILs),  subgroup a</a:t>
            </a:r>
            <a:r>
              <a:rPr lang="en-US" sz="1000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nalysis by surrogate molecular subtype, and menopausal status</a:t>
            </a:r>
            <a:r>
              <a:rPr lang="en-US" sz="1000" dirty="0"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08131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3F731667-7F24-AE20-5C5C-6F5CE63DE2D9}"/>
              </a:ext>
            </a:extLst>
          </p:cNvPr>
          <p:cNvSpPr txBox="1"/>
          <p:nvPr/>
        </p:nvSpPr>
        <p:spPr>
          <a:xfrm>
            <a:off x="39112" y="393301"/>
            <a:ext cx="6274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 3. </a:t>
            </a:r>
            <a:r>
              <a:rPr lang="en-US" sz="1000" b="1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Expression of RANK and RANKL in tumor cells and stroma at baseline biopsy, and its relationship with treatment arm, menopausal status, surrogate molecular subtype, and histological grade.</a:t>
            </a: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to 4">
            <a:extLst>
              <a:ext uri="{FF2B5EF4-FFF2-40B4-BE49-F238E27FC236}">
                <a16:creationId xmlns:a16="http://schemas.microsoft.com/office/drawing/2014/main" id="{3DAD1681-BB5B-BD8A-0529-5BAEF5EE5C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1439060"/>
              </p:ext>
            </p:extLst>
          </p:nvPr>
        </p:nvGraphicFramePr>
        <p:xfrm>
          <a:off x="84832" y="884933"/>
          <a:ext cx="6274891" cy="1852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1155562" imgH="3291840" progId="Excel.Sheet.12">
                  <p:embed/>
                </p:oleObj>
              </mc:Choice>
              <mc:Fallback>
                <p:oleObj name="Worksheet" r:id="rId2" imgW="11155562" imgH="3291840" progId="Excel.Sheet.12">
                  <p:embed/>
                  <p:pic>
                    <p:nvPicPr>
                      <p:cNvPr id="5" name="Objeto 4">
                        <a:extLst>
                          <a:ext uri="{FF2B5EF4-FFF2-40B4-BE49-F238E27FC236}">
                            <a16:creationId xmlns:a16="http://schemas.microsoft.com/office/drawing/2014/main" id="{3DAD1681-BB5B-BD8A-0529-5BAEF5EE5C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4832" y="884933"/>
                        <a:ext cx="6274891" cy="1852017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uadroTexto 6">
            <a:extLst>
              <a:ext uri="{FF2B5EF4-FFF2-40B4-BE49-F238E27FC236}">
                <a16:creationId xmlns:a16="http://schemas.microsoft.com/office/drawing/2014/main" id="{E2DEF293-AC5D-DB01-F419-DAAB9902B577}"/>
              </a:ext>
            </a:extLst>
          </p:cNvPr>
          <p:cNvSpPr txBox="1"/>
          <p:nvPr/>
        </p:nvSpPr>
        <p:spPr>
          <a:xfrm>
            <a:off x="84832" y="2697402"/>
            <a:ext cx="3000376" cy="259687"/>
          </a:xfrm>
          <a:prstGeom prst="rect">
            <a:avLst/>
          </a:prstGeom>
          <a:noFill/>
        </p:spPr>
        <p:txBody>
          <a:bodyPr wrap="square" lIns="51435" tIns="25718" rIns="51435" bIns="25718" rtlCol="0" anchor="t">
            <a:spAutoFit/>
          </a:bodyPr>
          <a:lstStyle/>
          <a:p>
            <a:endParaRPr lang="en-US" sz="450" dirty="0">
              <a:solidFill>
                <a:srgbClr val="000000"/>
              </a:solidFill>
              <a:latin typeface="Times New Roman"/>
              <a:ea typeface="SimSun"/>
              <a:cs typeface="Times New Roman"/>
            </a:endParaRPr>
          </a:p>
          <a:p>
            <a:r>
              <a:rPr lang="en-US" sz="45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G: Histological Grade of Nottingham</a:t>
            </a:r>
          </a:p>
          <a:p>
            <a:r>
              <a:rPr lang="en-US" sz="45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TNBC: Triple-Negative Breast Cancer</a:t>
            </a:r>
          </a:p>
        </p:txBody>
      </p:sp>
    </p:spTree>
    <p:extLst>
      <p:ext uri="{BB962C8B-B14F-4D97-AF65-F5344CB8AC3E}">
        <p14:creationId xmlns:p14="http://schemas.microsoft.com/office/powerpoint/2010/main" val="1155497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B40E44D6-CD31-0BE7-11BF-A79F9DBACC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490326"/>
              </p:ext>
            </p:extLst>
          </p:nvPr>
        </p:nvGraphicFramePr>
        <p:xfrm>
          <a:off x="471491" y="3068630"/>
          <a:ext cx="5296848" cy="4532327"/>
        </p:xfrm>
        <a:graphic>
          <a:graphicData uri="http://schemas.openxmlformats.org/drawingml/2006/table">
            <a:tbl>
              <a:tblPr/>
              <a:tblGrid>
                <a:gridCol w="953290">
                  <a:extLst>
                    <a:ext uri="{9D8B030D-6E8A-4147-A177-3AD203B41FA5}">
                      <a16:colId xmlns:a16="http://schemas.microsoft.com/office/drawing/2014/main" val="1155741023"/>
                    </a:ext>
                  </a:extLst>
                </a:gridCol>
                <a:gridCol w="329709">
                  <a:extLst>
                    <a:ext uri="{9D8B030D-6E8A-4147-A177-3AD203B41FA5}">
                      <a16:colId xmlns:a16="http://schemas.microsoft.com/office/drawing/2014/main" val="1973511382"/>
                    </a:ext>
                  </a:extLst>
                </a:gridCol>
                <a:gridCol w="573407">
                  <a:extLst>
                    <a:ext uri="{9D8B030D-6E8A-4147-A177-3AD203B41FA5}">
                      <a16:colId xmlns:a16="http://schemas.microsoft.com/office/drawing/2014/main" val="653303521"/>
                    </a:ext>
                  </a:extLst>
                </a:gridCol>
                <a:gridCol w="573407">
                  <a:extLst>
                    <a:ext uri="{9D8B030D-6E8A-4147-A177-3AD203B41FA5}">
                      <a16:colId xmlns:a16="http://schemas.microsoft.com/office/drawing/2014/main" val="794280519"/>
                    </a:ext>
                  </a:extLst>
                </a:gridCol>
                <a:gridCol w="573407">
                  <a:extLst>
                    <a:ext uri="{9D8B030D-6E8A-4147-A177-3AD203B41FA5}">
                      <a16:colId xmlns:a16="http://schemas.microsoft.com/office/drawing/2014/main" val="3374694079"/>
                    </a:ext>
                  </a:extLst>
                </a:gridCol>
                <a:gridCol w="573407">
                  <a:extLst>
                    <a:ext uri="{9D8B030D-6E8A-4147-A177-3AD203B41FA5}">
                      <a16:colId xmlns:a16="http://schemas.microsoft.com/office/drawing/2014/main" val="2168181396"/>
                    </a:ext>
                  </a:extLst>
                </a:gridCol>
                <a:gridCol w="573407">
                  <a:extLst>
                    <a:ext uri="{9D8B030D-6E8A-4147-A177-3AD203B41FA5}">
                      <a16:colId xmlns:a16="http://schemas.microsoft.com/office/drawing/2014/main" val="3049579735"/>
                    </a:ext>
                  </a:extLst>
                </a:gridCol>
                <a:gridCol w="573407">
                  <a:extLst>
                    <a:ext uri="{9D8B030D-6E8A-4147-A177-3AD203B41FA5}">
                      <a16:colId xmlns:a16="http://schemas.microsoft.com/office/drawing/2014/main" val="348255421"/>
                    </a:ext>
                  </a:extLst>
                </a:gridCol>
                <a:gridCol w="573407">
                  <a:extLst>
                    <a:ext uri="{9D8B030D-6E8A-4147-A177-3AD203B41FA5}">
                      <a16:colId xmlns:a16="http://schemas.microsoft.com/office/drawing/2014/main" val="1785615080"/>
                    </a:ext>
                  </a:extLst>
                </a:gridCol>
              </a:tblGrid>
              <a:tr h="22091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N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No event(%)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Event(%)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Chi-Square         p-value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Univariate OR (95%CI)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p-value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OR mult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</a:rPr>
                        <a:t>p-value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2129669"/>
                  </a:ext>
                </a:extLst>
              </a:tr>
              <a:tr h="159682">
                <a:tc gridSpan="9">
                  <a:txBody>
                    <a:bodyPr/>
                    <a:lstStyle/>
                    <a:p>
                      <a:pPr algn="l" fontAlgn="t"/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TREATMENT ARM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5124765"/>
                  </a:ext>
                </a:extLst>
              </a:tr>
              <a:tr h="1596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Control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(76.2%)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(23.8%)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Ref.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Ref.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0.962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612902"/>
                  </a:ext>
                </a:extLst>
              </a:tr>
              <a:tr h="1596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Experimental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37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28 (75.7%)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9 (24.3%)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--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1.03 [0.29;3.60]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0.978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0.68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170944"/>
                  </a:ext>
                </a:extLst>
              </a:tr>
              <a:tr h="159682"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Ki67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779666"/>
                  </a:ext>
                </a:extLst>
              </a:tr>
              <a:tr h="1596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≤15%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19 (90.5%)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2 (9.52%)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0.075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Ref.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Ref.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Ref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0.079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940480"/>
                  </a:ext>
                </a:extLst>
              </a:tr>
              <a:tr h="1596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16-29%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 (73.9%)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(26.1%)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3.35 [0.60;18.9]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0.183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1.55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623587"/>
                  </a:ext>
                </a:extLst>
              </a:tr>
              <a:tr h="1596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≥30%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8 (57.1%)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6 (42.9%)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--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7.12 [1.18;43.1]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0.033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2.81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291492"/>
                  </a:ext>
                </a:extLst>
              </a:tr>
              <a:tr h="159682">
                <a:tc gridSpan="9">
                  <a:txBody>
                    <a:bodyPr/>
                    <a:lstStyle/>
                    <a:p>
                      <a:pPr algn="l" fontAlgn="t"/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MENOPAUSAL STATUS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9073727"/>
                  </a:ext>
                </a:extLst>
              </a:tr>
              <a:tr h="1596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Pre-menopausal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19 (70.4%)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8 (29.6%)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0.545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Ref.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Ref.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Ref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0.22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2009268"/>
                  </a:ext>
                </a:extLst>
              </a:tr>
              <a:tr h="1596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Post-menopausal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 (80.6%)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(19.4%)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0.57 [0.17;1.92]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0.384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0.21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1954320"/>
                  </a:ext>
                </a:extLst>
              </a:tr>
              <a:tr h="159682">
                <a:tc gridSpan="9">
                  <a:txBody>
                    <a:bodyPr/>
                    <a:lstStyle/>
                    <a:p>
                      <a:pPr algn="l" fontAlgn="t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SUBROGATED MOLECULAR SUBTYPE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2360802"/>
                  </a:ext>
                </a:extLst>
              </a:tr>
              <a:tr h="1596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Luminal A-like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 (88.9%)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(11.1%)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0.089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Ref.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Ref.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0.336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062681"/>
                  </a:ext>
                </a:extLst>
              </a:tr>
              <a:tr h="1596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Luminal B-like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14 (66.7%)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7 (33.3%)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--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4.00 [0.89;18.0]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0.076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1.4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9271555"/>
                  </a:ext>
                </a:extLst>
              </a:tr>
              <a:tr h="1596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TNBC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(60.0%)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(40.0%)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5.33 [0.93;30.5]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0.078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0.13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7847416"/>
                  </a:ext>
                </a:extLst>
              </a:tr>
              <a:tr h="159682">
                <a:tc gridSpan="9">
                  <a:txBody>
                    <a:bodyPr/>
                    <a:lstStyle/>
                    <a:p>
                      <a:pPr algn="l" fontAlgn="t"/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HISTOLOGY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8715760"/>
                  </a:ext>
                </a:extLst>
              </a:tr>
              <a:tr h="1596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Carcinoma NOS (ductal)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(78.6%)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(21.4%)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0.742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Ref.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Ref.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0.512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315796"/>
                  </a:ext>
                </a:extLst>
              </a:tr>
              <a:tr h="1596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Invasive lobular carcinoma 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37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27 (73.0%)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10 (27.0%)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--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1.36 [0.31;5.90]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0.717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1.02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313676"/>
                  </a:ext>
                </a:extLst>
              </a:tr>
              <a:tr h="1596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Others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(85.7%)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(14.3%)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0.61 [0.05;7.24]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0.76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0.01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140844"/>
                  </a:ext>
                </a:extLst>
              </a:tr>
              <a:tr h="159682">
                <a:tc gridSpan="9">
                  <a:txBody>
                    <a:bodyPr/>
                    <a:lstStyle/>
                    <a:p>
                      <a:pPr algn="l" fontAlgn="t"/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HISTOLOGICAL GRADE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489284"/>
                  </a:ext>
                </a:extLst>
              </a:tr>
              <a:tr h="1596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G1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 (88.2%)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(11.8%)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0.061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Ref.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Ref.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0.964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109409"/>
                  </a:ext>
                </a:extLst>
              </a:tr>
              <a:tr h="1596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G2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26 (76.5%)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8 (23.5%)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--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2.31 [0.43;12.3]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0.353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0.34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278091"/>
                  </a:ext>
                </a:extLst>
              </a:tr>
              <a:tr h="1596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G3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(42.9%)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(57.1%)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10.0 [1.22;81.8]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0.041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1.5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8166403"/>
                  </a:ext>
                </a:extLst>
              </a:tr>
              <a:tr h="159682">
                <a:tc gridSpan="9">
                  <a:txBody>
                    <a:bodyPr/>
                    <a:lstStyle/>
                    <a:p>
                      <a:pPr algn="l" fontAlgn="t"/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RANK/ RANKL H-Scores (Median [1Q; 3Q])*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929649"/>
                  </a:ext>
                </a:extLst>
              </a:tr>
              <a:tr h="1596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RANK TUMOR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 [0.00;2.00]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7.50 [0.00;34.8]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0.012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1.05 [1.01;1.09]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0.026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1.15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&lt;0.001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750074"/>
                  </a:ext>
                </a:extLst>
              </a:tr>
              <a:tr h="1596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RANKL TUMOR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55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0.00 [0.00;2.00]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0.00 [0.00;4.50]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0.612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1.00 [0.98;1.02]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0.821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0.99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0.455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2972552"/>
                  </a:ext>
                </a:extLst>
              </a:tr>
              <a:tr h="1596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RANK STROMA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 [0.00;3.00]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4.50 [0.00;10.5]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0.147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1.06 [0.96;1.17]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0.225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0.99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0.967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3691931"/>
                  </a:ext>
                </a:extLst>
              </a:tr>
              <a:tr h="1596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RANKL STROMA</a:t>
                      </a:r>
                    </a:p>
                  </a:txBody>
                  <a:tcPr marL="4802" marR="4802" marT="48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55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0.00 [0.00;2.00]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1.00 [0.00;8.00]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0.115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1.08 [0.96;1.22]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0.182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1.11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9F9F9"/>
                          </a:highlight>
                          <a:latin typeface="Times New Roman" panose="02020603050405020304" pitchFamily="18" charset="0"/>
                        </a:rPr>
                        <a:t>0.261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190187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6B0CB5FB-2CDD-0839-7319-F494E804AB15}"/>
              </a:ext>
            </a:extLst>
          </p:cNvPr>
          <p:cNvSpPr txBox="1"/>
          <p:nvPr/>
        </p:nvSpPr>
        <p:spPr>
          <a:xfrm>
            <a:off x="378778" y="2732737"/>
            <a:ext cx="5605853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4. </a:t>
            </a:r>
            <a:r>
              <a:rPr lang="en-US" sz="100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Univariate and multivariate analysis on increase in TILs ≥ 10% as response variable.</a:t>
            </a:r>
            <a:r>
              <a:rPr lang="en-US" sz="100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CuadroTexto 6">
            <a:extLst>
              <a:ext uri="{FF2B5EF4-FFF2-40B4-BE49-F238E27FC236}">
                <a16:creationId xmlns:a16="http://schemas.microsoft.com/office/drawing/2014/main" id="{31CE6267-6038-26CA-9703-397D59D161ED}"/>
              </a:ext>
            </a:extLst>
          </p:cNvPr>
          <p:cNvSpPr txBox="1"/>
          <p:nvPr/>
        </p:nvSpPr>
        <p:spPr>
          <a:xfrm>
            <a:off x="471491" y="7646084"/>
            <a:ext cx="3000376" cy="259687"/>
          </a:xfrm>
          <a:prstGeom prst="rect">
            <a:avLst/>
          </a:prstGeom>
          <a:noFill/>
        </p:spPr>
        <p:txBody>
          <a:bodyPr wrap="square" lIns="51435" tIns="25718" rIns="51435" bIns="25718" rtlCol="0" anchor="t">
            <a:spAutoFit/>
          </a:bodyPr>
          <a:lstStyle/>
          <a:p>
            <a:r>
              <a:rPr lang="en-US" sz="45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NOS: Not otherwise specified (ductal)</a:t>
            </a:r>
          </a:p>
          <a:p>
            <a:r>
              <a:rPr lang="en-US" sz="45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G: Histological Grade of Nottingham</a:t>
            </a:r>
          </a:p>
          <a:p>
            <a:r>
              <a:rPr lang="en-US" sz="45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* For RANK/RANKL H-scores, Mann-Whitney test has been applied</a:t>
            </a:r>
          </a:p>
        </p:txBody>
      </p:sp>
    </p:spTree>
    <p:extLst>
      <p:ext uri="{BB962C8B-B14F-4D97-AF65-F5344CB8AC3E}">
        <p14:creationId xmlns:p14="http://schemas.microsoft.com/office/powerpoint/2010/main" val="3480327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DA9B327A-9465-FA11-D42D-569CEB4AD4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180748"/>
              </p:ext>
            </p:extLst>
          </p:nvPr>
        </p:nvGraphicFramePr>
        <p:xfrm>
          <a:off x="471487" y="3589029"/>
          <a:ext cx="5915025" cy="2871352"/>
        </p:xfrm>
        <a:graphic>
          <a:graphicData uri="http://schemas.openxmlformats.org/drawingml/2006/table">
            <a:tbl>
              <a:tblPr/>
              <a:tblGrid>
                <a:gridCol w="699272">
                  <a:extLst>
                    <a:ext uri="{9D8B030D-6E8A-4147-A177-3AD203B41FA5}">
                      <a16:colId xmlns:a16="http://schemas.microsoft.com/office/drawing/2014/main" val="2235331617"/>
                    </a:ext>
                  </a:extLst>
                </a:gridCol>
                <a:gridCol w="265067">
                  <a:extLst>
                    <a:ext uri="{9D8B030D-6E8A-4147-A177-3AD203B41FA5}">
                      <a16:colId xmlns:a16="http://schemas.microsoft.com/office/drawing/2014/main" val="195071592"/>
                    </a:ext>
                  </a:extLst>
                </a:gridCol>
                <a:gridCol w="380822">
                  <a:extLst>
                    <a:ext uri="{9D8B030D-6E8A-4147-A177-3AD203B41FA5}">
                      <a16:colId xmlns:a16="http://schemas.microsoft.com/office/drawing/2014/main" val="1725201261"/>
                    </a:ext>
                  </a:extLst>
                </a:gridCol>
                <a:gridCol w="380822">
                  <a:extLst>
                    <a:ext uri="{9D8B030D-6E8A-4147-A177-3AD203B41FA5}">
                      <a16:colId xmlns:a16="http://schemas.microsoft.com/office/drawing/2014/main" val="1351842937"/>
                    </a:ext>
                  </a:extLst>
                </a:gridCol>
                <a:gridCol w="380822">
                  <a:extLst>
                    <a:ext uri="{9D8B030D-6E8A-4147-A177-3AD203B41FA5}">
                      <a16:colId xmlns:a16="http://schemas.microsoft.com/office/drawing/2014/main" val="1214900418"/>
                    </a:ext>
                  </a:extLst>
                </a:gridCol>
                <a:gridCol w="380822">
                  <a:extLst>
                    <a:ext uri="{9D8B030D-6E8A-4147-A177-3AD203B41FA5}">
                      <a16:colId xmlns:a16="http://schemas.microsoft.com/office/drawing/2014/main" val="2603519163"/>
                    </a:ext>
                  </a:extLst>
                </a:gridCol>
                <a:gridCol w="380822">
                  <a:extLst>
                    <a:ext uri="{9D8B030D-6E8A-4147-A177-3AD203B41FA5}">
                      <a16:colId xmlns:a16="http://schemas.microsoft.com/office/drawing/2014/main" val="548569140"/>
                    </a:ext>
                  </a:extLst>
                </a:gridCol>
                <a:gridCol w="380822">
                  <a:extLst>
                    <a:ext uri="{9D8B030D-6E8A-4147-A177-3AD203B41FA5}">
                      <a16:colId xmlns:a16="http://schemas.microsoft.com/office/drawing/2014/main" val="3348605906"/>
                    </a:ext>
                  </a:extLst>
                </a:gridCol>
                <a:gridCol w="380822">
                  <a:extLst>
                    <a:ext uri="{9D8B030D-6E8A-4147-A177-3AD203B41FA5}">
                      <a16:colId xmlns:a16="http://schemas.microsoft.com/office/drawing/2014/main" val="1404384677"/>
                    </a:ext>
                  </a:extLst>
                </a:gridCol>
                <a:gridCol w="380822">
                  <a:extLst>
                    <a:ext uri="{9D8B030D-6E8A-4147-A177-3AD203B41FA5}">
                      <a16:colId xmlns:a16="http://schemas.microsoft.com/office/drawing/2014/main" val="3749882850"/>
                    </a:ext>
                  </a:extLst>
                </a:gridCol>
                <a:gridCol w="380822">
                  <a:extLst>
                    <a:ext uri="{9D8B030D-6E8A-4147-A177-3AD203B41FA5}">
                      <a16:colId xmlns:a16="http://schemas.microsoft.com/office/drawing/2014/main" val="2005357811"/>
                    </a:ext>
                  </a:extLst>
                </a:gridCol>
                <a:gridCol w="380822">
                  <a:extLst>
                    <a:ext uri="{9D8B030D-6E8A-4147-A177-3AD203B41FA5}">
                      <a16:colId xmlns:a16="http://schemas.microsoft.com/office/drawing/2014/main" val="2207794400"/>
                    </a:ext>
                  </a:extLst>
                </a:gridCol>
                <a:gridCol w="380822">
                  <a:extLst>
                    <a:ext uri="{9D8B030D-6E8A-4147-A177-3AD203B41FA5}">
                      <a16:colId xmlns:a16="http://schemas.microsoft.com/office/drawing/2014/main" val="1072285616"/>
                    </a:ext>
                  </a:extLst>
                </a:gridCol>
                <a:gridCol w="380822">
                  <a:extLst>
                    <a:ext uri="{9D8B030D-6E8A-4147-A177-3AD203B41FA5}">
                      <a16:colId xmlns:a16="http://schemas.microsoft.com/office/drawing/2014/main" val="2932343359"/>
                    </a:ext>
                  </a:extLst>
                </a:gridCol>
                <a:gridCol w="380822">
                  <a:extLst>
                    <a:ext uri="{9D8B030D-6E8A-4147-A177-3AD203B41FA5}">
                      <a16:colId xmlns:a16="http://schemas.microsoft.com/office/drawing/2014/main" val="1881721857"/>
                    </a:ext>
                  </a:extLst>
                </a:gridCol>
              </a:tblGrid>
              <a:tr h="122539">
                <a:tc rowSpan="3">
                  <a:txBody>
                    <a:bodyPr/>
                    <a:lstStyle/>
                    <a:p>
                      <a:pPr algn="ctr" fontAlgn="b"/>
                      <a:endParaRPr lang="ca-ES" sz="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Tumor RANK- (N=36)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Tumor RANK+ (N=19)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6064023"/>
                  </a:ext>
                </a:extLst>
              </a:tr>
              <a:tr h="12253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Control (N=14)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Experimental (N=22)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ca-ES" sz="600" b="1" i="0" u="none" strike="noStrike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Control (N=5)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Experimental (N=14)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ca-ES" sz="600" b="1" i="0" u="none" strike="noStrike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7187050"/>
                  </a:ext>
                </a:extLst>
              </a:tr>
              <a:tr h="12253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 err="1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Biopsy</a:t>
                      </a:r>
                      <a:endParaRPr lang="ca-ES" sz="600" b="1" i="0" u="none" strike="noStrike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Surgery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 err="1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Biopsy</a:t>
                      </a:r>
                      <a:endParaRPr lang="ca-ES" sz="600" b="1" i="0" u="none" strike="noStrike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 err="1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Surgery</a:t>
                      </a:r>
                      <a:endParaRPr lang="ca-ES" sz="600" b="1" i="0" u="none" strike="noStrike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p-inter*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Biopsy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Surgery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Biopsy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Surgery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p-inter*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449002"/>
                  </a:ext>
                </a:extLst>
              </a:tr>
              <a:tr h="165842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Ki67 (%)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25.71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32.00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0.041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17.95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20.68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0.147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0.292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26.20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29.40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0.384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25.43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33.50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0.062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0.359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493395"/>
                  </a:ext>
                </a:extLst>
              </a:tr>
              <a:tr h="165842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Cleaved</a:t>
                      </a:r>
                      <a:r>
                        <a:rPr lang="ca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caspase-3</a:t>
                      </a:r>
                    </a:p>
                    <a:p>
                      <a:pPr algn="ctr" rtl="0" fontAlgn="ctr"/>
                      <a:r>
                        <a:rPr lang="ca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(H-</a:t>
                      </a:r>
                      <a:r>
                        <a:rPr lang="ca-ES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Score</a:t>
                      </a:r>
                      <a:r>
                        <a:rPr lang="ca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1.17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2.03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0.041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1.59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0.701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3.25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3.42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0.751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2.88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0.262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0.243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527504"/>
                  </a:ext>
                </a:extLst>
              </a:tr>
              <a:tr h="165842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TILs</a:t>
                      </a:r>
                      <a:r>
                        <a:rPr lang="ca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8.99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12.79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0.211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8.33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0.008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0.761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3.80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14.60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0.120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12.93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20.88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0.013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0.658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232456"/>
                  </a:ext>
                </a:extLst>
              </a:tr>
              <a:tr h="165842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sRANKL (pg/L)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0.11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0.049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0.09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0.17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0.13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0.184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0.059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7270971"/>
                  </a:ext>
                </a:extLst>
              </a:tr>
              <a:tr h="165842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OPG (pg/ml)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469.14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406.96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0.063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309.41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319.89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0.351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0.039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256.39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236.59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0.184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347.73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368.44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0.091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0.034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4049561"/>
                  </a:ext>
                </a:extLst>
              </a:tr>
              <a:tr h="165842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TRACP5b (mlU/ml)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3.00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3.31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0.532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2.17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2.45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0.276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0.959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2.99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2.87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0.811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2.77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2.72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0.892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0.902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9955321"/>
                  </a:ext>
                </a:extLst>
              </a:tr>
              <a:tr h="227105">
                <a:tc rowSpan="3">
                  <a:txBody>
                    <a:bodyPr/>
                    <a:lstStyle/>
                    <a:p>
                      <a:pPr algn="ctr" fontAlgn="b"/>
                      <a:endParaRPr lang="ca-E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Tumor RANKL- (N=38)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Tumor RANKL+ (N=17)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882180"/>
                  </a:ext>
                </a:extLst>
              </a:tr>
              <a:tr h="12253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Control (N=14)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Experimental (N=24)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ca-ES" sz="600" b="1" i="0" u="none" strike="noStrike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Control (N=5)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Experimental (N=12)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ca-ES" sz="600" b="1" i="0" u="none" strike="noStrike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8955063"/>
                  </a:ext>
                </a:extLst>
              </a:tr>
              <a:tr h="12253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Biopsy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Surgery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 err="1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Biopsy</a:t>
                      </a:r>
                      <a:endParaRPr lang="ca-ES" sz="600" b="1" i="0" u="none" strike="noStrike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 err="1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Surgery</a:t>
                      </a:r>
                      <a:endParaRPr lang="ca-ES" sz="600" b="1" i="0" u="none" strike="noStrike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p-inter*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Biopsy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Surgery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Biopsy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 err="1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Surgery</a:t>
                      </a:r>
                      <a:endParaRPr lang="ca-ES" sz="600" b="1" i="0" u="none" strike="noStrike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p-inter*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9850888"/>
                  </a:ext>
                </a:extLst>
              </a:tr>
              <a:tr h="165842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Ki67 (%)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26.21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34.43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0.006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24.62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0.146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0.081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24.80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22.60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0.307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18.58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27.75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0.063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0.033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033099"/>
                  </a:ext>
                </a:extLst>
              </a:tr>
              <a:tr h="165842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Cleaved</a:t>
                      </a:r>
                      <a:r>
                        <a:rPr lang="ca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caspase-3 </a:t>
                      </a:r>
                    </a:p>
                    <a:p>
                      <a:pPr algn="ctr" rtl="0" fontAlgn="ctr"/>
                      <a:r>
                        <a:rPr lang="ca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(H-</a:t>
                      </a:r>
                      <a:r>
                        <a:rPr lang="ca-ES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Score</a:t>
                      </a:r>
                      <a:r>
                        <a:rPr lang="ca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1.57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2.42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0.053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2.87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2.18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0.323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2.12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2.35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0.599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2.29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1.92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0.401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0.325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471466"/>
                  </a:ext>
                </a:extLst>
              </a:tr>
              <a:tr h="165842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TILs (%)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7.91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14.21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0.082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5.92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11.94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0.002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0.941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6.80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10.60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0.330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9.67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15.75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0.048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0.615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828923"/>
                  </a:ext>
                </a:extLst>
              </a:tr>
              <a:tr h="165842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sRANKL (pg/L)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0.09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0.396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0.16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0.18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0.605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0.001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0.046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7853498"/>
                  </a:ext>
                </a:extLst>
              </a:tr>
              <a:tr h="165842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OPG (pg/ml)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414.20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370.73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0.087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325.35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341.53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0.108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0.031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410.23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338.03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0.307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322.22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333.24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0.466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0.253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4154285"/>
                  </a:ext>
                </a:extLst>
              </a:tr>
              <a:tr h="165842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TRACP5b (mlU/ml)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2.95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3.31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0.395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2.43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2.27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0.079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0.234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3.15</a:t>
                      </a:r>
                    </a:p>
                  </a:txBody>
                  <a:tcPr marL="3686" marR="3686" marT="36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2.86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0.768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2.39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3.00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0.211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0.413</a:t>
                      </a:r>
                    </a:p>
                  </a:txBody>
                  <a:tcPr marL="3686" marR="3686" marT="36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1269506"/>
                  </a:ext>
                </a:extLst>
              </a:tr>
            </a:tbl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26A0743C-B9BB-BEB4-426F-8CCDAECC8419}"/>
              </a:ext>
            </a:extLst>
          </p:cNvPr>
          <p:cNvSpPr txBox="1"/>
          <p:nvPr/>
        </p:nvSpPr>
        <p:spPr>
          <a:xfrm>
            <a:off x="471487" y="2934529"/>
            <a:ext cx="61966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57175"/>
            <a:endParaRPr lang="en-US" sz="1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57175"/>
            <a:r>
              <a:rPr lang="en-US" sz="1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 5. Analysis of tumor cell protein expression of RANK and RANKL across different response variables. RANK or RANKL expression  in tumor cells does not serve as a response biomarker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BCEC4A1-0E68-1403-1B8A-3E8F440086D0}"/>
              </a:ext>
            </a:extLst>
          </p:cNvPr>
          <p:cNvSpPr txBox="1"/>
          <p:nvPr/>
        </p:nvSpPr>
        <p:spPr>
          <a:xfrm>
            <a:off x="471487" y="6623749"/>
            <a:ext cx="446627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257175"/>
            <a:br>
              <a:rPr lang="en-US" sz="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800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*T-test for non-paired samples used for comparison between the experimental and control arms.</a:t>
            </a:r>
            <a:endParaRPr lang="en-US" sz="80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207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CEA567B3-D3E6-CFF6-947E-A585B43F4E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346339"/>
              </p:ext>
            </p:extLst>
          </p:nvPr>
        </p:nvGraphicFramePr>
        <p:xfrm>
          <a:off x="471489" y="3945515"/>
          <a:ext cx="5915023" cy="2836205"/>
        </p:xfrm>
        <a:graphic>
          <a:graphicData uri="http://schemas.openxmlformats.org/drawingml/2006/table">
            <a:tbl>
              <a:tblPr/>
              <a:tblGrid>
                <a:gridCol w="657649">
                  <a:extLst>
                    <a:ext uri="{9D8B030D-6E8A-4147-A177-3AD203B41FA5}">
                      <a16:colId xmlns:a16="http://schemas.microsoft.com/office/drawing/2014/main" val="3776024078"/>
                    </a:ext>
                  </a:extLst>
                </a:gridCol>
                <a:gridCol w="291218">
                  <a:extLst>
                    <a:ext uri="{9D8B030D-6E8A-4147-A177-3AD203B41FA5}">
                      <a16:colId xmlns:a16="http://schemas.microsoft.com/office/drawing/2014/main" val="4066851786"/>
                    </a:ext>
                  </a:extLst>
                </a:gridCol>
                <a:gridCol w="382012">
                  <a:extLst>
                    <a:ext uri="{9D8B030D-6E8A-4147-A177-3AD203B41FA5}">
                      <a16:colId xmlns:a16="http://schemas.microsoft.com/office/drawing/2014/main" val="738311172"/>
                    </a:ext>
                  </a:extLst>
                </a:gridCol>
                <a:gridCol w="382012">
                  <a:extLst>
                    <a:ext uri="{9D8B030D-6E8A-4147-A177-3AD203B41FA5}">
                      <a16:colId xmlns:a16="http://schemas.microsoft.com/office/drawing/2014/main" val="1701427787"/>
                    </a:ext>
                  </a:extLst>
                </a:gridCol>
                <a:gridCol w="382012">
                  <a:extLst>
                    <a:ext uri="{9D8B030D-6E8A-4147-A177-3AD203B41FA5}">
                      <a16:colId xmlns:a16="http://schemas.microsoft.com/office/drawing/2014/main" val="1132546412"/>
                    </a:ext>
                  </a:extLst>
                </a:gridCol>
                <a:gridCol w="382012">
                  <a:extLst>
                    <a:ext uri="{9D8B030D-6E8A-4147-A177-3AD203B41FA5}">
                      <a16:colId xmlns:a16="http://schemas.microsoft.com/office/drawing/2014/main" val="3084279740"/>
                    </a:ext>
                  </a:extLst>
                </a:gridCol>
                <a:gridCol w="382012">
                  <a:extLst>
                    <a:ext uri="{9D8B030D-6E8A-4147-A177-3AD203B41FA5}">
                      <a16:colId xmlns:a16="http://schemas.microsoft.com/office/drawing/2014/main" val="1392235776"/>
                    </a:ext>
                  </a:extLst>
                </a:gridCol>
                <a:gridCol w="382012">
                  <a:extLst>
                    <a:ext uri="{9D8B030D-6E8A-4147-A177-3AD203B41FA5}">
                      <a16:colId xmlns:a16="http://schemas.microsoft.com/office/drawing/2014/main" val="1728105962"/>
                    </a:ext>
                  </a:extLst>
                </a:gridCol>
                <a:gridCol w="382012">
                  <a:extLst>
                    <a:ext uri="{9D8B030D-6E8A-4147-A177-3AD203B41FA5}">
                      <a16:colId xmlns:a16="http://schemas.microsoft.com/office/drawing/2014/main" val="3568340006"/>
                    </a:ext>
                  </a:extLst>
                </a:gridCol>
                <a:gridCol w="382012">
                  <a:extLst>
                    <a:ext uri="{9D8B030D-6E8A-4147-A177-3AD203B41FA5}">
                      <a16:colId xmlns:a16="http://schemas.microsoft.com/office/drawing/2014/main" val="2073200729"/>
                    </a:ext>
                  </a:extLst>
                </a:gridCol>
                <a:gridCol w="382012">
                  <a:extLst>
                    <a:ext uri="{9D8B030D-6E8A-4147-A177-3AD203B41FA5}">
                      <a16:colId xmlns:a16="http://schemas.microsoft.com/office/drawing/2014/main" val="1452783006"/>
                    </a:ext>
                  </a:extLst>
                </a:gridCol>
                <a:gridCol w="382012">
                  <a:extLst>
                    <a:ext uri="{9D8B030D-6E8A-4147-A177-3AD203B41FA5}">
                      <a16:colId xmlns:a16="http://schemas.microsoft.com/office/drawing/2014/main" val="3135991495"/>
                    </a:ext>
                  </a:extLst>
                </a:gridCol>
                <a:gridCol w="382012">
                  <a:extLst>
                    <a:ext uri="{9D8B030D-6E8A-4147-A177-3AD203B41FA5}">
                      <a16:colId xmlns:a16="http://schemas.microsoft.com/office/drawing/2014/main" val="220094607"/>
                    </a:ext>
                  </a:extLst>
                </a:gridCol>
                <a:gridCol w="382012">
                  <a:extLst>
                    <a:ext uri="{9D8B030D-6E8A-4147-A177-3AD203B41FA5}">
                      <a16:colId xmlns:a16="http://schemas.microsoft.com/office/drawing/2014/main" val="3712396516"/>
                    </a:ext>
                  </a:extLst>
                </a:gridCol>
                <a:gridCol w="382012">
                  <a:extLst>
                    <a:ext uri="{9D8B030D-6E8A-4147-A177-3AD203B41FA5}">
                      <a16:colId xmlns:a16="http://schemas.microsoft.com/office/drawing/2014/main" val="545704525"/>
                    </a:ext>
                  </a:extLst>
                </a:gridCol>
              </a:tblGrid>
              <a:tr h="147876">
                <a:tc rowSpan="3">
                  <a:txBody>
                    <a:bodyPr/>
                    <a:lstStyle/>
                    <a:p>
                      <a:pPr algn="ctr" fontAlgn="ctr"/>
                      <a:endParaRPr lang="ca-E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Stroma RANK- (N=29)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a-E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Stroma RANK+ (N=27)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ca-E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6539750"/>
                  </a:ext>
                </a:extLst>
              </a:tr>
              <a:tr h="154345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Control N=9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Experimental N=20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ca-ES" sz="600" b="1" i="0" u="none" strike="noStrike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Control N=11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Experimental N=16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ca-ES" sz="600" b="1" i="0" u="none" strike="noStrike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293181"/>
                  </a:ext>
                </a:extLst>
              </a:tr>
              <a:tr h="154345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Biopsy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Surgery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Biopsy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Surgery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p-inter*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Biopsy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Surgery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Biopsy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Surgery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p-inter*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4420766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Ki67 (%)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21.00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26.11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0.160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17.40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24.65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0.629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27.64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32.82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25.19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26.94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0.458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0.360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02536"/>
                  </a:ext>
                </a:extLst>
              </a:tr>
              <a:tr h="158002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Cleaved</a:t>
                      </a:r>
                      <a:r>
                        <a:rPr lang="ca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caspase-3</a:t>
                      </a:r>
                    </a:p>
                    <a:p>
                      <a:pPr algn="ctr" rtl="0" fontAlgn="ctr"/>
                      <a:r>
                        <a:rPr lang="ca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(H-</a:t>
                      </a:r>
                      <a:r>
                        <a:rPr lang="ca-ES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Score</a:t>
                      </a:r>
                      <a:r>
                        <a:rPr lang="ca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1.89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2.36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0.203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1.52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1.61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0.740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0.389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1.46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2.23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0.137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4.12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0.171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0.058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6839318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TILs (%)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11.11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0.438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6.08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10.16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0.004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0.969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4.98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0.046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8.54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17.02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0.009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0.531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9485667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sRANKL (pg/L)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0.14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0.15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0.622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0.008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0.244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0.12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8661647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OPG (pg/ml)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296.58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283.44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0.226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357.44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376.50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0.114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0.045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503.95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422.51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0.051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282.90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291.60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0.440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0.037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2326419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TRACP5b (mlU/ml)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2.22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2.42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0.662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1.43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1.84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0.398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0.739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3.60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0.744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3.07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3.04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0.815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0.713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8079786"/>
                  </a:ext>
                </a:extLst>
              </a:tr>
              <a:tr h="154345">
                <a:tc rowSpan="3">
                  <a:txBody>
                    <a:bodyPr/>
                    <a:lstStyle/>
                    <a:p>
                      <a:pPr algn="ctr" fontAlgn="ctr"/>
                      <a:endParaRPr lang="ca-E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Stroma RANKL- (N=37)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a-E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Stroma RANKL+ (N=18)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ca-ES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840736"/>
                  </a:ext>
                </a:extLst>
              </a:tr>
              <a:tr h="154345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Control N=12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Experimental N=25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ca-ES" sz="600" b="1" i="0" u="none" strike="noStrike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Control N=8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Experimental N=10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ca-ES" sz="600" b="1" i="0" u="none" strike="noStrike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028999"/>
                  </a:ext>
                </a:extLst>
              </a:tr>
              <a:tr h="154345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Biopsy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Surgery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Biopsy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Surgery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p-inter*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Biopsy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Surgery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Biopsy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Surgery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  <a:endParaRPr lang="ca-ES" sz="600" b="1" i="0" u="none" strike="noStrike" err="1">
                        <a:solidFill>
                          <a:srgbClr val="44444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p-inter*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025343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Ki67 (%)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26.58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30.83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0.204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18.84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21.84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0.140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0.739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21.75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28.25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0.036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25.50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33.30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0.123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0.807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519272"/>
                  </a:ext>
                </a:extLst>
              </a:tr>
              <a:tr h="158002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Cleaved</a:t>
                      </a:r>
                      <a:r>
                        <a:rPr lang="ca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caspase-3 </a:t>
                      </a:r>
                    </a:p>
                    <a:p>
                      <a:pPr algn="ctr" rtl="0" fontAlgn="ctr"/>
                      <a:r>
                        <a:rPr lang="ca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(H-</a:t>
                      </a:r>
                      <a:r>
                        <a:rPr lang="ca-ES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Score</a:t>
                      </a:r>
                      <a:r>
                        <a:rPr lang="ca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1.42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1.89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0.115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1.95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0.326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0.120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2.01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2.88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0.213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2.63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0.399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0.127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4846326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TILs (%)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8.88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11.42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0.387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5.82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11.22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0.002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0.385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6.04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14.88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0.096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10.55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0.046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0.948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956238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sRANKL (pg/L)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0.09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0.11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0.360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0.12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0.527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0.001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0.003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9846414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OPG (pg/ml)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433.69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365.64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309.12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317.85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0.365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0.049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376.05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351.36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0.213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373.50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394.68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0.182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0.068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892591"/>
                  </a:ext>
                </a:extLst>
              </a:tr>
              <a:tr h="154345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TRACP5b (mlU/ml)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2.42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2.93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0.339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2.35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2.73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0.223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0.828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4.27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3.78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0.022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2.53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2.32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0.307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0.252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359010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602BD9D9-D9CC-9E25-D809-42FEFC009CAC}"/>
              </a:ext>
            </a:extLst>
          </p:cNvPr>
          <p:cNvSpPr txBox="1"/>
          <p:nvPr/>
        </p:nvSpPr>
        <p:spPr>
          <a:xfrm>
            <a:off x="410528" y="3385941"/>
            <a:ext cx="58464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57175"/>
            <a:r>
              <a:rPr lang="en-US" sz="1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 6. Analyses of stromal protein expression analysis of RANK and RANKL across different response variables. RANK or RANKL expression in stroma does not serve as a response biomarker.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B3F4D8F-5290-5D7B-1092-EA132E26CC55}"/>
              </a:ext>
            </a:extLst>
          </p:cNvPr>
          <p:cNvSpPr txBox="1"/>
          <p:nvPr/>
        </p:nvSpPr>
        <p:spPr>
          <a:xfrm>
            <a:off x="471488" y="6773464"/>
            <a:ext cx="391001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257175"/>
            <a:br>
              <a:rPr lang="en-US" sz="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700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*T-test for non-paired samples used for comparison between the experimental and control arms.</a:t>
            </a:r>
            <a:endParaRPr lang="en-US" sz="70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2065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</TotalTime>
  <Words>1732</Words>
  <Application>Microsoft Office PowerPoint</Application>
  <PresentationFormat>Presentación en pantalla (4:3)</PresentationFormat>
  <Paragraphs>836</Paragraphs>
  <Slides>7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Calibri Light</vt:lpstr>
      <vt:lpstr>Times New Roman</vt:lpstr>
      <vt:lpstr>Tema de Office</vt:lpstr>
      <vt:lpstr>1_Tema de Office</vt:lpstr>
      <vt:lpstr>Worksheet</vt:lpstr>
      <vt:lpstr>TABLES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CAROLINA VETHENCOURT CASADO</dc:creator>
  <cp:lastModifiedBy>ANDREA CAROLINA VETHENCOURT CASADO</cp:lastModifiedBy>
  <cp:revision>8</cp:revision>
  <dcterms:created xsi:type="dcterms:W3CDTF">2024-04-10T13:22:05Z</dcterms:created>
  <dcterms:modified xsi:type="dcterms:W3CDTF">2024-04-10T15:28:52Z</dcterms:modified>
</cp:coreProperties>
</file>