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62" r:id="rId5"/>
    <p:sldId id="289" r:id="rId6"/>
    <p:sldId id="292" r:id="rId7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40" d="100"/>
          <a:sy n="140" d="100"/>
        </p:scale>
        <p:origin x="102" y="-49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79143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24073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17983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78863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90567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32021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15149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82077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93644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67406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3867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3FA7C7-28EA-4DCF-9AE5-BD669FC2A424}" type="datetimeFigureOut">
              <a:rPr lang="ca-ES" smtClean="0"/>
              <a:t>17/4/2024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492F37-635A-405E-84A0-5AAABCAAA46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0256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3.e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569E57-25E4-A859-EE23-72425A47FB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/>
              <a:t>Supplementary</a:t>
            </a:r>
            <a:r>
              <a:rPr lang="es-ES" dirty="0"/>
              <a:t> Data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391082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E265D1F-1F9A-12D8-CB13-41D37355C749}"/>
              </a:ext>
            </a:extLst>
          </p:cNvPr>
          <p:cNvSpPr txBox="1"/>
          <p:nvPr/>
        </p:nvSpPr>
        <p:spPr>
          <a:xfrm>
            <a:off x="877073" y="2706913"/>
            <a:ext cx="5572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S1. Adverse events reported during the study. No grade 4 or 5 toxicities were observed.</a:t>
            </a:r>
            <a:endParaRPr lang="ca-E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7978572-3887-B7F3-5DAD-2098825E1D6C}"/>
              </a:ext>
            </a:extLst>
          </p:cNvPr>
          <p:cNvSpPr txBox="1"/>
          <p:nvPr/>
        </p:nvSpPr>
        <p:spPr>
          <a:xfrm>
            <a:off x="918480" y="5125549"/>
            <a:ext cx="5302251" cy="5078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US" sz="900" dirty="0">
                <a:latin typeface="Times New Roman"/>
                <a:cs typeface="Times New Roman"/>
              </a:rPr>
              <a:t>* Outside the study follow-up period, at 11 months after denosumab infusion, the same patient presented osteonecrosis of the jaw (ONJ) requiring surgery. This was reported as a possible late adverse event related to denosumab, ONJ was classified as grade 3. </a:t>
            </a:r>
            <a:endParaRPr lang="ca-E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9EAC98A4-154D-2D5E-C264-A0C831459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479092"/>
              </p:ext>
            </p:extLst>
          </p:nvPr>
        </p:nvGraphicFramePr>
        <p:xfrm>
          <a:off x="985024" y="3190277"/>
          <a:ext cx="5194300" cy="1828800"/>
        </p:xfrm>
        <a:graphic>
          <a:graphicData uri="http://schemas.openxmlformats.org/drawingml/2006/table">
            <a:tbl>
              <a:tblPr/>
              <a:tblGrid>
                <a:gridCol w="2044700">
                  <a:extLst>
                    <a:ext uri="{9D8B030D-6E8A-4147-A177-3AD203B41FA5}">
                      <a16:colId xmlns:a16="http://schemas.microsoft.com/office/drawing/2014/main" val="129127640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5016638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56464613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818144024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965062316"/>
                    </a:ext>
                  </a:extLst>
                </a:gridCol>
              </a:tblGrid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Toxicity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Control n=21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Experimental n=37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857694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G1-2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G1-2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1743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Hematoma secondary to breast biopsy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(9.5%)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(8.1%)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7489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Bone pain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(27.03%)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77384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Pain in the site of denosumab infusion 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(8.1%)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25996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Asthenia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(10.81%)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34499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Chill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(5.41%)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61328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Tooth infection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(2.70)*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580303"/>
                  </a:ext>
                </a:extLst>
              </a:tr>
            </a:tbl>
          </a:graphicData>
        </a:graphic>
      </p:graphicFrame>
      <p:grpSp>
        <p:nvGrpSpPr>
          <p:cNvPr id="2" name="Grupo 1">
            <a:extLst>
              <a:ext uri="{FF2B5EF4-FFF2-40B4-BE49-F238E27FC236}">
                <a16:creationId xmlns:a16="http://schemas.microsoft.com/office/drawing/2014/main" id="{EE23AE9B-6534-A857-E67E-560999CD07D6}"/>
              </a:ext>
            </a:extLst>
          </p:cNvPr>
          <p:cNvGrpSpPr/>
          <p:nvPr/>
        </p:nvGrpSpPr>
        <p:grpSpPr>
          <a:xfrm>
            <a:off x="931048" y="7453083"/>
            <a:ext cx="5255212" cy="4430301"/>
            <a:chOff x="1178246" y="1004963"/>
            <a:chExt cx="5255212" cy="4430301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27701D4E-831E-7E20-FC3D-1A86804537D0}"/>
                </a:ext>
              </a:extLst>
            </p:cNvPr>
            <p:cNvSpPr txBox="1"/>
            <p:nvPr/>
          </p:nvSpPr>
          <p:spPr>
            <a:xfrm>
              <a:off x="1178246" y="4419601"/>
              <a:ext cx="525521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1000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Figure S1</a:t>
              </a:r>
              <a:r>
                <a:rPr lang="en-US" sz="1000" b="1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. Serum biomarker </a:t>
              </a:r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carboxy-terminal collagen crosslinks (CTX): </a:t>
              </a:r>
              <a:r>
                <a:rPr lang="en-US" sz="1000" dirty="0">
                  <a:latin typeface="Times New Roman"/>
                  <a:cs typeface="Times New Roman"/>
                </a:rPr>
                <a:t>Levels of CTX in serum from patients collected at the time of biopsy (Serum A) and surgery (Serum B) in the control and experimental arms. p value T-test for comparison between experimental and control arm is shown in the upper left corner and p value T-test for paired samples is shown for each treatment group</a:t>
              </a:r>
              <a:r>
                <a:rPr lang="en-US" sz="1000" b="1" dirty="0">
                  <a:latin typeface="Times New Roman"/>
                  <a:cs typeface="Times New Roman"/>
                </a:rPr>
                <a:t>. </a:t>
              </a:r>
              <a:r>
                <a:rPr lang="en-US" sz="1000" dirty="0">
                  <a:latin typeface="Times New Roman"/>
                  <a:cs typeface="Times New Roman"/>
                </a:rPr>
                <a:t>N indicates the number of samples analyzed. Denosumab did not </a:t>
              </a:r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associate with a reduction in the serum levels of CTX . </a:t>
              </a:r>
              <a:endParaRPr lang="ca-ES" sz="1000" dirty="0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D26DD7E0-14EE-8589-0FF4-0686F9C17585}"/>
                </a:ext>
              </a:extLst>
            </p:cNvPr>
            <p:cNvSpPr/>
            <p:nvPr/>
          </p:nvSpPr>
          <p:spPr>
            <a:xfrm>
              <a:off x="1200150" y="1004963"/>
              <a:ext cx="5233308" cy="341463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6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Imagen 5" descr="Gráfico, Gráfico de líneas&#10;&#10;Descripción generada automáticamente">
              <a:extLst>
                <a:ext uri="{FF2B5EF4-FFF2-40B4-BE49-F238E27FC236}">
                  <a16:creationId xmlns:a16="http://schemas.microsoft.com/office/drawing/2014/main" id="{5D74B4AD-17F2-E2BA-E2D1-DCF6ECDCA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7606" y="1274714"/>
              <a:ext cx="4994589" cy="2774772"/>
            </a:xfrm>
            <a:prstGeom prst="rect">
              <a:avLst/>
            </a:prstGeom>
          </p:spPr>
        </p:pic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F29CBB58-B0CF-DF51-038C-EEE73F6831C3}"/>
              </a:ext>
            </a:extLst>
          </p:cNvPr>
          <p:cNvSpPr txBox="1"/>
          <p:nvPr/>
        </p:nvSpPr>
        <p:spPr>
          <a:xfrm rot="16200000">
            <a:off x="914938" y="7963955"/>
            <a:ext cx="75009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ca-E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/ml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D442D10-0501-00A6-F0FD-03C21E6B8D0B}"/>
              </a:ext>
            </a:extLst>
          </p:cNvPr>
          <p:cNvSpPr/>
          <p:nvPr/>
        </p:nvSpPr>
        <p:spPr>
          <a:xfrm>
            <a:off x="1707534" y="7676568"/>
            <a:ext cx="3272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72777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AA15A5FC-E39E-3CD1-1F00-7F3E795EDB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325"/>
          <a:stretch/>
        </p:blipFill>
        <p:spPr>
          <a:xfrm>
            <a:off x="469127" y="6444097"/>
            <a:ext cx="11113971" cy="210842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34EAF97-B8EC-2804-D13C-0E7135B45438}"/>
              </a:ext>
            </a:extLst>
          </p:cNvPr>
          <p:cNvSpPr/>
          <p:nvPr/>
        </p:nvSpPr>
        <p:spPr>
          <a:xfrm>
            <a:off x="215215" y="2167012"/>
            <a:ext cx="11704637" cy="64057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6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1734E9B-20CA-DE9B-3250-E0367A091734}"/>
              </a:ext>
            </a:extLst>
          </p:cNvPr>
          <p:cNvSpPr txBox="1"/>
          <p:nvPr/>
        </p:nvSpPr>
        <p:spPr>
          <a:xfrm>
            <a:off x="215215" y="8605872"/>
            <a:ext cx="1145063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sz="1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igure S2.  </a:t>
            </a:r>
            <a:r>
              <a:rPr lang="en-US" sz="1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Baseline levels and correlations of s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erum 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follitropin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(FSH), 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sRANKL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OPG, TRACP5b and CTX and menopausal status.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1000" dirty="0">
                <a:latin typeface="Times New Roman"/>
                <a:cs typeface="Times New Roman"/>
              </a:rPr>
              <a:t>Levels of FSH, </a:t>
            </a:r>
            <a:r>
              <a:rPr lang="en-US" sz="1000" dirty="0" err="1">
                <a:latin typeface="Times New Roman"/>
                <a:cs typeface="Times New Roman"/>
              </a:rPr>
              <a:t>sRANKL</a:t>
            </a:r>
            <a:r>
              <a:rPr lang="en-US" sz="1000" dirty="0">
                <a:latin typeface="Times New Roman"/>
                <a:cs typeface="Times New Roman"/>
              </a:rPr>
              <a:t>, OPG, TRACP-5b and CTX detected by ELISA, in serum from patients collected at the time of biopsy, attending to the menopausal status.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Postmenopausal patients had higher FSH and OPG levels,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sRANKL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TRACP5b levels were comparable between pre- and post-menopausal women. Mann Whitney test p values are shown  B) Correlations between levels of indicated markers in serum. </a:t>
            </a:r>
            <a:r>
              <a:rPr lang="en-US" sz="1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Two tailed p values and Pearson r are shown, and n indicates total number of samples. There were no discernible associations observed between progesterone levels and </a:t>
            </a:r>
            <a:r>
              <a:rPr lang="en-US" sz="1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sRANKL</a:t>
            </a:r>
            <a:r>
              <a:rPr lang="en-US" sz="1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in premenopausal patients</a:t>
            </a:r>
            <a:r>
              <a:rPr lang="en-US" sz="1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and between </a:t>
            </a:r>
            <a:r>
              <a:rPr lang="en-US" sz="1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OPG and TRACP5b. However, it is noteworthy that </a:t>
            </a:r>
            <a:r>
              <a:rPr lang="en-US" sz="1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sRANKL</a:t>
            </a:r>
            <a:r>
              <a:rPr lang="en-US" sz="1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levels exhibited an inverse relationship with OPG levels.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A128063-9A1F-03D6-A552-34D34BA64151}"/>
              </a:ext>
            </a:extLst>
          </p:cNvPr>
          <p:cNvSpPr txBox="1"/>
          <p:nvPr/>
        </p:nvSpPr>
        <p:spPr>
          <a:xfrm>
            <a:off x="392839" y="2356188"/>
            <a:ext cx="1525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3294E58-BE96-9F06-B2B8-94AEADF16A45}"/>
              </a:ext>
            </a:extLst>
          </p:cNvPr>
          <p:cNvSpPr txBox="1"/>
          <p:nvPr/>
        </p:nvSpPr>
        <p:spPr>
          <a:xfrm>
            <a:off x="469127" y="6590973"/>
            <a:ext cx="1525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1CA2182D-7835-730A-4B78-FBE62C345B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74655"/>
              </p:ext>
            </p:extLst>
          </p:nvPr>
        </p:nvGraphicFramePr>
        <p:xfrm>
          <a:off x="4263052" y="2477360"/>
          <a:ext cx="3880933" cy="1996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rism 5" r:id="rId4" imgW="5247000" imgH="2877120" progId="Prism5.Document">
                  <p:embed/>
                </p:oleObj>
              </mc:Choice>
              <mc:Fallback>
                <p:oleObj name="Prism 5" r:id="rId4" imgW="5247000" imgH="2877120" progId="Prism5.Document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1CA2182D-7835-730A-4B78-FBE62C345B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63052" y="2477360"/>
                        <a:ext cx="3880933" cy="1996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1ABB3CBA-B115-E312-2A6A-DD6EDBFC42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029874"/>
              </p:ext>
            </p:extLst>
          </p:nvPr>
        </p:nvGraphicFramePr>
        <p:xfrm>
          <a:off x="439052" y="2417763"/>
          <a:ext cx="3894138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rism 5" r:id="rId6" imgW="5375160" imgH="2840760" progId="Prism5.Document">
                  <p:embed/>
                </p:oleObj>
              </mc:Choice>
              <mc:Fallback>
                <p:oleObj name="Prism 5" r:id="rId6" imgW="5375160" imgH="2840760" progId="Prism5.Document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1ABB3CBA-B115-E312-2A6A-DD6EDBFC42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9052" y="2417763"/>
                        <a:ext cx="3894138" cy="205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E33EBBDC-DACA-E8C1-5EBB-3004BE2270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5600416"/>
              </p:ext>
            </p:extLst>
          </p:nvPr>
        </p:nvGraphicFramePr>
        <p:xfrm>
          <a:off x="4400550" y="4424363"/>
          <a:ext cx="3606800" cy="206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rism 8" r:id="rId8" imgW="5008407" imgH="2874029" progId="Prism8.Document">
                  <p:embed/>
                </p:oleObj>
              </mc:Choice>
              <mc:Fallback>
                <p:oleObj name="Prism 8" r:id="rId8" imgW="5008407" imgH="2874029" progId="Prism8.Document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E33EBBDC-DACA-E8C1-5EBB-3004BE2270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00550" y="4424363"/>
                        <a:ext cx="3606800" cy="206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E36E8175-95ED-6EAC-E9EB-7175BA6391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0556256"/>
              </p:ext>
            </p:extLst>
          </p:nvPr>
        </p:nvGraphicFramePr>
        <p:xfrm>
          <a:off x="8163694" y="2424511"/>
          <a:ext cx="3829050" cy="2033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rism 5" r:id="rId10" imgW="5347440" imgH="2840760" progId="Prism5.Document">
                  <p:embed/>
                </p:oleObj>
              </mc:Choice>
              <mc:Fallback>
                <p:oleObj name="Prism 5" r:id="rId10" imgW="5347440" imgH="2840760" progId="Prism5.Document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E36E8175-95ED-6EAC-E9EB-7175BA6391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163694" y="2424511"/>
                        <a:ext cx="3829050" cy="20338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7CB784C6-CC35-08F0-4D3C-4FBA6BF290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161343"/>
              </p:ext>
            </p:extLst>
          </p:nvPr>
        </p:nvGraphicFramePr>
        <p:xfrm>
          <a:off x="469421" y="4458409"/>
          <a:ext cx="3672091" cy="2021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Prism 5" r:id="rId12" imgW="5224320" imgH="2877120" progId="Prism5.Document">
                  <p:embed/>
                </p:oleObj>
              </mc:Choice>
              <mc:Fallback>
                <p:oleObj name="Prism 5" r:id="rId12" imgW="5224320" imgH="2877120" progId="Prism5.Document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7CB784C6-CC35-08F0-4D3C-4FBA6BF29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69421" y="4458409"/>
                        <a:ext cx="3672091" cy="20218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19C67D2B-C3F0-4221-8348-2D7D0574FDFF}"/>
              </a:ext>
            </a:extLst>
          </p:cNvPr>
          <p:cNvSpPr txBox="1"/>
          <p:nvPr/>
        </p:nvSpPr>
        <p:spPr>
          <a:xfrm>
            <a:off x="6714699" y="7608627"/>
            <a:ext cx="447558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1000" dirty="0"/>
              <a:t>n=37</a:t>
            </a:r>
          </a:p>
        </p:txBody>
      </p:sp>
    </p:spTree>
    <p:extLst>
      <p:ext uri="{BB962C8B-B14F-4D97-AF65-F5344CB8AC3E}">
        <p14:creationId xmlns:p14="http://schemas.microsoft.com/office/powerpoint/2010/main" val="2750448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0ED26E1-4BC7-EFB8-2A20-C792E328C396}"/>
              </a:ext>
            </a:extLst>
          </p:cNvPr>
          <p:cNvSpPr txBox="1"/>
          <p:nvPr/>
        </p:nvSpPr>
        <p:spPr>
          <a:xfrm>
            <a:off x="137160" y="1311859"/>
            <a:ext cx="89812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Table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S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2. Analysis by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surrogate molecular subtype</a:t>
            </a:r>
            <a:r>
              <a:rPr lang="en-US" sz="1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en-US" sz="1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15AFEDF-DBA2-F1EF-BF06-3635D6127134}"/>
              </a:ext>
            </a:extLst>
          </p:cNvPr>
          <p:cNvSpPr txBox="1"/>
          <p:nvPr/>
        </p:nvSpPr>
        <p:spPr>
          <a:xfrm>
            <a:off x="396675" y="4454197"/>
            <a:ext cx="89812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Table S3. Analysis by menopausal status only in luminal tumors 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725E6EA-1916-B071-5B83-13067A4D1D85}"/>
              </a:ext>
            </a:extLst>
          </p:cNvPr>
          <p:cNvGraphicFramePr>
            <a:graphicFrameLocks noGrp="1"/>
          </p:cNvGraphicFramePr>
          <p:nvPr/>
        </p:nvGraphicFramePr>
        <p:xfrm>
          <a:off x="494647" y="4734450"/>
          <a:ext cx="10515602" cy="2103658"/>
        </p:xfrm>
        <a:graphic>
          <a:graphicData uri="http://schemas.openxmlformats.org/drawingml/2006/table">
            <a:tbl>
              <a:tblPr/>
              <a:tblGrid>
                <a:gridCol w="1144408">
                  <a:extLst>
                    <a:ext uri="{9D8B030D-6E8A-4147-A177-3AD203B41FA5}">
                      <a16:colId xmlns:a16="http://schemas.microsoft.com/office/drawing/2014/main" val="1449135167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3709835889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2484730856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742952605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409938100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2698250327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3609799471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720823695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817361661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174166428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4276822361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2071774333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2836996435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2525407528"/>
                    </a:ext>
                  </a:extLst>
                </a:gridCol>
                <a:gridCol w="669371">
                  <a:extLst>
                    <a:ext uri="{9D8B030D-6E8A-4147-A177-3AD203B41FA5}">
                      <a16:colId xmlns:a16="http://schemas.microsoft.com/office/drawing/2014/main" val="1835136100"/>
                    </a:ext>
                  </a:extLst>
                </a:gridCol>
              </a:tblGrid>
              <a:tr h="21538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a-E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ER+ Pre-menopausal (N=26)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ER+ Post-menopausal (N=22)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837090"/>
                  </a:ext>
                </a:extLst>
              </a:tr>
              <a:tr h="215386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Control </a:t>
                      </a:r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(N=10)</a:t>
                      </a:r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Experimental (N=16) 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p-inter*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Control (</a:t>
                      </a:r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N=7)</a:t>
                      </a:r>
                      <a:endParaRPr lang="en-US" sz="900" b="1" i="0" u="none" strike="noStrike" noProof="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Experimental (</a:t>
                      </a:r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N=15)</a:t>
                      </a:r>
                      <a:endParaRPr lang="en-US" sz="900" b="1" i="0" u="none" strike="noStrike" noProof="0" dirty="0">
                        <a:solidFill>
                          <a:srgbClr val="444444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p-inter*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97727"/>
                  </a:ext>
                </a:extLst>
              </a:tr>
              <a:tr h="215386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Biopsy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Surgery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Biopsy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Surgery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Biopsy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Surgery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Biopsy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Surgery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503725"/>
                  </a:ext>
                </a:extLst>
              </a:tr>
              <a:tr h="291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KI 67 (%)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20.50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29.40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0.031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18.69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22.81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0.244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0.338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22.57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22.00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0.668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19.27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22.40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0.199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0.177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18766"/>
                  </a:ext>
                </a:extLst>
              </a:tr>
              <a:tr h="291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Cleaved Caspase- 3       (H-score)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1.47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2.33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0.109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3.15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1.71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0.169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0.050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1.45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1.42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0.898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1.26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1.38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0.689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0.686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133284"/>
                  </a:ext>
                </a:extLst>
              </a:tr>
              <a:tr h="291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sRANKL (pg/L)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0.09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0.14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0.070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0.11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0.000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0.000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0.09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0.08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0.803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0.09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0.000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397893"/>
                  </a:ext>
                </a:extLst>
              </a:tr>
              <a:tr h="291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OPG (pg/ml)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318.40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293.82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0.107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281.63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288.42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0.561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0.095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413.70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366.02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0.337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330.98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336.38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0.573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0.295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6564"/>
                  </a:ext>
                </a:extLst>
              </a:tr>
              <a:tr h="291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ca-E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TRACP5b (mlU/ml)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3.09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3.64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0.256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2.18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2.23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0.677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0.312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2.47</a:t>
                      </a:r>
                    </a:p>
                  </a:txBody>
                  <a:tcPr marL="6478" marR="6478" marT="6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2.59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0.889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2.15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2.76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0.239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0.628</a:t>
                      </a:r>
                    </a:p>
                  </a:txBody>
                  <a:tcPr marL="6478" marR="6478" marT="6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310890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B2EF7F7B-DA5F-B461-76FB-C72CE2F68D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75616"/>
              </p:ext>
            </p:extLst>
          </p:nvPr>
        </p:nvGraphicFramePr>
        <p:xfrm>
          <a:off x="137160" y="1651431"/>
          <a:ext cx="11932912" cy="2103658"/>
        </p:xfrm>
        <a:graphic>
          <a:graphicData uri="http://schemas.openxmlformats.org/drawingml/2006/table">
            <a:tbl>
              <a:tblPr/>
              <a:tblGrid>
                <a:gridCol w="1003084">
                  <a:extLst>
                    <a:ext uri="{9D8B030D-6E8A-4147-A177-3AD203B41FA5}">
                      <a16:colId xmlns:a16="http://schemas.microsoft.com/office/drawing/2014/main" val="360956986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667619203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3843105554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2270605625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4038212011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379512467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933456080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524371896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888529087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3817226466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3282992767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323900148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84020620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2660103947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3262865416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2791490890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1333699956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2106297896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4225037606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1186197585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2425774644"/>
                    </a:ext>
                  </a:extLst>
                </a:gridCol>
                <a:gridCol w="520468">
                  <a:extLst>
                    <a:ext uri="{9D8B030D-6E8A-4147-A177-3AD203B41FA5}">
                      <a16:colId xmlns:a16="http://schemas.microsoft.com/office/drawing/2014/main" val="2760934230"/>
                    </a:ext>
                  </a:extLst>
                </a:gridCol>
              </a:tblGrid>
              <a:tr h="188873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03" marR="5003" marT="50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Luminal A-like  (N=27)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Luminal B-like (N=21)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TNBC (N=10)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76505"/>
                  </a:ext>
                </a:extLst>
              </a:tr>
              <a:tr h="188873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(N=8)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Experimental (N=19)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p-inter*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(N=9)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Experimental (N=12)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p-inter*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(N=4)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Experimental (N=6)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p-inter*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9241996"/>
                  </a:ext>
                </a:extLst>
              </a:tr>
              <a:tr h="255619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Biopsy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Surgery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Biopsy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Surgery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Biopsy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Surgery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Biopsy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Surgery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Biopsy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Surgery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Biopsy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Surgery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44444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784739"/>
                  </a:ext>
                </a:extLst>
              </a:tr>
              <a:tr h="2556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 67 (%)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16.25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21.88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0.125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11.58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14.84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0.126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0.547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25.89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30.33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0.254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30.67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34.92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0.973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38.00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41.25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0.517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28.67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40.17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0.025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0.197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358089"/>
                  </a:ext>
                </a:extLst>
              </a:tr>
              <a:tr h="3517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Cleaved Caspase- 3       (H-score)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1.77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2.55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0.252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1.26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0.346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0.152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1.42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0.254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3.79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0.275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2.48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3.43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4.52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4.66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0.694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0.434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12777"/>
                  </a:ext>
                </a:extLst>
              </a:tr>
              <a:tr h="2556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sRANKL (pg/L)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0.775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0.069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0.282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069842"/>
                  </a:ext>
                </a:extLst>
              </a:tr>
              <a:tr h="2556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OPG (pg/ml)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327.35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320.48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0.556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308.15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311.54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0.472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384.57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326.29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0.135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301.32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311.78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0.097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570.52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472.91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0.286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440.48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497.97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0.061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0.129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465826"/>
                  </a:ext>
                </a:extLst>
              </a:tr>
              <a:tr h="3517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TRACP5b (mlU/ml)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2.39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0.342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1.63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2.34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0.102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3.23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2.58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0.223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0.546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2.75</a:t>
                      </a:r>
                    </a:p>
                  </a:txBody>
                  <a:tcPr marL="5003" marR="5003" marT="50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1.97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0.034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3.40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2.95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0.316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0.437</a:t>
                      </a:r>
                    </a:p>
                  </a:txBody>
                  <a:tcPr marL="5003" marR="5003" marT="50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248648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CC6F1EC2-AFA2-FD24-C669-2AA60BD35D94}"/>
              </a:ext>
            </a:extLst>
          </p:cNvPr>
          <p:cNvSpPr txBox="1"/>
          <p:nvPr/>
        </p:nvSpPr>
        <p:spPr>
          <a:xfrm>
            <a:off x="494647" y="6838108"/>
            <a:ext cx="62131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*T-test for non-paired samples used for comparison between the experimental and control arms.</a:t>
            </a:r>
            <a:endParaRPr lang="en-US" sz="1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31873CA-6036-16AC-9EE4-A2AE845159B9}"/>
              </a:ext>
            </a:extLst>
          </p:cNvPr>
          <p:cNvSpPr txBox="1"/>
          <p:nvPr/>
        </p:nvSpPr>
        <p:spPr>
          <a:xfrm>
            <a:off x="137160" y="3680582"/>
            <a:ext cx="62131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*T-test for non-paired samples used for comparison between the experimental and control arms.</a:t>
            </a:r>
            <a:endParaRPr lang="en-US" sz="1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9751602-11F4-6EA8-2829-E95D0E578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47" y="9417893"/>
            <a:ext cx="11180402" cy="3454944"/>
          </a:xfrm>
          <a:prstGeom prst="rect">
            <a:avLst/>
          </a:prstGeom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31FDD08A-41B5-813E-6A2E-D145F153869B}"/>
              </a:ext>
            </a:extLst>
          </p:cNvPr>
          <p:cNvSpPr/>
          <p:nvPr/>
        </p:nvSpPr>
        <p:spPr>
          <a:xfrm>
            <a:off x="494647" y="9417893"/>
            <a:ext cx="11087487" cy="3683544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Biopsy </a:t>
            </a:r>
            <a:endParaRPr lang="ca-E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68C4EFE-4A99-3BA7-C332-4C450CE4A5D0}"/>
              </a:ext>
            </a:extLst>
          </p:cNvPr>
          <p:cNvSpPr txBox="1"/>
          <p:nvPr/>
        </p:nvSpPr>
        <p:spPr>
          <a:xfrm>
            <a:off x="494647" y="13195668"/>
            <a:ext cx="11087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S3. 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Correlations between quantifications of RANK and RANKL expression in tumor cells (H-score).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Quantifications were performed by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Negenomics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Laboratory (outsourced) and by Dr. González-Suárez's Laboratory. Pearson r and two tailed p value are indicated. Similar results observed in both quantifications.</a:t>
            </a:r>
            <a:endParaRPr lang="ca-E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B61FC55-2195-50BC-5612-24EC87F94C62}"/>
              </a:ext>
            </a:extLst>
          </p:cNvPr>
          <p:cNvSpPr/>
          <p:nvPr/>
        </p:nvSpPr>
        <p:spPr>
          <a:xfrm>
            <a:off x="816162" y="9715981"/>
            <a:ext cx="10537371" cy="576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15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0BD58-512D-3E63-110E-17AC82EEE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59CB4EC8-353F-BE88-BF76-D6C2319BFC58}"/>
              </a:ext>
            </a:extLst>
          </p:cNvPr>
          <p:cNvGrpSpPr/>
          <p:nvPr/>
        </p:nvGrpSpPr>
        <p:grpSpPr>
          <a:xfrm>
            <a:off x="1034885" y="1385338"/>
            <a:ext cx="9480715" cy="9285250"/>
            <a:chOff x="1034886" y="1385338"/>
            <a:chExt cx="5813986" cy="6007883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E65CC1F5-3FF4-97F5-983D-166D91DA5144}"/>
                </a:ext>
              </a:extLst>
            </p:cNvPr>
            <p:cNvSpPr/>
            <p:nvPr/>
          </p:nvSpPr>
          <p:spPr>
            <a:xfrm>
              <a:off x="1034886" y="1385338"/>
              <a:ext cx="5704607" cy="55488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z="759"/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55156C44-2B68-55EC-AACE-0D1159D7C28D}"/>
                </a:ext>
              </a:extLst>
            </p:cNvPr>
            <p:cNvSpPr txBox="1"/>
            <p:nvPr/>
          </p:nvSpPr>
          <p:spPr>
            <a:xfrm>
              <a:off x="1034886" y="7034765"/>
              <a:ext cx="5813986" cy="358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000" i="0" dirty="0">
                  <a:solidFill>
                    <a:srgbClr val="34354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Figure S4. </a:t>
              </a:r>
              <a:r>
                <a:rPr lang="en-US" sz="1000" b="1" i="0" dirty="0">
                  <a:solidFill>
                    <a:srgbClr val="34354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Correlation analysis between RANK/RANKL expression in tumor (A,B) or stroma (C,D) and clinicopathological parameters exclusively in luminal tumors using Pearson's correlation coefficient. </a:t>
              </a:r>
              <a:r>
                <a:rPr lang="en-US" sz="1000" b="0" i="0" dirty="0">
                  <a:solidFill>
                    <a:srgbClr val="34354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RANK expression in stro</a:t>
              </a:r>
              <a:r>
                <a:rPr lang="en-US" sz="1000" dirty="0">
                  <a:solidFill>
                    <a:srgbClr val="34354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</a:t>
              </a:r>
              <a:r>
                <a:rPr lang="en-US" sz="1000" b="0" i="0" dirty="0">
                  <a:solidFill>
                    <a:srgbClr val="34354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cells positively correlates with high Ki67 levels, and a positive correlation between RANKL expression in the stroma and TILs was observed.</a:t>
              </a:r>
              <a:endParaRPr lang="ca-E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CD19C1D7-54F4-9D86-89F5-B93F89106248}"/>
                </a:ext>
              </a:extLst>
            </p:cNvPr>
            <p:cNvSpPr txBox="1"/>
            <p:nvPr/>
          </p:nvSpPr>
          <p:spPr>
            <a:xfrm>
              <a:off x="1057584" y="1561121"/>
              <a:ext cx="1550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03294EB7-CC60-D909-A6D5-23F37B2CD656}"/>
                </a:ext>
              </a:extLst>
            </p:cNvPr>
            <p:cNvSpPr txBox="1"/>
            <p:nvPr/>
          </p:nvSpPr>
          <p:spPr>
            <a:xfrm>
              <a:off x="3821013" y="1581049"/>
              <a:ext cx="1550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5728FD0C-70D9-81CF-D382-4D22C6CDE68A}"/>
                </a:ext>
              </a:extLst>
            </p:cNvPr>
            <p:cNvSpPr txBox="1"/>
            <p:nvPr/>
          </p:nvSpPr>
          <p:spPr>
            <a:xfrm>
              <a:off x="1048677" y="4328161"/>
              <a:ext cx="1550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02119030-86EE-C419-E6AD-86387F57E66A}"/>
                </a:ext>
              </a:extLst>
            </p:cNvPr>
            <p:cNvSpPr txBox="1"/>
            <p:nvPr/>
          </p:nvSpPr>
          <p:spPr>
            <a:xfrm>
              <a:off x="3821013" y="4265146"/>
              <a:ext cx="1550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</p:grpSp>
      <p:pic>
        <p:nvPicPr>
          <p:cNvPr id="5" name="Imagen 4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F80C1A86-4836-AAFF-227B-B3C3F18A2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749" y="1610102"/>
            <a:ext cx="4099142" cy="4099142"/>
          </a:xfrm>
          <a:prstGeom prst="rect">
            <a:avLst/>
          </a:prstGeom>
        </p:spPr>
      </p:pic>
      <p:pic>
        <p:nvPicPr>
          <p:cNvPr id="9" name="Imagen 8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5004CAD5-8262-D320-AC55-2D7F5B58F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843" y="1610102"/>
            <a:ext cx="4099142" cy="4099142"/>
          </a:xfrm>
          <a:prstGeom prst="rect">
            <a:avLst/>
          </a:prstGeom>
        </p:spPr>
      </p:pic>
      <p:pic>
        <p:nvPicPr>
          <p:cNvPr id="12" name="Imagen 11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505E3DB1-BEE6-F4AF-40EA-002872BD0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749" y="5782770"/>
            <a:ext cx="4104872" cy="4104872"/>
          </a:xfrm>
          <a:prstGeom prst="rect">
            <a:avLst/>
          </a:prstGeom>
        </p:spPr>
      </p:pic>
      <p:pic>
        <p:nvPicPr>
          <p:cNvPr id="14" name="Imagen 13" descr="Gráfico, Gráfico de líneas, Gráfico de dispersión&#10;&#10;Descripción generada automáticamente">
            <a:extLst>
              <a:ext uri="{FF2B5EF4-FFF2-40B4-BE49-F238E27FC236}">
                <a16:creationId xmlns:a16="http://schemas.microsoft.com/office/drawing/2014/main" id="{7A1BD19F-7E1D-FDB1-1D2C-2AE4EF8F8B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843" y="5782770"/>
            <a:ext cx="4099143" cy="409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95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6C1A12D-E42E-CD56-22AD-AD58E5555989}"/>
              </a:ext>
            </a:extLst>
          </p:cNvPr>
          <p:cNvSpPr txBox="1"/>
          <p:nvPr/>
        </p:nvSpPr>
        <p:spPr>
          <a:xfrm>
            <a:off x="1395298" y="10511130"/>
            <a:ext cx="8057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Figure S5: </a:t>
            </a:r>
            <a:r>
              <a:rPr lang="en-US" sz="1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RANK and RANKL expression (H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–scores) in tumor and stroma</a:t>
            </a:r>
            <a:r>
              <a:rPr lang="en-US" sz="1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b="0" i="0" dirty="0">
                <a:effectLst/>
                <a:latin typeface="Times New Roman"/>
                <a:cs typeface="Times New Roman"/>
              </a:rPr>
              <a:t>RANK and RANKL </a:t>
            </a:r>
            <a:r>
              <a:rPr lang="en-US" sz="1000" dirty="0">
                <a:latin typeface="Times New Roman"/>
                <a:cs typeface="Times New Roman"/>
              </a:rPr>
              <a:t>expression (H-Score) detected by IHC in tumor cells and stroma at the diagnostic biopsy (biopsy) and in the surgical specimen (surgery) in the control and experimental arm. p value T-test for comparison between experimental and treatment arm is shown in the upper left corner and p value T-test for paired samples is shown for each treatment group</a:t>
            </a:r>
            <a:r>
              <a:rPr lang="en-US" sz="1000" b="1" dirty="0">
                <a:latin typeface="Times New Roman"/>
                <a:cs typeface="Times New Roman"/>
              </a:rPr>
              <a:t>. </a:t>
            </a:r>
            <a:r>
              <a:rPr lang="en-US" sz="1000" dirty="0">
                <a:latin typeface="Times New Roman"/>
                <a:cs typeface="Times New Roman"/>
              </a:rPr>
              <a:t>N indicates the number of samples analyzed. </a:t>
            </a:r>
            <a:r>
              <a:rPr lang="en-US" sz="1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 significant changes in the expression of RANK and RANKL were observed between biopsy and surgery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ca-E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57B8ABD9-F9EC-D858-6B78-83DADB262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09" y="5728584"/>
            <a:ext cx="4219911" cy="2344395"/>
          </a:xfrm>
          <a:prstGeom prst="rect">
            <a:avLst/>
          </a:prstGeom>
        </p:spPr>
      </p:pic>
      <p:pic>
        <p:nvPicPr>
          <p:cNvPr id="9" name="Imagen 8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2EB17CE1-E9CA-CA8F-0C11-C8A2A198E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680" y="5777775"/>
            <a:ext cx="4219910" cy="2344395"/>
          </a:xfrm>
          <a:prstGeom prst="rect">
            <a:avLst/>
          </a:prstGeom>
        </p:spPr>
      </p:pic>
      <p:pic>
        <p:nvPicPr>
          <p:cNvPr id="11" name="Imagen 10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FE563850-7A68-8ED3-2FCA-D56ACE2242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" y="8122170"/>
            <a:ext cx="4219910" cy="2344394"/>
          </a:xfrm>
          <a:prstGeom prst="rect">
            <a:avLst/>
          </a:prstGeom>
        </p:spPr>
      </p:pic>
      <p:pic>
        <p:nvPicPr>
          <p:cNvPr id="13" name="Imagen 12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6209045B-B05A-3270-7160-38BEEC8166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680" y="8122170"/>
            <a:ext cx="4219910" cy="234439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300E9AE-AEB6-A2E8-0DFC-1357D5062BD9}"/>
              </a:ext>
            </a:extLst>
          </p:cNvPr>
          <p:cNvSpPr/>
          <p:nvPr/>
        </p:nvSpPr>
        <p:spPr>
          <a:xfrm>
            <a:off x="1395299" y="5486400"/>
            <a:ext cx="8057045" cy="4890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74C163-F784-E7D0-2B19-AEAC6A3B1ECA}"/>
              </a:ext>
            </a:extLst>
          </p:cNvPr>
          <p:cNvSpPr txBox="1"/>
          <p:nvPr/>
        </p:nvSpPr>
        <p:spPr>
          <a:xfrm>
            <a:off x="1409822" y="5697785"/>
            <a:ext cx="252838" cy="35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B32D5F2-C254-B6D5-A6AB-EB15C7926AB3}"/>
              </a:ext>
            </a:extLst>
          </p:cNvPr>
          <p:cNvSpPr txBox="1"/>
          <p:nvPr/>
        </p:nvSpPr>
        <p:spPr>
          <a:xfrm>
            <a:off x="5001675" y="5728584"/>
            <a:ext cx="252838" cy="35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5CEA52B-3BE6-9111-E5DD-6D3700E45951}"/>
              </a:ext>
            </a:extLst>
          </p:cNvPr>
          <p:cNvSpPr txBox="1"/>
          <p:nvPr/>
        </p:nvSpPr>
        <p:spPr>
          <a:xfrm>
            <a:off x="1426509" y="8022190"/>
            <a:ext cx="252838" cy="35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085844F-8D9C-5434-B3EB-55F0E20A1674}"/>
              </a:ext>
            </a:extLst>
          </p:cNvPr>
          <p:cNvSpPr txBox="1"/>
          <p:nvPr/>
        </p:nvSpPr>
        <p:spPr>
          <a:xfrm>
            <a:off x="4987813" y="8042178"/>
            <a:ext cx="252838" cy="35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BC66715-9981-0E91-F5E3-3889DD3C411D}"/>
              </a:ext>
            </a:extLst>
          </p:cNvPr>
          <p:cNvSpPr txBox="1"/>
          <p:nvPr/>
        </p:nvSpPr>
        <p:spPr>
          <a:xfrm rot="16200000">
            <a:off x="1319171" y="6049366"/>
            <a:ext cx="6172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H-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900" b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endParaRPr lang="en-US" sz="9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A887FDE-DFC2-4635-7799-8E24B66ECFB1}"/>
              </a:ext>
            </a:extLst>
          </p:cNvPr>
          <p:cNvSpPr txBox="1"/>
          <p:nvPr/>
        </p:nvSpPr>
        <p:spPr>
          <a:xfrm rot="16200000">
            <a:off x="4952342" y="6069355"/>
            <a:ext cx="6172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H-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900" b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endParaRPr lang="en-US" sz="9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49C8628-1142-5B8E-5808-6394F405CCDC}"/>
              </a:ext>
            </a:extLst>
          </p:cNvPr>
          <p:cNvSpPr txBox="1"/>
          <p:nvPr/>
        </p:nvSpPr>
        <p:spPr>
          <a:xfrm rot="16200000">
            <a:off x="1319171" y="8345617"/>
            <a:ext cx="6172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H-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900" b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endParaRPr lang="en-US" sz="9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B74E175-4CEF-5BFF-DC75-B01260A66129}"/>
              </a:ext>
            </a:extLst>
          </p:cNvPr>
          <p:cNvSpPr txBox="1"/>
          <p:nvPr/>
        </p:nvSpPr>
        <p:spPr>
          <a:xfrm rot="16200000">
            <a:off x="4909181" y="8365076"/>
            <a:ext cx="6172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H-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900" b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1990167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1697</TotalTime>
  <Words>1055</Words>
  <Application>Microsoft Office PowerPoint</Application>
  <PresentationFormat>Personalizado</PresentationFormat>
  <Paragraphs>304</Paragraphs>
  <Slides>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Times New Roman</vt:lpstr>
      <vt:lpstr>Tema de Office</vt:lpstr>
      <vt:lpstr>Prism 5</vt:lpstr>
      <vt:lpstr>GraphPad Prism 8 Project</vt:lpstr>
      <vt:lpstr>Supplementary Data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Data</dc:title>
  <dc:creator>ANDREA CAROLINA VETHENCOURT CASADO</dc:creator>
  <cp:lastModifiedBy>Gonzalez_Suarez.Eva</cp:lastModifiedBy>
  <cp:revision>13</cp:revision>
  <dcterms:created xsi:type="dcterms:W3CDTF">2024-03-26T07:40:46Z</dcterms:created>
  <dcterms:modified xsi:type="dcterms:W3CDTF">2024-04-17T16:49:25Z</dcterms:modified>
</cp:coreProperties>
</file>