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1" r:id="rId2"/>
    <p:sldId id="260" r:id="rId3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2802" y="-3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14134E-4BCE-4E88-8D8D-2A97EECCB012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ABF5B-B30C-4890-A21F-6B10C6E2E31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41550" y="685800"/>
            <a:ext cx="23749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5938D-7BD5-4674-A031-F2AD266C32C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2141670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5386387" y="396701"/>
            <a:ext cx="1671638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71475" y="396701"/>
            <a:ext cx="4900613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71475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771900" y="2311402"/>
            <a:ext cx="3286125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1A0CE-F4AE-4E29-B17B-8DB4B8DA0554}" type="datetimeFigureOut">
              <a:rPr lang="zh-CN" altLang="en-US" smtClean="0"/>
              <a:pPr/>
              <a:t>2024/4/17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484B91-9DE3-4665-988D-FDAB886FE49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/>
          <p:cNvPicPr preferRelativeResize="0">
            <a:picLocks noChangeArrowheads="1"/>
          </p:cNvPicPr>
          <p:nvPr/>
        </p:nvPicPr>
        <p:blipFill>
          <a:blip r:embed="rId3" cstate="print"/>
          <a:srcRect r="702" b="3088"/>
          <a:stretch>
            <a:fillRect/>
          </a:stretch>
        </p:blipFill>
        <p:spPr bwMode="auto">
          <a:xfrm>
            <a:off x="2433408" y="1796148"/>
            <a:ext cx="1616400" cy="13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 preferRelativeResize="0"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3065" y="404848"/>
            <a:ext cx="1615037" cy="13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532" y="404848"/>
            <a:ext cx="1836000" cy="13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 preferRelativeResize="0">
            <a:picLocks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58327" y="404848"/>
            <a:ext cx="1669901" cy="137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554223" y="34448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a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71772" y="34448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b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3996" y="34448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c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1758262" y="1656904"/>
            <a:ext cx="540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3467077" y="1656904"/>
            <a:ext cx="540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/>
        </p:nvCxnSpPr>
        <p:spPr>
          <a:xfrm>
            <a:off x="5067192" y="1660247"/>
            <a:ext cx="540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5532" y="3118004"/>
            <a:ext cx="1836000" cy="148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 preferRelativeResize="0">
            <a:picLocks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5532" y="1796148"/>
            <a:ext cx="1836000" cy="1307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5"/>
          <p:cNvPicPr>
            <a:picLocks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34592" y="3118004"/>
            <a:ext cx="1616400" cy="14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545860" y="3062164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g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364792" y="3062164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h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8880" y="1750398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chemeClr val="bg1"/>
                </a:solidFill>
              </a:rPr>
              <a:t>d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367000" y="175039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e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88640" y="4808984"/>
            <a:ext cx="61926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/>
              <a:t>Fig. S1 Scanning electron micrographs of branch differentiation and spikelet differentiation in </a:t>
            </a:r>
            <a:r>
              <a:rPr lang="en-US" altLang="zh-CN" sz="1200" i="1" dirty="0" smtClean="0"/>
              <a:t>Dgs </a:t>
            </a:r>
            <a:r>
              <a:rPr lang="en-US" altLang="zh-CN" sz="1200" dirty="0" smtClean="0"/>
              <a:t>and Jin5. a-b, first branch differentiation in</a:t>
            </a:r>
            <a:r>
              <a:rPr lang="en-US" altLang="zh-CN" sz="1200" i="1" dirty="0" smtClean="0"/>
              <a:t> </a:t>
            </a:r>
            <a:r>
              <a:rPr lang="en-US" altLang="zh-CN" sz="1200" i="1" dirty="0" smtClean="0"/>
              <a:t>Dgs</a:t>
            </a:r>
            <a:r>
              <a:rPr lang="en-US" altLang="zh-CN" sz="1200" dirty="0" smtClean="0"/>
              <a:t>; </a:t>
            </a:r>
            <a:r>
              <a:rPr lang="en-US" altLang="zh-CN" sz="1200" dirty="0" smtClean="0"/>
              <a:t>c, the initiation of second branch differentiate from base to top in </a:t>
            </a:r>
            <a:r>
              <a:rPr lang="en-US" altLang="zh-CN" sz="1200" i="1" dirty="0" smtClean="0"/>
              <a:t>Dgs</a:t>
            </a:r>
            <a:r>
              <a:rPr lang="en-US" altLang="zh-CN" sz="1200" dirty="0" smtClean="0"/>
              <a:t>; </a:t>
            </a:r>
            <a:r>
              <a:rPr lang="en-US" altLang="zh-CN" sz="1200" dirty="0" smtClean="0"/>
              <a:t>d and g, second branch differentiated from base to top in </a:t>
            </a:r>
            <a:r>
              <a:rPr lang="en-US" altLang="zh-CN" sz="1200" i="1" dirty="0" smtClean="0"/>
              <a:t>Dgs </a:t>
            </a:r>
            <a:r>
              <a:rPr lang="en-US" altLang="zh-CN" sz="1200" dirty="0" smtClean="0"/>
              <a:t>(d) and in Jin5 (g); e and h, third branch differentiated in </a:t>
            </a:r>
            <a:r>
              <a:rPr lang="en-US" altLang="zh-CN" sz="1200" i="1" dirty="0" smtClean="0"/>
              <a:t>Dgs </a:t>
            </a:r>
            <a:r>
              <a:rPr lang="en-US" altLang="zh-CN" sz="1200" dirty="0" smtClean="0"/>
              <a:t>(e) and in Jin5 (h);  f and i, spikelet differentiated in </a:t>
            </a:r>
            <a:r>
              <a:rPr lang="en-US" altLang="zh-CN" sz="1200" i="1" dirty="0" smtClean="0"/>
              <a:t>Dgs </a:t>
            </a:r>
            <a:r>
              <a:rPr lang="en-US" altLang="zh-CN" sz="1200" dirty="0" smtClean="0"/>
              <a:t>(f) and in Jin5 (i). fb, first branch; sb, second branch; tb, third branch; im, inflorescence meristem; sm, spikelet meristem; og, out glume; ig, inner glume; l, lemma primordium. Scale bars= 200 </a:t>
            </a:r>
            <a:r>
              <a:rPr lang="el-GR" altLang="zh-CN" sz="1200" dirty="0" smtClean="0"/>
              <a:t>μ</a:t>
            </a:r>
            <a:r>
              <a:rPr lang="en-US" altLang="zh-CN" sz="1200" dirty="0" smtClean="0"/>
              <a:t>m (f, h, i), 300 </a:t>
            </a:r>
            <a:r>
              <a:rPr lang="el-GR" altLang="zh-CN" sz="1200" dirty="0" smtClean="0"/>
              <a:t>μ</a:t>
            </a:r>
            <a:r>
              <a:rPr lang="en-US" altLang="zh-CN" sz="1200" dirty="0" smtClean="0"/>
              <a:t>m (a-b, e), 500 </a:t>
            </a:r>
            <a:r>
              <a:rPr lang="el-GR" altLang="zh-CN" sz="1200" dirty="0" smtClean="0"/>
              <a:t>μ</a:t>
            </a:r>
            <a:r>
              <a:rPr lang="en-US" altLang="zh-CN" sz="1200" dirty="0" smtClean="0"/>
              <a:t>m (c, d) and 1mm (g). </a:t>
            </a:r>
            <a:endParaRPr lang="zh-CN" altLang="en-US" sz="1200" dirty="0" smtClean="0"/>
          </a:p>
          <a:p>
            <a:endParaRPr lang="en-US" altLang="zh-CN" sz="1200" dirty="0" smtClean="0"/>
          </a:p>
          <a:p>
            <a:endParaRPr lang="zh-CN" altLang="en-US" sz="1200" dirty="0" smtClean="0"/>
          </a:p>
          <a:p>
            <a:endParaRPr lang="zh-CN" altLang="en-US" sz="1200" dirty="0" smtClean="0"/>
          </a:p>
          <a:p>
            <a:endParaRPr lang="zh-CN" altLang="en-US" sz="1200" dirty="0"/>
          </a:p>
        </p:txBody>
      </p:sp>
      <p:pic>
        <p:nvPicPr>
          <p:cNvPr id="31" name="Picture 2"/>
          <p:cNvPicPr>
            <a:picLocks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58084" y="1793940"/>
            <a:ext cx="1670400" cy="13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"/>
          <p:cNvPicPr>
            <a:picLocks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062856" y="3118004"/>
            <a:ext cx="1670400" cy="14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Box 32"/>
          <p:cNvSpPr txBox="1"/>
          <p:nvPr/>
        </p:nvSpPr>
        <p:spPr>
          <a:xfrm>
            <a:off x="4020976" y="3062164"/>
            <a:ext cx="288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smtClean="0">
                <a:solidFill>
                  <a:schemeClr val="bg1"/>
                </a:solidFill>
              </a:rPr>
              <a:t>i</a:t>
            </a:r>
            <a:endParaRPr lang="zh-CN" altLang="en-US" sz="16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18412" y="1750398"/>
            <a:ext cx="2880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f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1779796" y="2983428"/>
            <a:ext cx="540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/>
          <p:nvPr/>
        </p:nvCxnSpPr>
        <p:spPr>
          <a:xfrm>
            <a:off x="5075658" y="2983419"/>
            <a:ext cx="540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1700808" y="4460687"/>
            <a:ext cx="64807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/>
          <p:nvPr/>
        </p:nvCxnSpPr>
        <p:spPr>
          <a:xfrm>
            <a:off x="3356992" y="3022744"/>
            <a:ext cx="64807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3465064" y="4469884"/>
            <a:ext cx="474972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5066799" y="4469884"/>
            <a:ext cx="540000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12776" y="920552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im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40968" y="1075601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im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52440" y="2072680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sm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567480" y="3455207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sm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48680" y="154978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i="1" dirty="0" smtClean="0">
                <a:solidFill>
                  <a:schemeClr val="bg1"/>
                </a:solidFill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2359513" y="154978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i="1" dirty="0" smtClean="0">
                <a:solidFill>
                  <a:schemeClr val="bg1"/>
                </a:solidFill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005064" y="154978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i="1" dirty="0" smtClean="0">
                <a:solidFill>
                  <a:schemeClr val="bg1"/>
                </a:solidFill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8680" y="287580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i="1" dirty="0" smtClean="0">
                <a:solidFill>
                  <a:schemeClr val="bg1"/>
                </a:solidFill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359513" y="287580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i="1" dirty="0" smtClean="0">
                <a:solidFill>
                  <a:schemeClr val="bg1"/>
                </a:solidFill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005064" y="287580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i="1" dirty="0" smtClean="0">
                <a:solidFill>
                  <a:schemeClr val="bg1"/>
                </a:solidFill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27414" y="435909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Jin5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397199" y="435909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Jin5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221088" y="4359091"/>
            <a:ext cx="576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Jin5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581128" y="2000672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ig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461352" y="2144688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og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776680" y="1799008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l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312280" y="567336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fb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725144" y="822096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fb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659864" y="2339366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fb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1340768" y="2072680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sb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54600" y="2905712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fb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096256" y="2764590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sb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001432" y="2594152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tb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92688" y="2531150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og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075304" y="2421254"/>
            <a:ext cx="504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ig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365104" y="3080792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og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314856" y="1033504"/>
            <a:ext cx="360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100" dirty="0" smtClean="0">
                <a:solidFill>
                  <a:schemeClr val="bg1"/>
                </a:solidFill>
              </a:rPr>
              <a:t>sb</a:t>
            </a:r>
            <a:endParaRPr lang="zh-CN" altLang="en-US" sz="1100" dirty="0">
              <a:solidFill>
                <a:schemeClr val="bg1"/>
              </a:solidFill>
            </a:endParaRPr>
          </a:p>
        </p:txBody>
      </p:sp>
      <p:cxnSp>
        <p:nvCxnSpPr>
          <p:cNvPr id="69" name="直接箭头连接符 68"/>
          <p:cNvCxnSpPr/>
          <p:nvPr/>
        </p:nvCxnSpPr>
        <p:spPr>
          <a:xfrm flipH="1">
            <a:off x="5170840" y="1167640"/>
            <a:ext cx="216024" cy="1"/>
          </a:xfrm>
          <a:prstGeom prst="straightConnector1">
            <a:avLst/>
          </a:prstGeom>
          <a:ln w="158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2696" y="4592960"/>
            <a:ext cx="5328592" cy="6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1200" dirty="0" smtClean="0"/>
              <a:t>Fig. S2 The typical phenotype of panicles from F</a:t>
            </a:r>
            <a:r>
              <a:rPr lang="en-US" altLang="zh-CN" sz="1200" baseline="-25000" dirty="0" smtClean="0"/>
              <a:t>1</a:t>
            </a:r>
            <a:r>
              <a:rPr lang="en-US" altLang="zh-CN" sz="1200" dirty="0" smtClean="0"/>
              <a:t> population derived from Jin5 </a:t>
            </a:r>
            <a:r>
              <a:rPr lang="zh-CN" altLang="en-US" sz="1200" dirty="0" smtClean="0">
                <a:latin typeface="楷体"/>
                <a:ea typeface="楷体"/>
              </a:rPr>
              <a:t>ｘ</a:t>
            </a:r>
            <a:r>
              <a:rPr lang="en-US" altLang="zh-CN" sz="1200" i="1" dirty="0" smtClean="0">
                <a:ea typeface="楷体"/>
              </a:rPr>
              <a:t>Dgs</a:t>
            </a:r>
            <a:r>
              <a:rPr lang="en-US" altLang="zh-CN" sz="1200" dirty="0" smtClean="0">
                <a:ea typeface="楷体"/>
              </a:rPr>
              <a:t> </a:t>
            </a:r>
            <a:r>
              <a:rPr lang="en-US" altLang="zh-CN" sz="1200" dirty="0" smtClean="0"/>
              <a:t>at mature stage</a:t>
            </a:r>
            <a:endParaRPr lang="zh-CN" altLang="en-US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4664" y="704528"/>
            <a:ext cx="5688632" cy="3778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92696" y="704528"/>
            <a:ext cx="53285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 smtClean="0">
                <a:solidFill>
                  <a:schemeClr val="bg1"/>
                </a:solidFill>
              </a:rPr>
              <a:t>Individual panicles from F</a:t>
            </a:r>
            <a:r>
              <a:rPr lang="en-US" altLang="zh-CN" sz="1200" baseline="-25000" dirty="0" smtClean="0">
                <a:solidFill>
                  <a:schemeClr val="bg1"/>
                </a:solidFill>
              </a:rPr>
              <a:t>1</a:t>
            </a:r>
            <a:r>
              <a:rPr lang="en-US" altLang="zh-CN" sz="1200" dirty="0" smtClean="0">
                <a:solidFill>
                  <a:schemeClr val="bg1"/>
                </a:solidFill>
              </a:rPr>
              <a:t> population derived from Jin5</a:t>
            </a:r>
            <a:r>
              <a:rPr lang="zh-CN" altLang="en-US" sz="1200" dirty="0" smtClean="0">
                <a:solidFill>
                  <a:schemeClr val="bg1"/>
                </a:solidFill>
                <a:ea typeface="楷体"/>
              </a:rPr>
              <a:t>ｘ</a:t>
            </a:r>
            <a:r>
              <a:rPr lang="en-US" altLang="zh-CN" sz="1200" i="1" dirty="0" smtClean="0">
                <a:solidFill>
                  <a:schemeClr val="bg1"/>
                </a:solidFill>
                <a:ea typeface="楷体"/>
              </a:rPr>
              <a:t>Dgs</a:t>
            </a:r>
            <a:endParaRPr lang="zh-CN" altLang="en-US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8985</TotalTime>
  <Words>237</Words>
  <Application>Microsoft Office PowerPoint</Application>
  <PresentationFormat>A4 纸张(210x297 毫米)</PresentationFormat>
  <Paragraphs>42</Paragraphs>
  <Slides>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幻灯片 1</vt:lpstr>
      <vt:lpstr>幻灯片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Windows 用户</cp:lastModifiedBy>
  <cp:revision>54</cp:revision>
  <dcterms:created xsi:type="dcterms:W3CDTF">2022-05-05T03:08:01Z</dcterms:created>
  <dcterms:modified xsi:type="dcterms:W3CDTF">2024-04-17T03:27:06Z</dcterms:modified>
</cp:coreProperties>
</file>