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67" r:id="rId3"/>
    <p:sldId id="261" r:id="rId4"/>
    <p:sldId id="276" r:id="rId5"/>
    <p:sldId id="277" r:id="rId6"/>
    <p:sldId id="265" r:id="rId7"/>
  </p:sldIdLst>
  <p:sldSz cx="12192000" cy="12192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4806F5-F1DD-79F5-3D8D-85F6927CF9C2}" name="Author" initials="A" userId="Auth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46" autoAdjust="0"/>
    <p:restoredTop sz="93077" autoAdjust="0"/>
  </p:normalViewPr>
  <p:slideViewPr>
    <p:cSldViewPr snapToGrid="0">
      <p:cViewPr>
        <p:scale>
          <a:sx n="93" d="100"/>
          <a:sy n="93" d="100"/>
        </p:scale>
        <p:origin x="74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16C9F-C612-457C-A307-55FFD9B9CB0F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703388" y="1233488"/>
            <a:ext cx="33289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27B70-0AF0-4525-8746-6933C0150B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23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5pPr>
    <a:lvl6pPr marL="2285633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6pPr>
    <a:lvl7pPr marL="2742759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7pPr>
    <a:lvl8pPr marL="3199886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8pPr>
    <a:lvl9pPr marL="3657012" algn="l" defTabSz="914253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89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235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967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652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684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27B70-0AF0-4525-8746-6933C0150B2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24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95312"/>
            <a:ext cx="10363200" cy="424462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403623"/>
            <a:ext cx="9144000" cy="2943577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634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74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039537"/>
            <a:ext cx="10515600" cy="5071532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159048"/>
            <a:ext cx="10515600" cy="2666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52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245556"/>
            <a:ext cx="51816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245556"/>
            <a:ext cx="51816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06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49114"/>
            <a:ext cx="105156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988734"/>
            <a:ext cx="5157787" cy="146473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453467"/>
            <a:ext cx="515778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988734"/>
            <a:ext cx="5183188" cy="146473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453467"/>
            <a:ext cx="5183188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20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1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40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2800"/>
            <a:ext cx="3932237" cy="28448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55425"/>
            <a:ext cx="6172200" cy="8664222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3932237" cy="677615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13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2800"/>
            <a:ext cx="3932237" cy="28448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55425"/>
            <a:ext cx="6172200" cy="8664222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3932237" cy="677615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14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27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49111"/>
            <a:ext cx="26289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49111"/>
            <a:ext cx="77343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28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49114"/>
            <a:ext cx="105156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245556"/>
            <a:ext cx="105156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300181"/>
            <a:ext cx="27432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4EBE8-3BDE-47E6-8E71-919C6D652443}" type="datetimeFigureOut">
              <a:rPr kumimoji="1" lang="ja-JP" altLang="en-US" smtClean="0"/>
              <a:t>2024/3/28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300181"/>
            <a:ext cx="41148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300181"/>
            <a:ext cx="27432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964EE-181E-40B3-AB65-8CB221CDED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32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E68B25-7309-47B9-505C-B66958FAEE0D}"/>
              </a:ext>
            </a:extLst>
          </p:cNvPr>
          <p:cNvSpPr txBox="1"/>
          <p:nvPr/>
        </p:nvSpPr>
        <p:spPr>
          <a:xfrm>
            <a:off x="4068709" y="743392"/>
            <a:ext cx="40545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Supplemental Data 1. Patient characteristics</a:t>
            </a:r>
            <a:endParaRPr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C058798C-F589-0F8A-2E5F-18B3B5B64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911682"/>
              </p:ext>
            </p:extLst>
          </p:nvPr>
        </p:nvGraphicFramePr>
        <p:xfrm>
          <a:off x="3883294" y="1287528"/>
          <a:ext cx="4437794" cy="8975479"/>
        </p:xfrm>
        <a:graphic>
          <a:graphicData uri="http://schemas.openxmlformats.org/drawingml/2006/table">
            <a:tbl>
              <a:tblPr/>
              <a:tblGrid>
                <a:gridCol w="2555267">
                  <a:extLst>
                    <a:ext uri="{9D8B030D-6E8A-4147-A177-3AD203B41FA5}">
                      <a16:colId xmlns:a16="http://schemas.microsoft.com/office/drawing/2014/main" val="2893404321"/>
                    </a:ext>
                  </a:extLst>
                </a:gridCol>
                <a:gridCol w="1882527">
                  <a:extLst>
                    <a:ext uri="{9D8B030D-6E8A-4147-A177-3AD203B41FA5}">
                      <a16:colId xmlns:a16="http://schemas.microsoft.com/office/drawing/2014/main" val="3686507376"/>
                    </a:ext>
                  </a:extLst>
                </a:gridCol>
              </a:tblGrid>
              <a:tr h="366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Characteristics</a:t>
                      </a:r>
                    </a:p>
                  </a:txBody>
                  <a:tcPr marL="20639" marR="20639" marT="20639" marB="206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patients (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 </a:t>
                      </a:r>
                      <a:r>
                        <a:rPr lang="en-US" altLang="ja-JP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20639" marR="20639" marT="20639" marB="2063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2956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algn="l" fontAlgn="t"/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761622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Age, 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(range)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(40–88)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8489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Male/female,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(72.7)/27 (27.3)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032948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Most recent cancer stage,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01526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 </a:t>
                      </a:r>
                      <a:r>
                        <a:rPr lang="en-US" altLang="ja-JP" sz="1200" kern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(7.1)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194465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ja-JP" alt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en-US" altLang="ja-JP" sz="1200" kern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(8.1)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27810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IIIA </a:t>
                      </a:r>
                      <a:r>
                        <a:rPr lang="en-US" altLang="ja-JP" sz="1200" kern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</a:t>
                      </a:r>
                      <a:r>
                        <a:rPr lang="en-US" altLang="ja-JP" sz="1200" kern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(7.1)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065292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IIIB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(9.1)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9484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IIIC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610718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IVA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(33.3)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22201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IVB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(34.3)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00984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Histology at diagnosis,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703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Adenocarcinoma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(65.7)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9356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Squamous cell carcinoma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(21.2)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6804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Pleomorphic carcinoma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(3.0)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22931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Large cell carcinoma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794349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Non-small cell lung carcinoma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(4.0)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005979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Not specified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06049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PD-L1 status,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928104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TPS &lt; 1 %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(39.4)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88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TPS 1–49 %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(22.2)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58334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TPS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≥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(34.3)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312674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Unknown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(4.0)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3196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Line of therapy,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44955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(70.7)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80810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(18.2)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214717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≥3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(11.1)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29941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Regimen,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08448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ICI+Chemotherapy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(43.4)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05324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ICI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(26.3)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17942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Chemotherapy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(30.3)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109052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Driver mutation, </a:t>
                      </a:r>
                      <a:r>
                        <a:rPr lang="en-US" altLang="ja-JP" sz="12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03295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EGFR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(10.1)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3138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ALK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54169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ROS-1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221718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BRAF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(2.0)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086473"/>
                  </a:ext>
                </a:extLst>
              </a:tr>
              <a:tr h="232667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Negative/Unknown</a:t>
                      </a:r>
                    </a:p>
                  </a:txBody>
                  <a:tcPr marL="20639" marR="20639" marT="20639" marB="20639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(85.9)</a:t>
                      </a:r>
                    </a:p>
                  </a:txBody>
                  <a:tcPr marL="20639" marR="20639" marT="20639" marB="20639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433911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4D34D3-09F2-8DAC-2354-F081C6E36639}"/>
              </a:ext>
            </a:extLst>
          </p:cNvPr>
          <p:cNvSpPr txBox="1"/>
          <p:nvPr/>
        </p:nvSpPr>
        <p:spPr>
          <a:xfrm>
            <a:off x="3882849" y="10432945"/>
            <a:ext cx="4564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Abbreviations: PD-L1, programmed cell death/programmed cell death ligand-1; TPS, tumor proportion score; ICI, immune checkpoint inhibitor; EGFR, epidermal growth factor receptor; ALK, anaplastic lymphoma kinase.</a:t>
            </a:r>
          </a:p>
          <a:p>
            <a:r>
              <a:rPr lang="en-US" altLang="ja-JP" sz="1200" kern="0" baseline="300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a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Patients were enrolled after post-operative recurrence.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8681BB2-EA2D-8533-1F4B-53BE8D6CF1B4}"/>
              </a:ext>
            </a:extLst>
          </p:cNvPr>
          <p:cNvCxnSpPr/>
          <p:nvPr/>
        </p:nvCxnSpPr>
        <p:spPr>
          <a:xfrm>
            <a:off x="3882849" y="1645523"/>
            <a:ext cx="443779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62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オブジェクト 6">
            <a:extLst>
              <a:ext uri="{FF2B5EF4-FFF2-40B4-BE49-F238E27FC236}">
                <a16:creationId xmlns:a16="http://schemas.microsoft.com/office/drawing/2014/main" id="{A742CEAA-B017-73AE-0498-2A3F708DF0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927593"/>
              </p:ext>
            </p:extLst>
          </p:nvPr>
        </p:nvGraphicFramePr>
        <p:xfrm>
          <a:off x="6197600" y="2833688"/>
          <a:ext cx="3959225" cy="441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3061514" imgH="3416781" progId="Prism8.Document">
                  <p:embed/>
                </p:oleObj>
              </mc:Choice>
              <mc:Fallback>
                <p:oleObj name="Prism 8" r:id="rId3" imgW="3061514" imgH="3416781" progId="Prism8.Document">
                  <p:embed/>
                  <p:pic>
                    <p:nvPicPr>
                      <p:cNvPr id="7" name="オブジェクト 6">
                        <a:extLst>
                          <a:ext uri="{FF2B5EF4-FFF2-40B4-BE49-F238E27FC236}">
                            <a16:creationId xmlns:a16="http://schemas.microsoft.com/office/drawing/2014/main" id="{A742CEAA-B017-73AE-0498-2A3F708DF0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97600" y="2833688"/>
                        <a:ext cx="3959225" cy="4414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55F03878-B75C-83AB-252A-6583D9E100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297631"/>
              </p:ext>
            </p:extLst>
          </p:nvPr>
        </p:nvGraphicFramePr>
        <p:xfrm>
          <a:off x="1635125" y="2833688"/>
          <a:ext cx="3917950" cy="441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3032343" imgH="3419663" progId="Prism8.Document">
                  <p:embed/>
                </p:oleObj>
              </mc:Choice>
              <mc:Fallback>
                <p:oleObj name="Prism 8" r:id="rId5" imgW="3032343" imgH="3419663" progId="Prism8.Document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55F03878-B75C-83AB-252A-6583D9E100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5125" y="2833688"/>
                        <a:ext cx="3917950" cy="4418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01CCB8-BFF3-B5E8-04DE-D77D7CFA3B81}"/>
              </a:ext>
            </a:extLst>
          </p:cNvPr>
          <p:cNvSpPr txBox="1"/>
          <p:nvPr/>
        </p:nvSpPr>
        <p:spPr>
          <a:xfrm>
            <a:off x="1707647" y="2925387"/>
            <a:ext cx="520304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ea typeface="ＭＳ ゴシック" panose="020B0609070205080204" pitchFamily="49" charset="-128"/>
                <a:cs typeface="Arial" panose="020B0604020202020204" pitchFamily="34" charset="0"/>
              </a:rPr>
              <a:t>A)</a:t>
            </a:r>
            <a:endParaRPr lang="ja-JP" altLang="en-US" sz="1801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4CBD89-75A8-C7B3-2C59-C4C3BE302DB9}"/>
              </a:ext>
            </a:extLst>
          </p:cNvPr>
          <p:cNvSpPr txBox="1"/>
          <p:nvPr/>
        </p:nvSpPr>
        <p:spPr>
          <a:xfrm>
            <a:off x="6294186" y="2925387"/>
            <a:ext cx="495292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ea typeface="ＭＳ ゴシック" panose="020B0609070205080204" pitchFamily="49" charset="-128"/>
                <a:cs typeface="Arial" panose="020B0604020202020204" pitchFamily="34" charset="0"/>
              </a:rPr>
              <a:t>B)</a:t>
            </a:r>
            <a:endParaRPr lang="ja-JP" altLang="en-US" sz="1801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BB60E9-57AA-0B34-E352-FF2823CE3DBD}"/>
              </a:ext>
            </a:extLst>
          </p:cNvPr>
          <p:cNvSpPr txBox="1"/>
          <p:nvPr/>
        </p:nvSpPr>
        <p:spPr>
          <a:xfrm>
            <a:off x="3594100" y="7684616"/>
            <a:ext cx="521916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Supplemental Data 2. </a:t>
            </a:r>
            <a:r>
              <a:rPr lang="en-US" altLang="ja-JP" sz="900" b="1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Comparison of circulating tumor cells (CTCs) between non-small-cell lung cancer (NSCLC) patients and control individuals.</a:t>
            </a:r>
          </a:p>
          <a:p>
            <a:endParaRPr lang="en-US" altLang="ja-JP" sz="900" b="1" kern="100" dirty="0">
              <a:latin typeface="Arial" panose="020B0604020202020204" pitchFamily="34" charset="0"/>
              <a:ea typeface="ＭＳ 明朝" panose="02020609040205080304" pitchFamily="17" charset="-128"/>
              <a:cs typeface="Arial" panose="020B0604020202020204" pitchFamily="34" charset="0"/>
            </a:endParaRPr>
          </a:p>
          <a:p>
            <a:r>
              <a:rPr lang="en-US" altLang="ja-JP" sz="900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The total CTC counts (A) and programmed death-ligand 1 (PD-L1)(+) CTC counts (B) of patients with NSCLC were significantly higher than those of healthy individuals and patients with non-carcinomatous lung disease. </a:t>
            </a:r>
            <a:r>
              <a:rPr lang="en-US" altLang="ja-JP" sz="900" i="1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P</a:t>
            </a:r>
            <a:r>
              <a:rPr lang="en-US" altLang="ja-JP" sz="900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-values were calculated using the Kruskal–Wallis test and post-hoc analysis (Dunn–Bonferroni test).</a:t>
            </a:r>
            <a:endParaRPr lang="en-US" altLang="ja-JP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15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2CC10724-C9DF-E949-1090-9A4A5F0F40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697013"/>
              </p:ext>
            </p:extLst>
          </p:nvPr>
        </p:nvGraphicFramePr>
        <p:xfrm>
          <a:off x="4054475" y="4205288"/>
          <a:ext cx="3871913" cy="27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3828243" imgH="2698634" progId="Prism8.Document">
                  <p:embed/>
                </p:oleObj>
              </mc:Choice>
              <mc:Fallback>
                <p:oleObj name="Prism 8" r:id="rId3" imgW="3828243" imgH="2698634" progId="Prism8.Document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2CC10724-C9DF-E949-1090-9A4A5F0F40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54475" y="4205288"/>
                        <a:ext cx="3871913" cy="272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044660-32DE-9587-EC9C-D8899D6B5D26}"/>
              </a:ext>
            </a:extLst>
          </p:cNvPr>
          <p:cNvSpPr txBox="1"/>
          <p:nvPr/>
        </p:nvSpPr>
        <p:spPr>
          <a:xfrm>
            <a:off x="3689858" y="7248335"/>
            <a:ext cx="50163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Supplemental Data 3. </a:t>
            </a:r>
            <a:r>
              <a:rPr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Concordance between programmed death-ligand 1 (PD-L1) expression in tumor biopsy and circulating tumor cells (CTCs).</a:t>
            </a:r>
          </a:p>
          <a:p>
            <a:endParaRPr lang="en-US" altLang="ja-JP" sz="9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9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To calculate %tumor proportion scores (%TPS), PD-L1 expression levels in lung tumor tissues were routinely evaluated by using the FDA-approved </a:t>
            </a:r>
            <a:r>
              <a:rPr lang="en-US" altLang="ja-JP" sz="900" dirty="0" err="1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Dako</a:t>
            </a:r>
            <a:r>
              <a:rPr lang="en-US" altLang="ja-JP" sz="9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PD-L1 immunohistochemistry 22C3 </a:t>
            </a:r>
            <a:r>
              <a:rPr lang="en-US" altLang="ja-JP" sz="900" dirty="0" err="1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pharmDx</a:t>
            </a:r>
            <a:r>
              <a:rPr lang="en-US" altLang="ja-JP" sz="9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assay. The x-axis reveals the %TPS of individual tumor biopsy samples, and the y-axis shows the corresponding %PD-L1(+) CTC among all CTC counts. Rs and </a:t>
            </a:r>
            <a:r>
              <a:rPr lang="en-US" altLang="ja-JP" sz="900" i="1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-values were calculated using the Spearman correlation coefficient.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1EB423-58CF-CCB4-EAF1-2BE6554FC50F}"/>
              </a:ext>
            </a:extLst>
          </p:cNvPr>
          <p:cNvSpPr txBox="1"/>
          <p:nvPr/>
        </p:nvSpPr>
        <p:spPr>
          <a:xfrm>
            <a:off x="6545264" y="5726668"/>
            <a:ext cx="850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Rs = -0.003</a:t>
            </a:r>
          </a:p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9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= 0.982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7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97563823-BC35-6125-0277-3320E9B95D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656958"/>
              </p:ext>
            </p:extLst>
          </p:nvPr>
        </p:nvGraphicFramePr>
        <p:xfrm>
          <a:off x="5370513" y="1046163"/>
          <a:ext cx="2058987" cy="413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2067179" imgH="4150055" progId="Prism8.Document">
                  <p:embed/>
                </p:oleObj>
              </mc:Choice>
              <mc:Fallback>
                <p:oleObj name="Prism 8" r:id="rId3" imgW="2067179" imgH="4150055" progId="Prism8.Document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97563823-BC35-6125-0277-3320E9B95D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0513" y="1046163"/>
                        <a:ext cx="2058987" cy="413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D1E38649-8525-8C6B-E6AD-528D225CF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719084"/>
              </p:ext>
            </p:extLst>
          </p:nvPr>
        </p:nvGraphicFramePr>
        <p:xfrm>
          <a:off x="1335578" y="472498"/>
          <a:ext cx="4190151" cy="4397985"/>
        </p:xfrm>
        <a:graphic>
          <a:graphicData uri="http://schemas.openxmlformats.org/drawingml/2006/table">
            <a:tbl>
              <a:tblPr/>
              <a:tblGrid>
                <a:gridCol w="1579418">
                  <a:extLst>
                    <a:ext uri="{9D8B030D-6E8A-4147-A177-3AD203B41FA5}">
                      <a16:colId xmlns:a16="http://schemas.microsoft.com/office/drawing/2014/main" val="2893404321"/>
                    </a:ext>
                  </a:extLst>
                </a:gridCol>
                <a:gridCol w="676102">
                  <a:extLst>
                    <a:ext uri="{9D8B030D-6E8A-4147-A177-3AD203B41FA5}">
                      <a16:colId xmlns:a16="http://schemas.microsoft.com/office/drawing/2014/main" val="3686507376"/>
                    </a:ext>
                  </a:extLst>
                </a:gridCol>
                <a:gridCol w="1149215">
                  <a:extLst>
                    <a:ext uri="{9D8B030D-6E8A-4147-A177-3AD203B41FA5}">
                      <a16:colId xmlns:a16="http://schemas.microsoft.com/office/drawing/2014/main" val="3497668287"/>
                    </a:ext>
                  </a:extLst>
                </a:gridCol>
                <a:gridCol w="785416">
                  <a:extLst>
                    <a:ext uri="{9D8B030D-6E8A-4147-A177-3AD203B41FA5}">
                      <a16:colId xmlns:a16="http://schemas.microsoft.com/office/drawing/2014/main" val="198838513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l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Univariate analysis </a:t>
                      </a:r>
                      <a:r>
                        <a:rPr lang="en-US" altLang="ja-JP" sz="800" kern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2956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Characteristics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 (</a:t>
                      </a:r>
                      <a:r>
                        <a:rPr lang="en-US" altLang="ja-JP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(95%CI)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0127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638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Histology at diagnosis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84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Adenocarcinoma</a:t>
                      </a:r>
                      <a:endParaRPr lang="en-US" sz="7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03294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Squamous </a:t>
                      </a:r>
                      <a:r>
                        <a:rPr lang="en-US" sz="7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carcinoma/Others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0.867 (0.500-1.502)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0.609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80819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Regimen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6526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7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ICI+Chemotherapy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ICI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47126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Chemotherapy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1.221 (0.694-2.150)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0.488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03218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PD-L1 status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26227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TPS ≥ 50%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01526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TPS &lt;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1.326 (0.753-2.334)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0.328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19446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Driver mutation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948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EGFR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 / ROS-1 / BRAF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22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/ Unknown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1.400 (0.601-3.260)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0.435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703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Line of therapy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9356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68043"/>
                  </a:ext>
                </a:extLst>
              </a:tr>
              <a:tr h="131086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1.465 (0.856-2.507)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0.164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229317"/>
                  </a:ext>
                </a:extLst>
              </a:tr>
              <a:tr h="136036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Stage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92810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I, II,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III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88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IV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1.533 (0.856-2.744)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0.151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5833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Age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31267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31963"/>
                  </a:ext>
                </a:extLst>
              </a:tr>
              <a:tr h="151950">
                <a:tc>
                  <a:txBody>
                    <a:bodyPr/>
                    <a:lstStyle/>
                    <a:p>
                      <a:pPr marL="0" marR="0" lvl="0" indent="0" algn="l" defTabSz="121917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≥65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1.580 (0.892-2.799)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0.117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4495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Sex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80810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Female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21471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Male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1.632 (0.909-2.929)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0.101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29941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CTC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0844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≤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05324"/>
                  </a:ext>
                </a:extLst>
              </a:tr>
              <a:tr h="96379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≥3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1.778 (1.034-3.057)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0.038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17942"/>
                  </a:ext>
                </a:extLst>
              </a:tr>
              <a:tr h="224300"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80921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5A34DE7B-9850-1821-4BAF-315291EB5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946514"/>
              </p:ext>
            </p:extLst>
          </p:nvPr>
        </p:nvGraphicFramePr>
        <p:xfrm>
          <a:off x="7274284" y="472498"/>
          <a:ext cx="1934631" cy="4397985"/>
        </p:xfrm>
        <a:graphic>
          <a:graphicData uri="http://schemas.openxmlformats.org/drawingml/2006/table">
            <a:tbl>
              <a:tblPr/>
              <a:tblGrid>
                <a:gridCol w="1149215">
                  <a:extLst>
                    <a:ext uri="{9D8B030D-6E8A-4147-A177-3AD203B41FA5}">
                      <a16:colId xmlns:a16="http://schemas.microsoft.com/office/drawing/2014/main" val="3497668287"/>
                    </a:ext>
                  </a:extLst>
                </a:gridCol>
                <a:gridCol w="785416">
                  <a:extLst>
                    <a:ext uri="{9D8B030D-6E8A-4147-A177-3AD203B41FA5}">
                      <a16:colId xmlns:a16="http://schemas.microsoft.com/office/drawing/2014/main" val="198838513"/>
                    </a:ext>
                  </a:extLst>
                </a:gridCol>
              </a:tblGrid>
              <a:tr h="16787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Multivariate analysis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800" kern="0" baseline="3000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b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2956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(95%CI)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0127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638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84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03294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80819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6526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47126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03218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26227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01526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19446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948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22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703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9356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68043"/>
                  </a:ext>
                </a:extLst>
              </a:tr>
              <a:tr h="131086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229317"/>
                  </a:ext>
                </a:extLst>
              </a:tr>
              <a:tr h="136036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92810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88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5833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31267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31963"/>
                  </a:ext>
                </a:extLst>
              </a:tr>
              <a:tr h="151950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4495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80810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21471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29941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0844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05324"/>
                  </a:ext>
                </a:extLst>
              </a:tr>
              <a:tr h="9637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1.879 (1.080-3.271)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0.026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17942"/>
                  </a:ext>
                </a:extLst>
              </a:tr>
              <a:tr h="22430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80921"/>
                  </a:ext>
                </a:extLst>
              </a:tr>
            </a:tbl>
          </a:graphicData>
        </a:graphic>
      </p:graphicFrame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9123F531-E3D1-E3D4-ED18-A22CC549719E}"/>
              </a:ext>
            </a:extLst>
          </p:cNvPr>
          <p:cNvGraphicFramePr>
            <a:graphicFrameLocks noGrp="1"/>
          </p:cNvGraphicFramePr>
          <p:nvPr/>
        </p:nvGraphicFramePr>
        <p:xfrm>
          <a:off x="5525729" y="472498"/>
          <a:ext cx="1748556" cy="305509"/>
        </p:xfrm>
        <a:graphic>
          <a:graphicData uri="http://schemas.openxmlformats.org/drawingml/2006/table">
            <a:tbl>
              <a:tblPr/>
              <a:tblGrid>
                <a:gridCol w="1748556">
                  <a:extLst>
                    <a:ext uri="{9D8B030D-6E8A-4147-A177-3AD203B41FA5}">
                      <a16:colId xmlns:a16="http://schemas.microsoft.com/office/drawing/2014/main" val="919168582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63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Forest plot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58805"/>
                  </a:ext>
                </a:extLst>
              </a:tr>
            </a:tbl>
          </a:graphicData>
        </a:graphic>
      </p:graphicFrame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38A6BC8-4A88-8F37-1F75-0E0199A9517A}"/>
              </a:ext>
            </a:extLst>
          </p:cNvPr>
          <p:cNvGraphicFramePr>
            <a:graphicFrameLocks noGrp="1"/>
          </p:cNvGraphicFramePr>
          <p:nvPr/>
        </p:nvGraphicFramePr>
        <p:xfrm>
          <a:off x="9208915" y="472449"/>
          <a:ext cx="1748556" cy="305509"/>
        </p:xfrm>
        <a:graphic>
          <a:graphicData uri="http://schemas.openxmlformats.org/drawingml/2006/table">
            <a:tbl>
              <a:tblPr/>
              <a:tblGrid>
                <a:gridCol w="1748556">
                  <a:extLst>
                    <a:ext uri="{9D8B030D-6E8A-4147-A177-3AD203B41FA5}">
                      <a16:colId xmlns:a16="http://schemas.microsoft.com/office/drawing/2014/main" val="919168582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63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Forest plot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58805"/>
                  </a:ext>
                </a:extLst>
              </a:tr>
            </a:tbl>
          </a:graphicData>
        </a:graphic>
      </p:graphicFrame>
      <p:graphicFrame>
        <p:nvGraphicFramePr>
          <p:cNvPr id="18" name="オブジェクト 17">
            <a:extLst>
              <a:ext uri="{FF2B5EF4-FFF2-40B4-BE49-F238E27FC236}">
                <a16:creationId xmlns:a16="http://schemas.microsoft.com/office/drawing/2014/main" id="{2AD99AEB-AC35-3C1D-1FF4-D4D79734DA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22984" y="1049117"/>
          <a:ext cx="2141537" cy="413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2149650" imgH="4150055" progId="Prism8.Document">
                  <p:embed/>
                </p:oleObj>
              </mc:Choice>
              <mc:Fallback>
                <p:oleObj name="Prism 8" r:id="rId5" imgW="2149650" imgH="4150055" progId="Prism8.Document">
                  <p:embed/>
                  <p:pic>
                    <p:nvPicPr>
                      <p:cNvPr id="18" name="オブジェクト 17">
                        <a:extLst>
                          <a:ext uri="{FF2B5EF4-FFF2-40B4-BE49-F238E27FC236}">
                            <a16:creationId xmlns:a16="http://schemas.microsoft.com/office/drawing/2014/main" id="{2AD99AEB-AC35-3C1D-1FF4-D4D79734DA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22984" y="1049117"/>
                        <a:ext cx="2141537" cy="413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697FE8C-8CED-57CC-289F-114AB430E488}"/>
              </a:ext>
            </a:extLst>
          </p:cNvPr>
          <p:cNvCxnSpPr>
            <a:cxnSpLocks/>
          </p:cNvCxnSpPr>
          <p:nvPr/>
        </p:nvCxnSpPr>
        <p:spPr>
          <a:xfrm>
            <a:off x="1335578" y="781050"/>
            <a:ext cx="962189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66A5727-8ECE-DCE9-E893-CA8D6A81CB03}"/>
              </a:ext>
            </a:extLst>
          </p:cNvPr>
          <p:cNvCxnSpPr>
            <a:cxnSpLocks/>
          </p:cNvCxnSpPr>
          <p:nvPr/>
        </p:nvCxnSpPr>
        <p:spPr>
          <a:xfrm>
            <a:off x="1335578" y="4870532"/>
            <a:ext cx="96218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00EE16E5-5AD8-83EB-9DA5-4D8347E78BC4}"/>
              </a:ext>
            </a:extLst>
          </p:cNvPr>
          <p:cNvCxnSpPr/>
          <p:nvPr/>
        </p:nvCxnSpPr>
        <p:spPr>
          <a:xfrm>
            <a:off x="10957471" y="777958"/>
            <a:ext cx="0" cy="409252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73305D7-0A0C-3175-067C-D7F6895A71A1}"/>
              </a:ext>
            </a:extLst>
          </p:cNvPr>
          <p:cNvSpPr txBox="1"/>
          <p:nvPr/>
        </p:nvSpPr>
        <p:spPr>
          <a:xfrm>
            <a:off x="714225" y="353537"/>
            <a:ext cx="520304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solidFill>
                  <a:srgbClr val="222222"/>
                </a:solidFill>
                <a:ea typeface="ＭＳ ゴシック" panose="020B0609070205080204" pitchFamily="49" charset="-128"/>
                <a:cs typeface="Arial" panose="020B0604020202020204" pitchFamily="34" charset="0"/>
              </a:rPr>
              <a:t>A)</a:t>
            </a:r>
            <a:endParaRPr lang="ja-JP" altLang="en-US" sz="1801" b="1" dirty="0"/>
          </a:p>
        </p:txBody>
      </p:sp>
      <p:graphicFrame>
        <p:nvGraphicFramePr>
          <p:cNvPr id="24" name="オブジェクト 23">
            <a:extLst>
              <a:ext uri="{FF2B5EF4-FFF2-40B4-BE49-F238E27FC236}">
                <a16:creationId xmlns:a16="http://schemas.microsoft.com/office/drawing/2014/main" id="{65DD3272-5B3F-7589-53AF-F12409E9D0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391135"/>
              </p:ext>
            </p:extLst>
          </p:nvPr>
        </p:nvGraphicFramePr>
        <p:xfrm>
          <a:off x="5382418" y="6662371"/>
          <a:ext cx="2035175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7" imgW="2282180" imgH="4147174" progId="Prism8.Document">
                  <p:embed/>
                </p:oleObj>
              </mc:Choice>
              <mc:Fallback>
                <p:oleObj name="Prism 8" r:id="rId7" imgW="2282180" imgH="4147174" progId="Prism8.Document">
                  <p:embed/>
                  <p:pic>
                    <p:nvPicPr>
                      <p:cNvPr id="24" name="オブジェクト 23">
                        <a:extLst>
                          <a:ext uri="{FF2B5EF4-FFF2-40B4-BE49-F238E27FC236}">
                            <a16:creationId xmlns:a16="http://schemas.microsoft.com/office/drawing/2014/main" id="{65DD3272-5B3F-7589-53AF-F12409E9D0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82418" y="6662371"/>
                        <a:ext cx="2035175" cy="37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3ECEC254-C90E-901B-D9E6-5993004B7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71676"/>
              </p:ext>
            </p:extLst>
          </p:nvPr>
        </p:nvGraphicFramePr>
        <p:xfrm>
          <a:off x="1335578" y="6096000"/>
          <a:ext cx="4190151" cy="3985071"/>
        </p:xfrm>
        <a:graphic>
          <a:graphicData uri="http://schemas.openxmlformats.org/drawingml/2006/table">
            <a:tbl>
              <a:tblPr/>
              <a:tblGrid>
                <a:gridCol w="1579418">
                  <a:extLst>
                    <a:ext uri="{9D8B030D-6E8A-4147-A177-3AD203B41FA5}">
                      <a16:colId xmlns:a16="http://schemas.microsoft.com/office/drawing/2014/main" val="2893404321"/>
                    </a:ext>
                  </a:extLst>
                </a:gridCol>
                <a:gridCol w="676102">
                  <a:extLst>
                    <a:ext uri="{9D8B030D-6E8A-4147-A177-3AD203B41FA5}">
                      <a16:colId xmlns:a16="http://schemas.microsoft.com/office/drawing/2014/main" val="3686507376"/>
                    </a:ext>
                  </a:extLst>
                </a:gridCol>
                <a:gridCol w="1149215">
                  <a:extLst>
                    <a:ext uri="{9D8B030D-6E8A-4147-A177-3AD203B41FA5}">
                      <a16:colId xmlns:a16="http://schemas.microsoft.com/office/drawing/2014/main" val="3497668287"/>
                    </a:ext>
                  </a:extLst>
                </a:gridCol>
                <a:gridCol w="785416">
                  <a:extLst>
                    <a:ext uri="{9D8B030D-6E8A-4147-A177-3AD203B41FA5}">
                      <a16:colId xmlns:a16="http://schemas.microsoft.com/office/drawing/2014/main" val="198838513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l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Univariate analysis </a:t>
                      </a:r>
                      <a:r>
                        <a:rPr lang="en-US" altLang="ja-JP" sz="800" kern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</a:t>
                      </a:r>
                      <a:endParaRPr lang="en-US" altLang="ja-JP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2956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Characteristics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 (</a:t>
                      </a:r>
                      <a:r>
                        <a:rPr lang="en-US" altLang="ja-JP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(95%CI)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0127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638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Driver mutation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84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EGFR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 / ROS-1 / BRAF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03294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/ Unknown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1.143 (0.153-8.567)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0.896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80819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Stage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6526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I, II,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III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47126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IV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1.182 (0.475-2.940)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03218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Regimen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26227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7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ICI+Chemotherapy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ICI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01526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Chemotherapy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1.221 (0.694-2.150)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0.334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19446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PD-L1 status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948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TPS ≥ 50 %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22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TPS &lt;</a:t>
                      </a:r>
                      <a:r>
                        <a:rPr lang="ja-JP" alt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1.354 (0.524-3.499)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0.532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7033"/>
                  </a:ext>
                </a:extLst>
              </a:tr>
              <a:tr h="136036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Histology at diagnosis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92810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altLang="ja-JP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Adenocarcinoma</a:t>
                      </a:r>
                      <a:endParaRPr lang="en-US" sz="7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88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Squamous cell carcinoma / Others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1.383 (0.582-3.279)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0.463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5833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Age (years)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31267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31963"/>
                  </a:ext>
                </a:extLst>
              </a:tr>
              <a:tr h="151950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≥65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2.222 (0.651-7.582)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0.202</a:t>
                      </a:r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4495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Sex</a:t>
                      </a:r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80810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Female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21471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     Male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3.202 (0.932-11.00)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29941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CTC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50844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≤</a:t>
                      </a:r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05324"/>
                  </a:ext>
                </a:extLst>
              </a:tr>
              <a:tr h="96379">
                <a:tc>
                  <a:txBody>
                    <a:bodyPr/>
                    <a:lstStyle/>
                    <a:p>
                      <a:pPr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≥3</a:t>
                      </a: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5.961 (1.375-25.85)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17942"/>
                  </a:ext>
                </a:extLst>
              </a:tr>
              <a:tr h="224300"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80921"/>
                  </a:ext>
                </a:extLst>
              </a:tr>
            </a:tbl>
          </a:graphicData>
        </a:graphic>
      </p:graphicFrame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43135E24-7FDC-51E8-57DC-83B90DCE6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593861"/>
              </p:ext>
            </p:extLst>
          </p:nvPr>
        </p:nvGraphicFramePr>
        <p:xfrm>
          <a:off x="7274284" y="6096000"/>
          <a:ext cx="1934631" cy="3985071"/>
        </p:xfrm>
        <a:graphic>
          <a:graphicData uri="http://schemas.openxmlformats.org/drawingml/2006/table">
            <a:tbl>
              <a:tblPr/>
              <a:tblGrid>
                <a:gridCol w="1149215">
                  <a:extLst>
                    <a:ext uri="{9D8B030D-6E8A-4147-A177-3AD203B41FA5}">
                      <a16:colId xmlns:a16="http://schemas.microsoft.com/office/drawing/2014/main" val="3497668287"/>
                    </a:ext>
                  </a:extLst>
                </a:gridCol>
                <a:gridCol w="785416">
                  <a:extLst>
                    <a:ext uri="{9D8B030D-6E8A-4147-A177-3AD203B41FA5}">
                      <a16:colId xmlns:a16="http://schemas.microsoft.com/office/drawing/2014/main" val="198838513"/>
                    </a:ext>
                  </a:extLst>
                </a:gridCol>
              </a:tblGrid>
              <a:tr h="16787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altLang="ja-JP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Multivariate analysis</a:t>
                      </a:r>
                      <a:r>
                        <a:rPr lang="en-US" altLang="ja-JP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800" kern="0" baseline="3000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b</a:t>
                      </a:r>
                      <a:endParaRPr lang="en-US" altLang="ja-JP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2956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(95%CI)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0127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638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84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03294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808198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6526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471268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032189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26227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01526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19446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948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22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7703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93567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68043"/>
                  </a:ext>
                </a:extLst>
              </a:tr>
              <a:tr h="131086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229317"/>
                  </a:ext>
                </a:extLst>
              </a:tr>
              <a:tr h="136036"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92810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883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5833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312674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431963"/>
                  </a:ext>
                </a:extLst>
              </a:tr>
              <a:tr h="15195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3.829 (1.114-13.17)</a:t>
                      </a:r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0.033</a:t>
                      </a:r>
                      <a:endParaRPr lang="ja-JP" altLang="en-US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44955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680810"/>
                  </a:ext>
                </a:extLst>
              </a:tr>
              <a:tr h="132325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05324"/>
                  </a:ext>
                </a:extLst>
              </a:tr>
              <a:tr h="9637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6.244 (1.436-27.16)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17942"/>
                  </a:ext>
                </a:extLst>
              </a:tr>
              <a:tr h="224300"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altLang="ja-JP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80921"/>
                  </a:ext>
                </a:extLst>
              </a:tr>
            </a:tbl>
          </a:graphicData>
        </a:graphic>
      </p:graphicFrame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A4215F42-939E-E357-31CB-19B089E29A24}"/>
              </a:ext>
            </a:extLst>
          </p:cNvPr>
          <p:cNvGraphicFramePr>
            <a:graphicFrameLocks noGrp="1"/>
          </p:cNvGraphicFramePr>
          <p:nvPr/>
        </p:nvGraphicFramePr>
        <p:xfrm>
          <a:off x="5525729" y="6096000"/>
          <a:ext cx="1748556" cy="305509"/>
        </p:xfrm>
        <a:graphic>
          <a:graphicData uri="http://schemas.openxmlformats.org/drawingml/2006/table">
            <a:tbl>
              <a:tblPr/>
              <a:tblGrid>
                <a:gridCol w="1748556">
                  <a:extLst>
                    <a:ext uri="{9D8B030D-6E8A-4147-A177-3AD203B41FA5}">
                      <a16:colId xmlns:a16="http://schemas.microsoft.com/office/drawing/2014/main" val="919168582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63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Forest plot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58805"/>
                  </a:ext>
                </a:extLst>
              </a:tr>
            </a:tbl>
          </a:graphicData>
        </a:graphic>
      </p:graphicFrame>
      <p:graphicFrame>
        <p:nvGraphicFramePr>
          <p:cNvPr id="28" name="表 27">
            <a:extLst>
              <a:ext uri="{FF2B5EF4-FFF2-40B4-BE49-F238E27FC236}">
                <a16:creationId xmlns:a16="http://schemas.microsoft.com/office/drawing/2014/main" id="{30A27FCD-6502-871F-9520-99B50A64ADE9}"/>
              </a:ext>
            </a:extLst>
          </p:cNvPr>
          <p:cNvGraphicFramePr>
            <a:graphicFrameLocks noGrp="1"/>
          </p:cNvGraphicFramePr>
          <p:nvPr/>
        </p:nvGraphicFramePr>
        <p:xfrm>
          <a:off x="9208915" y="6095951"/>
          <a:ext cx="1748556" cy="305509"/>
        </p:xfrm>
        <a:graphic>
          <a:graphicData uri="http://schemas.openxmlformats.org/drawingml/2006/table">
            <a:tbl>
              <a:tblPr/>
              <a:tblGrid>
                <a:gridCol w="1748556">
                  <a:extLst>
                    <a:ext uri="{9D8B030D-6E8A-4147-A177-3AD203B41FA5}">
                      <a16:colId xmlns:a16="http://schemas.microsoft.com/office/drawing/2014/main" val="919168582"/>
                    </a:ext>
                  </a:extLst>
                </a:gridCol>
              </a:tblGrid>
              <a:tr h="167871">
                <a:tc>
                  <a:txBody>
                    <a:bodyPr/>
                    <a:lstStyle/>
                    <a:p>
                      <a:pPr algn="ctr" fontAlgn="t"/>
                      <a:endParaRPr lang="en-US" sz="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63897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Forest plot</a:t>
                      </a:r>
                    </a:p>
                  </a:txBody>
                  <a:tcPr marL="15479" marR="15479" marT="15479" marB="15479" anchor="ctr">
                    <a:lnL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58805"/>
                  </a:ext>
                </a:extLst>
              </a:tr>
            </a:tbl>
          </a:graphicData>
        </a:graphic>
      </p:graphicFrame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755D8F49-A844-D73C-15AF-A47DE9ECB007}"/>
              </a:ext>
            </a:extLst>
          </p:cNvPr>
          <p:cNvCxnSpPr>
            <a:cxnSpLocks/>
          </p:cNvCxnSpPr>
          <p:nvPr/>
        </p:nvCxnSpPr>
        <p:spPr>
          <a:xfrm>
            <a:off x="1335578" y="6404552"/>
            <a:ext cx="962189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B4F5FDC-4B44-CCB4-2D15-C95A287881F7}"/>
              </a:ext>
            </a:extLst>
          </p:cNvPr>
          <p:cNvCxnSpPr>
            <a:cxnSpLocks/>
          </p:cNvCxnSpPr>
          <p:nvPr/>
        </p:nvCxnSpPr>
        <p:spPr>
          <a:xfrm>
            <a:off x="1335578" y="10072018"/>
            <a:ext cx="96218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F1A563E5-138C-DF57-1D0E-06E336E8FC2E}"/>
              </a:ext>
            </a:extLst>
          </p:cNvPr>
          <p:cNvCxnSpPr/>
          <p:nvPr/>
        </p:nvCxnSpPr>
        <p:spPr>
          <a:xfrm>
            <a:off x="10957471" y="6401460"/>
            <a:ext cx="0" cy="409252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C1C2322-83E6-CFAD-D6B5-8A305A02843E}"/>
              </a:ext>
            </a:extLst>
          </p:cNvPr>
          <p:cNvSpPr txBox="1"/>
          <p:nvPr/>
        </p:nvSpPr>
        <p:spPr>
          <a:xfrm>
            <a:off x="714225" y="5977039"/>
            <a:ext cx="520304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solidFill>
                  <a:srgbClr val="222222"/>
                </a:solidFill>
                <a:ea typeface="ＭＳ ゴシック" panose="020B0609070205080204" pitchFamily="49" charset="-128"/>
                <a:cs typeface="Arial" panose="020B0604020202020204" pitchFamily="34" charset="0"/>
              </a:rPr>
              <a:t>B)</a:t>
            </a:r>
            <a:endParaRPr lang="ja-JP" altLang="en-US" sz="1801" b="1" dirty="0"/>
          </a:p>
        </p:txBody>
      </p:sp>
      <p:graphicFrame>
        <p:nvGraphicFramePr>
          <p:cNvPr id="34" name="オブジェクト 33">
            <a:extLst>
              <a:ext uri="{FF2B5EF4-FFF2-40B4-BE49-F238E27FC236}">
                <a16:creationId xmlns:a16="http://schemas.microsoft.com/office/drawing/2014/main" id="{4ADB80A8-482B-62CC-CE52-D850647C07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66213" y="6662738"/>
          <a:ext cx="2035175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9" imgW="2282180" imgH="4147174" progId="Prism8.Document">
                  <p:embed/>
                </p:oleObj>
              </mc:Choice>
              <mc:Fallback>
                <p:oleObj name="Prism 8" r:id="rId9" imgW="2282180" imgH="4147174" progId="Prism8.Document">
                  <p:embed/>
                  <p:pic>
                    <p:nvPicPr>
                      <p:cNvPr id="34" name="オブジェクト 33">
                        <a:extLst>
                          <a:ext uri="{FF2B5EF4-FFF2-40B4-BE49-F238E27FC236}">
                            <a16:creationId xmlns:a16="http://schemas.microsoft.com/office/drawing/2014/main" id="{4ADB80A8-482B-62CC-CE52-D850647C07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66213" y="6662738"/>
                        <a:ext cx="2035175" cy="37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54C6E4-F430-C838-28BF-42A148062211}"/>
              </a:ext>
            </a:extLst>
          </p:cNvPr>
          <p:cNvSpPr txBox="1"/>
          <p:nvPr/>
        </p:nvSpPr>
        <p:spPr>
          <a:xfrm>
            <a:off x="3228198" y="10647398"/>
            <a:ext cx="5613724" cy="13388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Supplemental Data 4. Prognostic outcome of circulating tumor cells (CTCs) measurement evaluated by Cox proportional hazards model.</a:t>
            </a:r>
          </a:p>
          <a:p>
            <a:endParaRPr lang="en-US" altLang="ja-JP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Multivariate analysis revealed that the baseline CTC count (≥3 cells) was an independent prognostic factor for A. progression-free survival (hazard ratio (HR) 1.879, 95 % confidence interval (CI) 1.080–3.271, </a:t>
            </a:r>
            <a:r>
              <a:rPr lang="en-US" altLang="ja-JP" sz="9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= 0.026) and B. overall survival (HR 6.244, 95% CI 1.436–27.16, </a:t>
            </a:r>
            <a:r>
              <a:rPr lang="en-US" altLang="ja-JP" sz="9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= 0.015). HR, hazard ratio; CI, confidence interval</a:t>
            </a:r>
          </a:p>
          <a:p>
            <a:r>
              <a:rPr lang="en-US" altLang="ja-JP" sz="900" kern="0" baseline="300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a 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Univariate analyses were performed using the Cox proportional hazard model.</a:t>
            </a:r>
          </a:p>
          <a:p>
            <a:r>
              <a:rPr lang="en-US" altLang="ja-JP" sz="900" kern="0" baseline="300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b 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Multivariate analyses were performed using the Cox proportional hazard model (forward stepwise).</a:t>
            </a:r>
          </a:p>
        </p:txBody>
      </p:sp>
    </p:spTree>
    <p:extLst>
      <p:ext uri="{BB962C8B-B14F-4D97-AF65-F5344CB8AC3E}">
        <p14:creationId xmlns:p14="http://schemas.microsoft.com/office/powerpoint/2010/main" val="1950033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DCDB66-DFAD-263A-A2FB-31B0D85C02D9}"/>
              </a:ext>
            </a:extLst>
          </p:cNvPr>
          <p:cNvSpPr txBox="1"/>
          <p:nvPr/>
        </p:nvSpPr>
        <p:spPr>
          <a:xfrm>
            <a:off x="2685350" y="7781704"/>
            <a:ext cx="64891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Supplemental Data 5. Association of programmed death-ligand 1 (PD-L1) positive ratio of circulating tumor cells (CTCs) with PFS in patients treated with regimens, including immune checkpoint inhibitors (ICIs).</a:t>
            </a:r>
          </a:p>
          <a:p>
            <a:endParaRPr lang="en-US" altLang="ja-JP" sz="9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9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High PD-L1 expression ratio of CTCs (≥50 %) was not associated with prolonged PFS in patients treated with regimens including ICIs. </a:t>
            </a:r>
            <a:r>
              <a:rPr lang="en-US" altLang="ja-JP" sz="900" i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-values were calculated using the log-rank test. Hazard ratios (HRs) were calculated using the Cox proportional hazards model.</a:t>
            </a:r>
            <a:endParaRPr lang="en-US" altLang="ja-JP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E68751EE-B0EE-7BD1-3E17-C7E2EFAEAF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900045"/>
              </p:ext>
            </p:extLst>
          </p:nvPr>
        </p:nvGraphicFramePr>
        <p:xfrm>
          <a:off x="4065588" y="3973513"/>
          <a:ext cx="4130675" cy="305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3855613" imgH="2849539" progId="Prism8.Document">
                  <p:embed/>
                </p:oleObj>
              </mc:Choice>
              <mc:Fallback>
                <p:oleObj name="Prism 8" r:id="rId3" imgW="3855613" imgH="2849539" progId="Prism8.Document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E68751EE-B0EE-7BD1-3E17-C7E2EFAEAF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65588" y="3973513"/>
                        <a:ext cx="4130675" cy="305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639D1C-6484-89C3-EB33-F9BDED51342E}"/>
              </a:ext>
            </a:extLst>
          </p:cNvPr>
          <p:cNvSpPr txBox="1"/>
          <p:nvPr/>
        </p:nvSpPr>
        <p:spPr>
          <a:xfrm>
            <a:off x="4890524" y="5925774"/>
            <a:ext cx="1466263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8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 = 0.842</a:t>
            </a:r>
          </a:p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HR 1.075 (0.524-2.207)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2EADA3-3C88-630A-C37A-F17DCE988892}"/>
              </a:ext>
            </a:extLst>
          </p:cNvPr>
          <p:cNvSpPr txBox="1"/>
          <p:nvPr/>
        </p:nvSpPr>
        <p:spPr>
          <a:xfrm>
            <a:off x="4610988" y="6694870"/>
            <a:ext cx="1012668" cy="246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No. at risk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AE590A-43AF-5E76-9BD2-1F055E5A49B6}"/>
              </a:ext>
            </a:extLst>
          </p:cNvPr>
          <p:cNvSpPr txBox="1"/>
          <p:nvPr/>
        </p:nvSpPr>
        <p:spPr>
          <a:xfrm>
            <a:off x="4619377" y="6865119"/>
            <a:ext cx="3425070" cy="400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24          15          11           7            4            2            0</a:t>
            </a:r>
          </a:p>
          <a:p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25          16          11           7            6            6            3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23DE91-EB44-91E6-8660-9B281467C885}"/>
              </a:ext>
            </a:extLst>
          </p:cNvPr>
          <p:cNvSpPr txBox="1"/>
          <p:nvPr/>
        </p:nvSpPr>
        <p:spPr>
          <a:xfrm>
            <a:off x="2530929" y="6865119"/>
            <a:ext cx="2158637" cy="400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r>
              <a:rPr lang="en-US" altLang="ja-JP" sz="1000" baseline="300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(+) </a:t>
            </a:r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CTCs / CTCs 0%–49%</a:t>
            </a:r>
          </a:p>
          <a:p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r>
              <a:rPr lang="en-US" altLang="ja-JP" sz="1000" baseline="300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(+) </a:t>
            </a:r>
            <a:r>
              <a:rPr lang="en-US" altLang="ja-JP" sz="1001" b="1" dirty="0">
                <a:latin typeface="Arial" panose="020B0604020202020204" pitchFamily="34" charset="0"/>
                <a:cs typeface="Arial" panose="020B0604020202020204" pitchFamily="34" charset="0"/>
              </a:rPr>
              <a:t>CTCs / CTCs 50%–100%</a:t>
            </a:r>
          </a:p>
        </p:txBody>
      </p:sp>
    </p:spTree>
    <p:extLst>
      <p:ext uri="{BB962C8B-B14F-4D97-AF65-F5344CB8AC3E}">
        <p14:creationId xmlns:p14="http://schemas.microsoft.com/office/powerpoint/2010/main" val="398465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FC30A7-738A-B003-A376-2D79F1D085D7}"/>
              </a:ext>
            </a:extLst>
          </p:cNvPr>
          <p:cNvSpPr txBox="1"/>
          <p:nvPr/>
        </p:nvSpPr>
        <p:spPr>
          <a:xfrm>
            <a:off x="2902917" y="4036660"/>
            <a:ext cx="520304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solidFill>
                  <a:srgbClr val="222222"/>
                </a:solidFill>
                <a:ea typeface="ＭＳ ゴシック" panose="020B0609070205080204" pitchFamily="49" charset="-128"/>
                <a:cs typeface="Arial" panose="020B0604020202020204" pitchFamily="34" charset="0"/>
              </a:rPr>
              <a:t>A)</a:t>
            </a:r>
            <a:endParaRPr lang="ja-JP" altLang="en-US" sz="1801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9418E1-A2FB-8B91-6FFD-587ED7A3A264}"/>
              </a:ext>
            </a:extLst>
          </p:cNvPr>
          <p:cNvSpPr txBox="1"/>
          <p:nvPr/>
        </p:nvSpPr>
        <p:spPr>
          <a:xfrm>
            <a:off x="6159062" y="4044475"/>
            <a:ext cx="495292" cy="3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1" b="1" dirty="0">
                <a:solidFill>
                  <a:srgbClr val="222222"/>
                </a:solidFill>
                <a:ea typeface="ＭＳ ゴシック" panose="020B0609070205080204" pitchFamily="49" charset="-128"/>
                <a:cs typeface="Arial" panose="020B0604020202020204" pitchFamily="34" charset="0"/>
              </a:rPr>
              <a:t>B)</a:t>
            </a:r>
            <a:endParaRPr lang="ja-JP" altLang="en-US" sz="1801" b="1" dirty="0"/>
          </a:p>
        </p:txBody>
      </p:sp>
      <p:graphicFrame>
        <p:nvGraphicFramePr>
          <p:cNvPr id="13" name="オブジェクト 12">
            <a:extLst>
              <a:ext uri="{FF2B5EF4-FFF2-40B4-BE49-F238E27FC236}">
                <a16:creationId xmlns:a16="http://schemas.microsoft.com/office/drawing/2014/main" id="{A9CB64DD-7538-E563-955D-3EA471AD84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39388"/>
              </p:ext>
            </p:extLst>
          </p:nvPr>
        </p:nvGraphicFramePr>
        <p:xfrm>
          <a:off x="3000375" y="4140641"/>
          <a:ext cx="3095625" cy="303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3425611" imgH="3384728" progId="Prism8.Document">
                  <p:embed/>
                </p:oleObj>
              </mc:Choice>
              <mc:Fallback>
                <p:oleObj name="Prism 8" r:id="rId3" imgW="3425611" imgH="3384728" progId="Prism8.Document">
                  <p:embed/>
                  <p:pic>
                    <p:nvPicPr>
                      <p:cNvPr id="13" name="オブジェクト 12">
                        <a:extLst>
                          <a:ext uri="{FF2B5EF4-FFF2-40B4-BE49-F238E27FC236}">
                            <a16:creationId xmlns:a16="http://schemas.microsoft.com/office/drawing/2014/main" id="{A9CB64DD-7538-E563-955D-3EA471AD84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0375" y="4140641"/>
                        <a:ext cx="3095625" cy="303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6062871E-1316-2DE9-7141-853F5444D4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785928"/>
              </p:ext>
            </p:extLst>
          </p:nvPr>
        </p:nvGraphicFramePr>
        <p:xfrm>
          <a:off x="6237288" y="4169216"/>
          <a:ext cx="3130550" cy="300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3463785" imgH="3357356" progId="Prism8.Document">
                  <p:embed/>
                </p:oleObj>
              </mc:Choice>
              <mc:Fallback>
                <p:oleObj name="Prism 8" r:id="rId5" imgW="3463785" imgH="3357356" progId="Prism8.Document">
                  <p:embed/>
                  <p:pic>
                    <p:nvPicPr>
                      <p:cNvPr id="8" name="オブジェクト 7">
                        <a:extLst>
                          <a:ext uri="{FF2B5EF4-FFF2-40B4-BE49-F238E27FC236}">
                            <a16:creationId xmlns:a16="http://schemas.microsoft.com/office/drawing/2014/main" id="{6062871E-1316-2DE9-7141-853F5444D4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7288" y="4169216"/>
                        <a:ext cx="3130550" cy="300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58BFEE-22F3-CC6F-58CF-B44EEEEF08A8}"/>
              </a:ext>
            </a:extLst>
          </p:cNvPr>
          <p:cNvSpPr txBox="1"/>
          <p:nvPr/>
        </p:nvSpPr>
        <p:spPr>
          <a:xfrm>
            <a:off x="3158640" y="7147665"/>
            <a:ext cx="6464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Supplemental Data 6. Dynamic monitoring of circulating tumor cell (CTC) counts until progressive disease.</a:t>
            </a:r>
          </a:p>
          <a:p>
            <a:endParaRPr lang="en-US" altLang="ja-JP" sz="900" b="1" dirty="0"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  <a:p>
            <a:r>
              <a:rPr lang="en-US" altLang="ja-JP" sz="9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A: CTC counts and B: programmed death-ligand 1 (PD-L1)(+) CTC counts before and after disease progression. </a:t>
            </a:r>
            <a:r>
              <a:rPr lang="en-US" altLang="ja-JP" sz="900" i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P</a:t>
            </a:r>
            <a:r>
              <a:rPr lang="en-US" altLang="ja-JP" sz="900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-values were calculated using the Wilcoxon signed-rank test.</a:t>
            </a:r>
            <a:endParaRPr lang="en-US" altLang="ja-JP" sz="900" kern="100" dirty="0">
              <a:latin typeface="Arial" panose="020B0604020202020204" pitchFamily="34" charset="0"/>
              <a:ea typeface="ＭＳ 明朝" panose="02020609040205080304" pitchFamily="17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2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28716</TotalTime>
  <Words>1184</Words>
  <Application>Microsoft Office PowerPoint</Application>
  <PresentationFormat>ユーザー設定</PresentationFormat>
  <Paragraphs>254</Paragraphs>
  <Slides>6</Slides>
  <Notes>6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ＭＳ ゴシック</vt:lpstr>
      <vt:lpstr>游ゴシック</vt:lpstr>
      <vt:lpstr>Arial</vt:lpstr>
      <vt:lpstr>Calibri</vt:lpstr>
      <vt:lpstr>Calibri Light</vt:lpstr>
      <vt:lpstr>Roboto</vt:lpstr>
      <vt:lpstr>Office テーマ</vt:lpstr>
      <vt:lpstr>GraphPad Prism 8 Project</vt:lpstr>
      <vt:lpstr>Prism 8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十合 晋作</dc:creator>
  <cp:lastModifiedBy>住吉 一誠</cp:lastModifiedBy>
  <cp:revision>198</cp:revision>
  <cp:lastPrinted>2022-11-11T14:41:05Z</cp:lastPrinted>
  <dcterms:created xsi:type="dcterms:W3CDTF">2022-04-30T00:59:20Z</dcterms:created>
  <dcterms:modified xsi:type="dcterms:W3CDTF">2024-03-29T11:37:45Z</dcterms:modified>
</cp:coreProperties>
</file>