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83" r:id="rId3"/>
    <p:sldId id="284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&#12473;&#12501;&#12455;&#12525;&#12452;&#12489;&#38306;&#36899;\Panc-1%20Panc-1A%20&#12473;&#12501;&#12455;&#12450;&#24418;&#25104;&#3302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PCR\PCR%20EpCAM&#65374;CD133\PCR%20CD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PCR\PCR%20LY6D&#65374;CXCR4\PCR%203-4%20Panc-1%20CD13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PCR\PCR%20LY6D&#65374;CXCR4\PCR%203-4%20Panc-1%20CXCR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&#34220;&#21092;&#25269;&#25239;&#24615;\PanC1%203-4%20&#12458;&#12461;&#12469;&#12522;(&#33258;&#21205;&#22238;&#24489;&#28168;&#12415;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&#34220;&#21092;&#25269;&#25239;&#24615;\PanC1%20Panc-1A%20GEM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PCR\PCR%20LY6D%203-4%20&#12473;&#12501;&#12455;&#12525;&#12452;&#1248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UFFALO\&#38442;&#22823;&#30740;&#31350;\&#12473;&#12463;&#12521;&#12483;&#12481;&#12450;&#12483;&#12475;&#12452;\panc-1%20Panc-1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B9-4A8E-BEFC-587457A2B79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B9-4A8E-BEFC-587457A2B79C}"/>
              </c:ext>
            </c:extLst>
          </c:dPt>
          <c:errBars>
            <c:errBarType val="both"/>
            <c:errValType val="cust"/>
            <c:noEndCap val="0"/>
            <c:plus>
              <c:numRef>
                <c:f>(Sheet1!$G$12,Sheet1!$I$12)</c:f>
                <c:numCache>
                  <c:formatCode>General</c:formatCode>
                  <c:ptCount val="2"/>
                  <c:pt idx="0">
                    <c:v>1.3743685418725535</c:v>
                  </c:pt>
                  <c:pt idx="1">
                    <c:v>1.7716909687891083</c:v>
                  </c:pt>
                </c:numCache>
              </c:numRef>
            </c:plus>
            <c:minus>
              <c:numRef>
                <c:f>(Sheet1!$G$12,Sheet1!$I$12)</c:f>
                <c:numCache>
                  <c:formatCode>General</c:formatCode>
                  <c:ptCount val="2"/>
                  <c:pt idx="0">
                    <c:v>1.3743685418725535</c:v>
                  </c:pt>
                  <c:pt idx="1">
                    <c:v>1.7716909687891083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Sheet1!$G$14:$G$15</c:f>
              <c:strCache>
                <c:ptCount val="2"/>
                <c:pt idx="0">
                  <c:v>Parent</c:v>
                </c:pt>
                <c:pt idx="1">
                  <c:v>LP/CD44+</c:v>
                </c:pt>
              </c:strCache>
            </c:strRef>
          </c:cat>
          <c:val>
            <c:numRef>
              <c:f>Sheet1!$H$14:$H$15</c:f>
              <c:numCache>
                <c:formatCode>General</c:formatCode>
                <c:ptCount val="2"/>
                <c:pt idx="0">
                  <c:v>3.6666666666666665</c:v>
                </c:pt>
                <c:pt idx="1">
                  <c:v>7.166666666666667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B9-4A8E-BEFC-587457A2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5068992"/>
        <c:axId val="1488639264"/>
      </c:barChart>
      <c:catAx>
        <c:axId val="17450689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88639264"/>
        <c:crosses val="autoZero"/>
        <c:auto val="1"/>
        <c:lblAlgn val="ctr"/>
        <c:lblOffset val="100"/>
        <c:noMultiLvlLbl val="0"/>
      </c:catAx>
      <c:valAx>
        <c:axId val="148863926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4506899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EE-47F8-8419-2073CF4AA26E}"/>
              </c:ext>
            </c:extLst>
          </c:dPt>
          <c:errBars>
            <c:errBarType val="both"/>
            <c:errValType val="cust"/>
            <c:noEndCap val="0"/>
            <c:plus>
              <c:numRef>
                <c:f>(Sheet1!$E$9,Sheet1!$F$9)</c:f>
                <c:numCache>
                  <c:formatCode>General</c:formatCode>
                  <c:ptCount val="2"/>
                  <c:pt idx="0">
                    <c:v>0.16200000000000001</c:v>
                  </c:pt>
                  <c:pt idx="1">
                    <c:v>0.04</c:v>
                  </c:pt>
                </c:numCache>
              </c:numRef>
            </c:plus>
            <c:minus>
              <c:numRef>
                <c:f>(Sheet1!$E$9,Sheet1!$F$9)</c:f>
                <c:numCache>
                  <c:formatCode>General</c:formatCode>
                  <c:ptCount val="2"/>
                  <c:pt idx="0">
                    <c:v>0.16200000000000001</c:v>
                  </c:pt>
                  <c:pt idx="1">
                    <c:v>0.04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Sheet1!$E$7:$F$7</c:f>
              <c:strCache>
                <c:ptCount val="2"/>
                <c:pt idx="0">
                  <c:v>Parent</c:v>
                </c:pt>
                <c:pt idx="1">
                  <c:v>LP/CD44+</c:v>
                </c:pt>
              </c:strCache>
            </c:strRef>
          </c:cat>
          <c:val>
            <c:numRef>
              <c:f>Sheet1!$E$8:$F$8</c:f>
              <c:numCache>
                <c:formatCode>General</c:formatCode>
                <c:ptCount val="2"/>
                <c:pt idx="0">
                  <c:v>1</c:v>
                </c:pt>
                <c:pt idx="1">
                  <c:v>2.129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EE-47F8-8419-2073CF4AA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974368"/>
        <c:axId val="1491920240"/>
      </c:barChart>
      <c:catAx>
        <c:axId val="14719743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91920240"/>
        <c:crosses val="autoZero"/>
        <c:auto val="1"/>
        <c:lblAlgn val="ctr"/>
        <c:lblOffset val="100"/>
        <c:noMultiLvlLbl val="0"/>
      </c:catAx>
      <c:valAx>
        <c:axId val="1491920240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719743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93-441A-8F20-B38B0DA29594}"/>
              </c:ext>
            </c:extLst>
          </c:dPt>
          <c:errBars>
            <c:errBarType val="both"/>
            <c:errValType val="cust"/>
            <c:noEndCap val="0"/>
            <c:plus>
              <c:numRef>
                <c:f>(Sheet1!$F$9,Sheet1!$G$9)</c:f>
                <c:numCache>
                  <c:formatCode>General</c:formatCode>
                  <c:ptCount val="2"/>
                  <c:pt idx="0">
                    <c:v>0.14243922074723742</c:v>
                  </c:pt>
                  <c:pt idx="1">
                    <c:v>1.63</c:v>
                  </c:pt>
                </c:numCache>
              </c:numRef>
            </c:plus>
            <c:minus>
              <c:numRef>
                <c:f>(Sheet1!$F$9,Sheet1!$G$9)</c:f>
                <c:numCache>
                  <c:formatCode>General</c:formatCode>
                  <c:ptCount val="2"/>
                  <c:pt idx="0">
                    <c:v>0.14243922074723742</c:v>
                  </c:pt>
                  <c:pt idx="1">
                    <c:v>1.63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Sheet1!$F$7:$G$7</c:f>
              <c:strCache>
                <c:ptCount val="2"/>
                <c:pt idx="0">
                  <c:v>Parent</c:v>
                </c:pt>
                <c:pt idx="1">
                  <c:v>LP/CD44+</c:v>
                </c:pt>
              </c:strCache>
            </c:strRef>
          </c:cat>
          <c:val>
            <c:numRef>
              <c:f>Sheet1!$F$8:$G$8</c:f>
              <c:numCache>
                <c:formatCode>General</c:formatCode>
                <c:ptCount val="2"/>
                <c:pt idx="0">
                  <c:v>1</c:v>
                </c:pt>
                <c:pt idx="1">
                  <c:v>7.8408822091155344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3-441A-8F20-B38B0DA29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3527184"/>
        <c:axId val="1489717824"/>
      </c:barChart>
      <c:catAx>
        <c:axId val="174352718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89717824"/>
        <c:crosses val="autoZero"/>
        <c:auto val="1"/>
        <c:lblAlgn val="ctr"/>
        <c:lblOffset val="100"/>
        <c:noMultiLvlLbl val="0"/>
      </c:catAx>
      <c:valAx>
        <c:axId val="148971782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4352718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74-4344-A620-A2EC133B7632}"/>
              </c:ext>
            </c:extLst>
          </c:dPt>
          <c:errBars>
            <c:errBarType val="both"/>
            <c:errValType val="cust"/>
            <c:noEndCap val="0"/>
            <c:plus>
              <c:numRef>
                <c:f>(Sheet1!$G$8,Sheet1!$H$8)</c:f>
                <c:numCache>
                  <c:formatCode>General</c:formatCode>
                  <c:ptCount val="2"/>
                  <c:pt idx="0">
                    <c:v>5.4267037827148153E-2</c:v>
                  </c:pt>
                  <c:pt idx="1">
                    <c:v>0.25600000000000001</c:v>
                  </c:pt>
                </c:numCache>
              </c:numRef>
            </c:plus>
            <c:minus>
              <c:numRef>
                <c:f>(Sheet1!$G$8,Sheet1!$H$8)</c:f>
                <c:numCache>
                  <c:formatCode>General</c:formatCode>
                  <c:ptCount val="2"/>
                  <c:pt idx="0">
                    <c:v>5.4267037827148153E-2</c:v>
                  </c:pt>
                  <c:pt idx="1">
                    <c:v>0.25600000000000001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Sheet1!$G$6:$H$6</c:f>
              <c:strCache>
                <c:ptCount val="2"/>
                <c:pt idx="0">
                  <c:v>Parent</c:v>
                </c:pt>
                <c:pt idx="1">
                  <c:v>LP/CD44+</c:v>
                </c:pt>
              </c:strCache>
            </c:strRef>
          </c:cat>
          <c:val>
            <c:numRef>
              <c:f>Sheet1!$G$7:$H$7</c:f>
              <c:numCache>
                <c:formatCode>General</c:formatCode>
                <c:ptCount val="2"/>
                <c:pt idx="0">
                  <c:v>1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74-4344-A620-A2EC133B7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0341568"/>
        <c:axId val="1489720224"/>
      </c:barChart>
      <c:catAx>
        <c:axId val="17703415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89720224"/>
        <c:crosses val="autoZero"/>
        <c:auto val="1"/>
        <c:lblAlgn val="ctr"/>
        <c:lblOffset val="100"/>
        <c:noMultiLvlLbl val="0"/>
      </c:catAx>
      <c:valAx>
        <c:axId val="148972022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7703415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Parent</c:v>
          </c:tx>
          <c:spPr>
            <a:ln w="28575" cap="rnd">
              <a:solidFill>
                <a:schemeClr val="bg2">
                  <a:lumMod val="50000"/>
                </a:schemeClr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'Panc-1'!$C$39:$K$39</c:f>
                <c:numCache>
                  <c:formatCode>General</c:formatCode>
                  <c:ptCount val="9"/>
                  <c:pt idx="0">
                    <c:v>8.1</c:v>
                  </c:pt>
                  <c:pt idx="1">
                    <c:v>4</c:v>
                  </c:pt>
                  <c:pt idx="2">
                    <c:v>3.9</c:v>
                  </c:pt>
                  <c:pt idx="3">
                    <c:v>5</c:v>
                  </c:pt>
                  <c:pt idx="4">
                    <c:v>5</c:v>
                  </c:pt>
                  <c:pt idx="5">
                    <c:v>4.8</c:v>
                  </c:pt>
                  <c:pt idx="6">
                    <c:v>3.6</c:v>
                  </c:pt>
                  <c:pt idx="7">
                    <c:v>3.4</c:v>
                  </c:pt>
                  <c:pt idx="8">
                    <c:v>5.3</c:v>
                  </c:pt>
                </c:numCache>
              </c:numRef>
            </c:plus>
            <c:minus>
              <c:numRef>
                <c:f>'Panc-1'!$C$39:$L$39</c:f>
                <c:numCache>
                  <c:formatCode>General</c:formatCode>
                  <c:ptCount val="10"/>
                  <c:pt idx="0">
                    <c:v>8.1</c:v>
                  </c:pt>
                  <c:pt idx="1">
                    <c:v>4</c:v>
                  </c:pt>
                  <c:pt idx="2">
                    <c:v>3.9</c:v>
                  </c:pt>
                  <c:pt idx="3">
                    <c:v>5</c:v>
                  </c:pt>
                  <c:pt idx="4">
                    <c:v>5</c:v>
                  </c:pt>
                  <c:pt idx="5">
                    <c:v>4.8</c:v>
                  </c:pt>
                  <c:pt idx="6">
                    <c:v>3.6</c:v>
                  </c:pt>
                  <c:pt idx="7">
                    <c:v>3.4</c:v>
                  </c:pt>
                  <c:pt idx="8">
                    <c:v>5.3</c:v>
                  </c:pt>
                  <c:pt idx="9">
                    <c:v>4.5999999999999996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'Panc-1'!$C$28:$L$28</c:f>
              <c:numCache>
                <c:formatCode>General</c:formatCode>
                <c:ptCount val="10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8</c:v>
                </c:pt>
                <c:pt idx="6">
                  <c:v>16</c:v>
                </c:pt>
                <c:pt idx="7">
                  <c:v>32</c:v>
                </c:pt>
                <c:pt idx="8">
                  <c:v>64</c:v>
                </c:pt>
                <c:pt idx="9">
                  <c:v>128</c:v>
                </c:pt>
              </c:numCache>
            </c:numRef>
          </c:cat>
          <c:val>
            <c:numRef>
              <c:f>'Panc-1'!$C$29:$L$29</c:f>
              <c:numCache>
                <c:formatCode>General</c:formatCode>
                <c:ptCount val="10"/>
                <c:pt idx="0">
                  <c:v>100</c:v>
                </c:pt>
                <c:pt idx="1">
                  <c:v>96.1</c:v>
                </c:pt>
                <c:pt idx="2">
                  <c:v>93.7</c:v>
                </c:pt>
                <c:pt idx="3">
                  <c:v>82.5</c:v>
                </c:pt>
                <c:pt idx="4">
                  <c:v>70.5</c:v>
                </c:pt>
                <c:pt idx="5">
                  <c:v>54.2</c:v>
                </c:pt>
                <c:pt idx="6">
                  <c:v>37.1</c:v>
                </c:pt>
                <c:pt idx="7">
                  <c:v>30.7</c:v>
                </c:pt>
                <c:pt idx="8">
                  <c:v>24.7</c:v>
                </c:pt>
                <c:pt idx="9">
                  <c:v>19.100000000000001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A-47B1-81B8-C7A943F1DCB6}"/>
            </c:ext>
          </c:extLst>
        </c:ser>
        <c:ser>
          <c:idx val="1"/>
          <c:order val="1"/>
          <c:tx>
            <c:v>LP/CD44+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'Panc-1'!$C$41:$L$41</c:f>
                <c:numCache>
                  <c:formatCode>General</c:formatCode>
                  <c:ptCount val="10"/>
                  <c:pt idx="0">
                    <c:v>8</c:v>
                  </c:pt>
                  <c:pt idx="1">
                    <c:v>3.6</c:v>
                  </c:pt>
                  <c:pt idx="2">
                    <c:v>6.9</c:v>
                  </c:pt>
                  <c:pt idx="3">
                    <c:v>5.3</c:v>
                  </c:pt>
                  <c:pt idx="4">
                    <c:v>5.9</c:v>
                  </c:pt>
                  <c:pt idx="5">
                    <c:v>4.4000000000000004</c:v>
                  </c:pt>
                  <c:pt idx="6">
                    <c:v>1.7</c:v>
                  </c:pt>
                  <c:pt idx="7">
                    <c:v>4.2</c:v>
                  </c:pt>
                  <c:pt idx="8">
                    <c:v>2.2999999999999998</c:v>
                  </c:pt>
                  <c:pt idx="9">
                    <c:v>2.2000000000000002</c:v>
                  </c:pt>
                </c:numCache>
              </c:numRef>
            </c:plus>
            <c:minus>
              <c:numRef>
                <c:f>'Panc-1'!$C$41:$L$41</c:f>
                <c:numCache>
                  <c:formatCode>General</c:formatCode>
                  <c:ptCount val="10"/>
                  <c:pt idx="0">
                    <c:v>8</c:v>
                  </c:pt>
                  <c:pt idx="1">
                    <c:v>3.6</c:v>
                  </c:pt>
                  <c:pt idx="2">
                    <c:v>6.9</c:v>
                  </c:pt>
                  <c:pt idx="3">
                    <c:v>5.3</c:v>
                  </c:pt>
                  <c:pt idx="4">
                    <c:v>5.9</c:v>
                  </c:pt>
                  <c:pt idx="5">
                    <c:v>4.4000000000000004</c:v>
                  </c:pt>
                  <c:pt idx="6">
                    <c:v>1.7</c:v>
                  </c:pt>
                  <c:pt idx="7">
                    <c:v>4.2</c:v>
                  </c:pt>
                  <c:pt idx="8">
                    <c:v>2.2999999999999998</c:v>
                  </c:pt>
                  <c:pt idx="9">
                    <c:v>2.2000000000000002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'Panc-1'!$C$28:$L$28</c:f>
              <c:numCache>
                <c:formatCode>General</c:formatCode>
                <c:ptCount val="10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8</c:v>
                </c:pt>
                <c:pt idx="6">
                  <c:v>16</c:v>
                </c:pt>
                <c:pt idx="7">
                  <c:v>32</c:v>
                </c:pt>
                <c:pt idx="8">
                  <c:v>64</c:v>
                </c:pt>
                <c:pt idx="9">
                  <c:v>128</c:v>
                </c:pt>
              </c:numCache>
            </c:numRef>
          </c:cat>
          <c:val>
            <c:numRef>
              <c:f>'Panc-1'!$C$30:$L$30</c:f>
              <c:numCache>
                <c:formatCode>General</c:formatCode>
                <c:ptCount val="10"/>
                <c:pt idx="0">
                  <c:v>100</c:v>
                </c:pt>
                <c:pt idx="1">
                  <c:v>98</c:v>
                </c:pt>
                <c:pt idx="2">
                  <c:v>94.3</c:v>
                </c:pt>
                <c:pt idx="3">
                  <c:v>87.2</c:v>
                </c:pt>
                <c:pt idx="4">
                  <c:v>75.2</c:v>
                </c:pt>
                <c:pt idx="5">
                  <c:v>59.5</c:v>
                </c:pt>
                <c:pt idx="6">
                  <c:v>43.4</c:v>
                </c:pt>
                <c:pt idx="7">
                  <c:v>37.5</c:v>
                </c:pt>
                <c:pt idx="8">
                  <c:v>33.6</c:v>
                </c:pt>
                <c:pt idx="9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3A-47B1-81B8-C7A943F1D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9896623"/>
        <c:axId val="1069913679"/>
      </c:lineChart>
      <c:catAx>
        <c:axId val="106989662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69913679"/>
        <c:crosses val="autoZero"/>
        <c:auto val="1"/>
        <c:lblAlgn val="ctr"/>
        <c:lblOffset val="100"/>
        <c:noMultiLvlLbl val="0"/>
      </c:catAx>
      <c:valAx>
        <c:axId val="1069913679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6989662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5757055691878"/>
          <c:y val="9.8545308545044216E-2"/>
          <c:w val="0.32229265995927997"/>
          <c:h val="0.22552897059254279"/>
        </c:manualLayout>
      </c:layout>
      <c:overlay val="0"/>
      <c:spPr>
        <a:noFill/>
        <a:ln w="12700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Parent</c:v>
          </c:tx>
          <c:spPr>
            <a:ln w="28575" cap="rnd">
              <a:solidFill>
                <a:schemeClr val="bg2">
                  <a:lumMod val="50000"/>
                </a:schemeClr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'3-4 (2)'!$C$32:$L$32</c:f>
                <c:numCache>
                  <c:formatCode>General</c:formatCode>
                  <c:ptCount val="10"/>
                  <c:pt idx="0">
                    <c:v>12</c:v>
                  </c:pt>
                  <c:pt idx="1">
                    <c:v>14</c:v>
                  </c:pt>
                  <c:pt idx="2">
                    <c:v>15</c:v>
                  </c:pt>
                  <c:pt idx="3">
                    <c:v>3.2</c:v>
                  </c:pt>
                  <c:pt idx="4">
                    <c:v>6.7</c:v>
                  </c:pt>
                  <c:pt idx="5">
                    <c:v>6.3</c:v>
                  </c:pt>
                  <c:pt idx="6">
                    <c:v>6.5</c:v>
                  </c:pt>
                  <c:pt idx="7">
                    <c:v>4.5999999999999996</c:v>
                  </c:pt>
                  <c:pt idx="8">
                    <c:v>3</c:v>
                  </c:pt>
                  <c:pt idx="9">
                    <c:v>1</c:v>
                  </c:pt>
                </c:numCache>
              </c:numRef>
            </c:plus>
            <c:minus>
              <c:numRef>
                <c:f>'3-4 (2)'!$C$32:$L$32</c:f>
                <c:numCache>
                  <c:formatCode>General</c:formatCode>
                  <c:ptCount val="10"/>
                  <c:pt idx="0">
                    <c:v>12</c:v>
                  </c:pt>
                  <c:pt idx="1">
                    <c:v>14</c:v>
                  </c:pt>
                  <c:pt idx="2">
                    <c:v>15</c:v>
                  </c:pt>
                  <c:pt idx="3">
                    <c:v>3.2</c:v>
                  </c:pt>
                  <c:pt idx="4">
                    <c:v>6.7</c:v>
                  </c:pt>
                  <c:pt idx="5">
                    <c:v>6.3</c:v>
                  </c:pt>
                  <c:pt idx="6">
                    <c:v>6.5</c:v>
                  </c:pt>
                  <c:pt idx="7">
                    <c:v>4.5999999999999996</c:v>
                  </c:pt>
                  <c:pt idx="8">
                    <c:v>3</c:v>
                  </c:pt>
                  <c:pt idx="9">
                    <c:v>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'3-4 (2)'!$C$28:$L$28</c:f>
              <c:numCache>
                <c:formatCode>General</c:formatCode>
                <c:ptCount val="1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5</c:v>
                </c:pt>
                <c:pt idx="5">
                  <c:v>10</c:v>
                </c:pt>
                <c:pt idx="6">
                  <c:v>25</c:v>
                </c:pt>
                <c:pt idx="7">
                  <c:v>50</c:v>
                </c:pt>
                <c:pt idx="8">
                  <c:v>100</c:v>
                </c:pt>
                <c:pt idx="9">
                  <c:v>200</c:v>
                </c:pt>
              </c:numCache>
            </c:numRef>
          </c:cat>
          <c:val>
            <c:numRef>
              <c:f>'3-4 (2)'!$C$30:$L$30</c:f>
              <c:numCache>
                <c:formatCode>General</c:formatCode>
                <c:ptCount val="10"/>
                <c:pt idx="0">
                  <c:v>100</c:v>
                </c:pt>
                <c:pt idx="1">
                  <c:v>103</c:v>
                </c:pt>
                <c:pt idx="2">
                  <c:v>86.4</c:v>
                </c:pt>
                <c:pt idx="3">
                  <c:v>83.8</c:v>
                </c:pt>
                <c:pt idx="4">
                  <c:v>79.7</c:v>
                </c:pt>
                <c:pt idx="5">
                  <c:v>73.8</c:v>
                </c:pt>
                <c:pt idx="6">
                  <c:v>53.3</c:v>
                </c:pt>
                <c:pt idx="7">
                  <c:v>47.6</c:v>
                </c:pt>
                <c:pt idx="8">
                  <c:v>47.9</c:v>
                </c:pt>
                <c:pt idx="9">
                  <c:v>44.4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F-4416-BF36-BE5F98B263E8}"/>
            </c:ext>
          </c:extLst>
        </c:ser>
        <c:ser>
          <c:idx val="0"/>
          <c:order val="1"/>
          <c:tx>
            <c:v>LP/CD44+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'3-4 (2)'!$C$31:$L$31</c:f>
                <c:numCache>
                  <c:formatCode>General</c:formatCode>
                  <c:ptCount val="10"/>
                  <c:pt idx="0">
                    <c:v>5.3</c:v>
                  </c:pt>
                  <c:pt idx="1">
                    <c:v>2.2000000000000002</c:v>
                  </c:pt>
                  <c:pt idx="2">
                    <c:v>2.5</c:v>
                  </c:pt>
                  <c:pt idx="3">
                    <c:v>2.2000000000000002</c:v>
                  </c:pt>
                  <c:pt idx="4">
                    <c:v>3</c:v>
                  </c:pt>
                  <c:pt idx="5">
                    <c:v>5</c:v>
                  </c:pt>
                  <c:pt idx="6">
                    <c:v>9.6</c:v>
                  </c:pt>
                  <c:pt idx="7">
                    <c:v>5.9</c:v>
                  </c:pt>
                  <c:pt idx="8">
                    <c:v>6.8</c:v>
                  </c:pt>
                  <c:pt idx="9">
                    <c:v>1.5</c:v>
                  </c:pt>
                </c:numCache>
              </c:numRef>
            </c:plus>
            <c:minus>
              <c:numRef>
                <c:f>'3-4 (2)'!$C$31:$L$31</c:f>
                <c:numCache>
                  <c:formatCode>General</c:formatCode>
                  <c:ptCount val="10"/>
                  <c:pt idx="0">
                    <c:v>5.3</c:v>
                  </c:pt>
                  <c:pt idx="1">
                    <c:v>2.2000000000000002</c:v>
                  </c:pt>
                  <c:pt idx="2">
                    <c:v>2.5</c:v>
                  </c:pt>
                  <c:pt idx="3">
                    <c:v>2.2000000000000002</c:v>
                  </c:pt>
                  <c:pt idx="4">
                    <c:v>3</c:v>
                  </c:pt>
                  <c:pt idx="5">
                    <c:v>5</c:v>
                  </c:pt>
                  <c:pt idx="6">
                    <c:v>9.6</c:v>
                  </c:pt>
                  <c:pt idx="7">
                    <c:v>5.9</c:v>
                  </c:pt>
                  <c:pt idx="8">
                    <c:v>6.8</c:v>
                  </c:pt>
                  <c:pt idx="9">
                    <c:v>1.5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'3-4 (2)'!$C$28:$L$28</c:f>
              <c:numCache>
                <c:formatCode>General</c:formatCode>
                <c:ptCount val="1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5</c:v>
                </c:pt>
                <c:pt idx="5">
                  <c:v>10</c:v>
                </c:pt>
                <c:pt idx="6">
                  <c:v>25</c:v>
                </c:pt>
                <c:pt idx="7">
                  <c:v>50</c:v>
                </c:pt>
                <c:pt idx="8">
                  <c:v>100</c:v>
                </c:pt>
                <c:pt idx="9">
                  <c:v>200</c:v>
                </c:pt>
              </c:numCache>
            </c:numRef>
          </c:cat>
          <c:val>
            <c:numRef>
              <c:f>'3-4 (2)'!$C$29:$L$29</c:f>
              <c:numCache>
                <c:formatCode>General</c:formatCode>
                <c:ptCount val="10"/>
                <c:pt idx="0">
                  <c:v>100</c:v>
                </c:pt>
                <c:pt idx="1">
                  <c:v>113.6</c:v>
                </c:pt>
                <c:pt idx="2">
                  <c:v>113.1</c:v>
                </c:pt>
                <c:pt idx="3">
                  <c:v>104</c:v>
                </c:pt>
                <c:pt idx="4">
                  <c:v>95.7</c:v>
                </c:pt>
                <c:pt idx="5">
                  <c:v>84.6</c:v>
                </c:pt>
                <c:pt idx="6">
                  <c:v>68.8</c:v>
                </c:pt>
                <c:pt idx="7">
                  <c:v>67.7</c:v>
                </c:pt>
                <c:pt idx="8">
                  <c:v>62.1</c:v>
                </c:pt>
                <c:pt idx="9">
                  <c:v>56.6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F-4416-BF36-BE5F98B26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592640"/>
        <c:axId val="268582656"/>
      </c:lineChart>
      <c:catAx>
        <c:axId val="26859264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68582656"/>
        <c:crosses val="autoZero"/>
        <c:auto val="1"/>
        <c:lblAlgn val="ctr"/>
        <c:lblOffset val="100"/>
        <c:noMultiLvlLbl val="0"/>
      </c:catAx>
      <c:valAx>
        <c:axId val="268582656"/>
        <c:scaling>
          <c:orientation val="minMax"/>
          <c:max val="12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68592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550154926225919"/>
          <c:y val="3.1209363328348901E-2"/>
          <c:w val="0.37443106632806594"/>
          <c:h val="0.20883279194383664"/>
        </c:manualLayout>
      </c:layout>
      <c:overlay val="0"/>
      <c:spPr>
        <a:noFill/>
        <a:ln w="12700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16-4333-80B9-3F7A554E15D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16-4333-80B9-3F7A554E15DC}"/>
              </c:ext>
            </c:extLst>
          </c:dPt>
          <c:errBars>
            <c:errBarType val="both"/>
            <c:errValType val="cust"/>
            <c:noEndCap val="0"/>
            <c:plus>
              <c:numRef>
                <c:f>(Sheet1!$D$6,Sheet1!$E$6)</c:f>
                <c:numCache>
                  <c:formatCode>General</c:formatCode>
                  <c:ptCount val="2"/>
                  <c:pt idx="0">
                    <c:v>1.7346123309790323E-2</c:v>
                  </c:pt>
                  <c:pt idx="1">
                    <c:v>0.11761142255081949</c:v>
                  </c:pt>
                </c:numCache>
              </c:numRef>
            </c:plus>
            <c:minus>
              <c:numRef>
                <c:f>(Sheet1!$D$6,Sheet1!$E$6)</c:f>
                <c:numCache>
                  <c:formatCode>General</c:formatCode>
                  <c:ptCount val="2"/>
                  <c:pt idx="0">
                    <c:v>1.7346123309790323E-2</c:v>
                  </c:pt>
                  <c:pt idx="1">
                    <c:v>0.11761142255081949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Sheet1!$D$4:$E$4</c:f>
              <c:strCache>
                <c:ptCount val="2"/>
                <c:pt idx="0">
                  <c:v>2D</c:v>
                </c:pt>
                <c:pt idx="1">
                  <c:v>3D</c:v>
                </c:pt>
              </c:strCache>
            </c:strRef>
          </c:cat>
          <c:val>
            <c:numRef>
              <c:f>Sheet1!$D$5:$E$5</c:f>
              <c:numCache>
                <c:formatCode>General</c:formatCode>
                <c:ptCount val="2"/>
                <c:pt idx="0">
                  <c:v>1</c:v>
                </c:pt>
                <c:pt idx="1">
                  <c:v>3.0968758892221238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16-4333-80B9-3F7A554E1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2112"/>
        <c:axId val="124679504"/>
      </c:barChart>
      <c:catAx>
        <c:axId val="1467421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24679504"/>
        <c:crosses val="autoZero"/>
        <c:auto val="1"/>
        <c:lblAlgn val="ctr"/>
        <c:lblOffset val="100"/>
        <c:noMultiLvlLbl val="0"/>
      </c:catAx>
      <c:valAx>
        <c:axId val="12467950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467421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Parent</c:v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'Sheet1 (3)'!$C$33:$E$33</c:f>
                <c:numCache>
                  <c:formatCode>General</c:formatCode>
                  <c:ptCount val="3"/>
                  <c:pt idx="0">
                    <c:v>23</c:v>
                  </c:pt>
                  <c:pt idx="1">
                    <c:v>22</c:v>
                  </c:pt>
                  <c:pt idx="2">
                    <c:v>11</c:v>
                  </c:pt>
                </c:numCache>
              </c:numRef>
            </c:plus>
            <c:minus>
              <c:numRef>
                <c:f>'Sheet1 (3)'!$C$33:$E$33</c:f>
                <c:numCache>
                  <c:formatCode>General</c:formatCode>
                  <c:ptCount val="3"/>
                  <c:pt idx="0">
                    <c:v>23</c:v>
                  </c:pt>
                  <c:pt idx="1">
                    <c:v>22</c:v>
                  </c:pt>
                  <c:pt idx="2">
                    <c:v>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'Sheet1 (3)'!$C$28:$E$28</c:f>
              <c:strCache>
                <c:ptCount val="3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</c:strCache>
            </c:strRef>
          </c:cat>
          <c:val>
            <c:numRef>
              <c:f>'Sheet1 (3)'!$C$29:$E$29</c:f>
              <c:numCache>
                <c:formatCode>General</c:formatCode>
                <c:ptCount val="3"/>
                <c:pt idx="0">
                  <c:v>100</c:v>
                </c:pt>
                <c:pt idx="1">
                  <c:v>83</c:v>
                </c:pt>
                <c:pt idx="2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BA-4EBE-AD91-A5503CA1BC48}"/>
            </c:ext>
          </c:extLst>
        </c:ser>
        <c:ser>
          <c:idx val="1"/>
          <c:order val="1"/>
          <c:tx>
            <c:v>LP/CD44+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'Sheet1 (3)'!$C$34:$E$34</c:f>
                <c:numCache>
                  <c:formatCode>General</c:formatCode>
                  <c:ptCount val="3"/>
                  <c:pt idx="0">
                    <c:v>23</c:v>
                  </c:pt>
                  <c:pt idx="1">
                    <c:v>13</c:v>
                  </c:pt>
                  <c:pt idx="2">
                    <c:v>3.4</c:v>
                  </c:pt>
                </c:numCache>
              </c:numRef>
            </c:plus>
            <c:minus>
              <c:numRef>
                <c:f>'Sheet1 (3)'!$C$34:$E$34</c:f>
                <c:numCache>
                  <c:formatCode>General</c:formatCode>
                  <c:ptCount val="3"/>
                  <c:pt idx="0">
                    <c:v>23</c:v>
                  </c:pt>
                  <c:pt idx="1">
                    <c:v>13</c:v>
                  </c:pt>
                  <c:pt idx="2">
                    <c:v>3.4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'Sheet1 (3)'!$C$28:$E$28</c:f>
              <c:strCache>
                <c:ptCount val="3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</c:strCache>
            </c:strRef>
          </c:cat>
          <c:val>
            <c:numRef>
              <c:f>'Sheet1 (3)'!$C$30:$E$30</c:f>
              <c:numCache>
                <c:formatCode>General</c:formatCode>
                <c:ptCount val="3"/>
                <c:pt idx="0">
                  <c:v>100</c:v>
                </c:pt>
                <c:pt idx="1">
                  <c:v>24.8</c:v>
                </c:pt>
                <c:pt idx="2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BA-4EBE-AD91-A5503CA1B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7338383"/>
        <c:axId val="1177338799"/>
      </c:lineChart>
      <c:catAx>
        <c:axId val="117733838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177338799"/>
        <c:crosses val="autoZero"/>
        <c:auto val="1"/>
        <c:lblAlgn val="ctr"/>
        <c:lblOffset val="100"/>
        <c:noMultiLvlLbl val="0"/>
      </c:catAx>
      <c:valAx>
        <c:axId val="1177338799"/>
        <c:scaling>
          <c:orientation val="minMax"/>
          <c:max val="13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177338383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127041940750846"/>
          <c:y val="2.7886747049828301E-2"/>
          <c:w val="0.36898927339424004"/>
          <c:h val="0.21012174331152378"/>
        </c:manualLayout>
      </c:layout>
      <c:overlay val="0"/>
      <c:spPr>
        <a:noFill/>
        <a:ln w="12700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38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3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9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95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61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40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023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00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13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62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95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54F60-8A8F-417F-89EF-6E6964453C43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5DC92-52FA-4FF2-9B92-BAEC5D6C4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14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microsoft.com/office/2007/relationships/hdphoto" Target="../media/hdphoto1.wdp"/><Relationship Id="rId7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11" Type="http://schemas.openxmlformats.org/officeDocument/2006/relationships/chart" Target="../charts/chart6.xml"/><Relationship Id="rId5" Type="http://schemas.microsoft.com/office/2007/relationships/hdphoto" Target="../media/hdphoto2.wdp"/><Relationship Id="rId10" Type="http://schemas.openxmlformats.org/officeDocument/2006/relationships/chart" Target="../charts/chart5.xml"/><Relationship Id="rId4" Type="http://schemas.openxmlformats.org/officeDocument/2006/relationships/image" Target="../media/image4.png"/><Relationship Id="rId9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8.wdp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chart" Target="../charts/chart8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6.wdp"/><Relationship Id="rId1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D6E4C4D-9917-DE0B-4337-ADDEAFE55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4" y="4697579"/>
            <a:ext cx="5159364" cy="244058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053375-347F-3F48-F930-063D67B25220}"/>
              </a:ext>
            </a:extLst>
          </p:cNvPr>
          <p:cNvSpPr txBox="1"/>
          <p:nvPr/>
        </p:nvSpPr>
        <p:spPr>
          <a:xfrm>
            <a:off x="341649" y="653014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4C945569-FB82-FD4B-1905-FD554D77E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30" y="1073255"/>
            <a:ext cx="4584118" cy="320408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C50525-7AF7-6006-17D0-2F59FE688430}"/>
              </a:ext>
            </a:extLst>
          </p:cNvPr>
          <p:cNvSpPr txBox="1"/>
          <p:nvPr/>
        </p:nvSpPr>
        <p:spPr>
          <a:xfrm>
            <a:off x="341648" y="4446421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CC26B9-78C9-E7B8-EAB2-088211F26DC5}"/>
              </a:ext>
            </a:extLst>
          </p:cNvPr>
          <p:cNvSpPr txBox="1"/>
          <p:nvPr/>
        </p:nvSpPr>
        <p:spPr>
          <a:xfrm>
            <a:off x="200300" y="283694"/>
            <a:ext cx="1883825" cy="369320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kumimoji="1" lang="en-US" altLang="ja-JP" dirty="0">
                <a:latin typeface="Times New Roman"/>
                <a:cs typeface="Times New Roman"/>
              </a:rPr>
              <a:t>Supplement Fig. 1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98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CAA45D0-0132-0464-0D17-456AC66B3805}"/>
              </a:ext>
            </a:extLst>
          </p:cNvPr>
          <p:cNvSpPr txBox="1"/>
          <p:nvPr/>
        </p:nvSpPr>
        <p:spPr>
          <a:xfrm>
            <a:off x="91440" y="111340"/>
            <a:ext cx="1883825" cy="369320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kumimoji="1" lang="en-US" altLang="ja-JP" dirty="0">
                <a:latin typeface="Times New Roman"/>
                <a:cs typeface="Times New Roman"/>
              </a:rPr>
              <a:t>Supplement Fig. 2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137789-CC45-DE21-C67B-17DE5A0056F6}"/>
              </a:ext>
            </a:extLst>
          </p:cNvPr>
          <p:cNvSpPr txBox="1"/>
          <p:nvPr/>
        </p:nvSpPr>
        <p:spPr>
          <a:xfrm>
            <a:off x="1921963" y="656747"/>
            <a:ext cx="293444" cy="335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8763933-5D20-BDFC-9435-E1814EF0162F}"/>
              </a:ext>
            </a:extLst>
          </p:cNvPr>
          <p:cNvCxnSpPr/>
          <p:nvPr/>
        </p:nvCxnSpPr>
        <p:spPr>
          <a:xfrm>
            <a:off x="1658930" y="873597"/>
            <a:ext cx="81950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24E4CA9-FBA8-FA49-3F54-5549CBDAFDAB}"/>
              </a:ext>
            </a:extLst>
          </p:cNvPr>
          <p:cNvSpPr txBox="1"/>
          <p:nvPr/>
        </p:nvSpPr>
        <p:spPr>
          <a:xfrm>
            <a:off x="84438" y="786798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E4370E26-ED70-595C-8841-DCBA28FAD5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64"/>
          <a:stretch/>
        </p:blipFill>
        <p:spPr>
          <a:xfrm>
            <a:off x="4818079" y="1508225"/>
            <a:ext cx="1473254" cy="1213742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760EEF06-00F2-6537-0067-78CF00679B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4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59"/>
          <a:stretch/>
        </p:blipFill>
        <p:spPr>
          <a:xfrm>
            <a:off x="3084095" y="1524076"/>
            <a:ext cx="1473254" cy="1197891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57CB73-0D45-258F-C4AF-43E494D8E047}"/>
              </a:ext>
            </a:extLst>
          </p:cNvPr>
          <p:cNvSpPr txBox="1"/>
          <p:nvPr/>
        </p:nvSpPr>
        <p:spPr>
          <a:xfrm>
            <a:off x="3545243" y="1083109"/>
            <a:ext cx="798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22C7553-E645-9038-6605-8AE714EB0009}"/>
              </a:ext>
            </a:extLst>
          </p:cNvPr>
          <p:cNvSpPr txBox="1"/>
          <p:nvPr/>
        </p:nvSpPr>
        <p:spPr>
          <a:xfrm>
            <a:off x="5155279" y="1062411"/>
            <a:ext cx="9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LP/CD44</a:t>
            </a:r>
            <a:r>
              <a:rPr kumimoji="1"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8" name="グラフ 57">
            <a:extLst>
              <a:ext uri="{FF2B5EF4-FFF2-40B4-BE49-F238E27FC236}">
                <a16:creationId xmlns:a16="http://schemas.microsoft.com/office/drawing/2014/main" id="{5B83CDE9-4B33-4352-FCFC-CBA5E571BFBF}"/>
              </a:ext>
            </a:extLst>
          </p:cNvPr>
          <p:cNvGraphicFramePr>
            <a:graphicFrameLocks/>
          </p:cNvGraphicFramePr>
          <p:nvPr/>
        </p:nvGraphicFramePr>
        <p:xfrm>
          <a:off x="809435" y="692826"/>
          <a:ext cx="2225056" cy="2567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F3E79AF-5384-613E-2A3D-5923B4016AFC}"/>
              </a:ext>
            </a:extLst>
          </p:cNvPr>
          <p:cNvSpPr txBox="1"/>
          <p:nvPr/>
        </p:nvSpPr>
        <p:spPr>
          <a:xfrm>
            <a:off x="1597129" y="3320771"/>
            <a:ext cx="418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BD18055-8CEB-115F-B06E-8EDAE261B5F8}"/>
              </a:ext>
            </a:extLst>
          </p:cNvPr>
          <p:cNvSpPr txBox="1"/>
          <p:nvPr/>
        </p:nvSpPr>
        <p:spPr>
          <a:xfrm rot="-5400000">
            <a:off x="-1291709" y="3426435"/>
            <a:ext cx="3696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CD24 (normalized to GAPDH)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1FF91563-4D2F-E42B-545F-DEBB2EF99FE0}"/>
              </a:ext>
            </a:extLst>
          </p:cNvPr>
          <p:cNvCxnSpPr>
            <a:cxnSpLocks/>
          </p:cNvCxnSpPr>
          <p:nvPr/>
        </p:nvCxnSpPr>
        <p:spPr>
          <a:xfrm>
            <a:off x="1435790" y="3579831"/>
            <a:ext cx="73004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248772-C797-A188-E827-303B5BD926C1}"/>
              </a:ext>
            </a:extLst>
          </p:cNvPr>
          <p:cNvSpPr txBox="1"/>
          <p:nvPr/>
        </p:nvSpPr>
        <p:spPr>
          <a:xfrm>
            <a:off x="81388" y="2951451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3" name="グラフ 62">
            <a:extLst>
              <a:ext uri="{FF2B5EF4-FFF2-40B4-BE49-F238E27FC236}">
                <a16:creationId xmlns:a16="http://schemas.microsoft.com/office/drawing/2014/main" id="{B829AA95-8E79-6D04-2667-CC0FFC7137E1}"/>
              </a:ext>
            </a:extLst>
          </p:cNvPr>
          <p:cNvGraphicFramePr>
            <a:graphicFrameLocks/>
          </p:cNvGraphicFramePr>
          <p:nvPr/>
        </p:nvGraphicFramePr>
        <p:xfrm>
          <a:off x="575164" y="3282590"/>
          <a:ext cx="2113769" cy="258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4" name="グラフ 63">
            <a:extLst>
              <a:ext uri="{FF2B5EF4-FFF2-40B4-BE49-F238E27FC236}">
                <a16:creationId xmlns:a16="http://schemas.microsoft.com/office/drawing/2014/main" id="{B606139F-45B1-FACD-2BA9-53A1640275DA}"/>
              </a:ext>
            </a:extLst>
          </p:cNvPr>
          <p:cNvGraphicFramePr>
            <a:graphicFrameLocks/>
          </p:cNvGraphicFramePr>
          <p:nvPr/>
        </p:nvGraphicFramePr>
        <p:xfrm>
          <a:off x="2638562" y="3479918"/>
          <a:ext cx="1951912" cy="2386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17BEAD9-F3FD-2935-48D1-10DA9F9CFEDA}"/>
              </a:ext>
            </a:extLst>
          </p:cNvPr>
          <p:cNvSpPr txBox="1"/>
          <p:nvPr/>
        </p:nvSpPr>
        <p:spPr>
          <a:xfrm rot="-5400000">
            <a:off x="801611" y="3595215"/>
            <a:ext cx="3696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CD133 (normalized to GAPDH)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66" name="グラフ 65">
            <a:extLst>
              <a:ext uri="{FF2B5EF4-FFF2-40B4-BE49-F238E27FC236}">
                <a16:creationId xmlns:a16="http://schemas.microsoft.com/office/drawing/2014/main" id="{9D547B48-C2D0-516D-42C7-30BBCCA6041D}"/>
              </a:ext>
            </a:extLst>
          </p:cNvPr>
          <p:cNvGraphicFramePr>
            <a:graphicFrameLocks/>
          </p:cNvGraphicFramePr>
          <p:nvPr/>
        </p:nvGraphicFramePr>
        <p:xfrm>
          <a:off x="4764738" y="3565445"/>
          <a:ext cx="1963675" cy="2301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5D5905A-9B6E-03E0-CC9B-3F7A4EB8F040}"/>
              </a:ext>
            </a:extLst>
          </p:cNvPr>
          <p:cNvSpPr txBox="1"/>
          <p:nvPr/>
        </p:nvSpPr>
        <p:spPr>
          <a:xfrm rot="-5400000">
            <a:off x="2743065" y="3595216"/>
            <a:ext cx="3696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CXCR4 (normalized to GAPDH)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55DEA937-D325-2383-E93C-AC2975C68897}"/>
              </a:ext>
            </a:extLst>
          </p:cNvPr>
          <p:cNvCxnSpPr>
            <a:cxnSpLocks/>
          </p:cNvCxnSpPr>
          <p:nvPr/>
        </p:nvCxnSpPr>
        <p:spPr>
          <a:xfrm>
            <a:off x="3375173" y="3584723"/>
            <a:ext cx="6996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9558298-E10C-C00F-58B7-4519392028B0}"/>
              </a:ext>
            </a:extLst>
          </p:cNvPr>
          <p:cNvSpPr txBox="1"/>
          <p:nvPr/>
        </p:nvSpPr>
        <p:spPr>
          <a:xfrm>
            <a:off x="3522108" y="3332645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585F295-A390-3850-16F3-FA9A260DD2F4}"/>
              </a:ext>
            </a:extLst>
          </p:cNvPr>
          <p:cNvSpPr txBox="1"/>
          <p:nvPr/>
        </p:nvSpPr>
        <p:spPr>
          <a:xfrm>
            <a:off x="5563147" y="3435273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0276B2C6-BFBC-9B2F-068C-5207107C179F}"/>
              </a:ext>
            </a:extLst>
          </p:cNvPr>
          <p:cNvCxnSpPr>
            <a:cxnSpLocks/>
          </p:cNvCxnSpPr>
          <p:nvPr/>
        </p:nvCxnSpPr>
        <p:spPr>
          <a:xfrm>
            <a:off x="5428648" y="3687082"/>
            <a:ext cx="73943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A2C58F6-82FD-AC17-F4C8-6D06B30EA2ED}"/>
              </a:ext>
            </a:extLst>
          </p:cNvPr>
          <p:cNvSpPr txBox="1"/>
          <p:nvPr/>
        </p:nvSpPr>
        <p:spPr>
          <a:xfrm>
            <a:off x="3423590" y="8803485"/>
            <a:ext cx="501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1"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4F38DA8-10FC-E753-44BB-17B38367C271}"/>
              </a:ext>
            </a:extLst>
          </p:cNvPr>
          <p:cNvSpPr txBox="1"/>
          <p:nvPr/>
        </p:nvSpPr>
        <p:spPr>
          <a:xfrm rot="-5400000">
            <a:off x="-424847" y="7534282"/>
            <a:ext cx="204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Cell viability (% of control)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74" name="グラフ 73">
            <a:extLst>
              <a:ext uri="{FF2B5EF4-FFF2-40B4-BE49-F238E27FC236}">
                <a16:creationId xmlns:a16="http://schemas.microsoft.com/office/drawing/2014/main" id="{F9F89AB2-6EA4-0D36-C207-556ABCDEF05A}"/>
              </a:ext>
            </a:extLst>
          </p:cNvPr>
          <p:cNvGraphicFramePr>
            <a:graphicFrameLocks/>
          </p:cNvGraphicFramePr>
          <p:nvPr/>
        </p:nvGraphicFramePr>
        <p:xfrm>
          <a:off x="653001" y="6817046"/>
          <a:ext cx="3111495" cy="2426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75" name="グラフ 74">
            <a:extLst>
              <a:ext uri="{FF2B5EF4-FFF2-40B4-BE49-F238E27FC236}">
                <a16:creationId xmlns:a16="http://schemas.microsoft.com/office/drawing/2014/main" id="{E033CFEA-B905-3FBE-9A3A-7AD8186977E4}"/>
              </a:ext>
            </a:extLst>
          </p:cNvPr>
          <p:cNvGraphicFramePr>
            <a:graphicFrameLocks/>
          </p:cNvGraphicFramePr>
          <p:nvPr/>
        </p:nvGraphicFramePr>
        <p:xfrm>
          <a:off x="3870039" y="6868448"/>
          <a:ext cx="2951126" cy="2389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BD42078-FDE3-E826-9CF6-BF6A5F77E792}"/>
              </a:ext>
            </a:extLst>
          </p:cNvPr>
          <p:cNvSpPr txBox="1"/>
          <p:nvPr/>
        </p:nvSpPr>
        <p:spPr>
          <a:xfrm>
            <a:off x="6231375" y="8803485"/>
            <a:ext cx="69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(ng/mL)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EA7FF676-EAEB-F008-3A09-5EF4ADE303A8}"/>
              </a:ext>
            </a:extLst>
          </p:cNvPr>
          <p:cNvCxnSpPr>
            <a:cxnSpLocks/>
          </p:cNvCxnSpPr>
          <p:nvPr/>
        </p:nvCxnSpPr>
        <p:spPr>
          <a:xfrm>
            <a:off x="6653852" y="7845267"/>
            <a:ext cx="0" cy="1781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17B38DC-F2CC-1060-3ED4-BE835098D74F}"/>
              </a:ext>
            </a:extLst>
          </p:cNvPr>
          <p:cNvSpPr txBox="1"/>
          <p:nvPr/>
        </p:nvSpPr>
        <p:spPr>
          <a:xfrm>
            <a:off x="6588154" y="782504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1822843-8CAC-8699-0369-072C9FD946B8}"/>
              </a:ext>
            </a:extLst>
          </p:cNvPr>
          <p:cNvSpPr txBox="1"/>
          <p:nvPr/>
        </p:nvSpPr>
        <p:spPr>
          <a:xfrm rot="-5400000">
            <a:off x="2837497" y="7685515"/>
            <a:ext cx="204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Cell viability (% of control)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3A3B43E-57C7-ACEA-E8BF-E3A943F75C0D}"/>
              </a:ext>
            </a:extLst>
          </p:cNvPr>
          <p:cNvSpPr txBox="1"/>
          <p:nvPr/>
        </p:nvSpPr>
        <p:spPr>
          <a:xfrm>
            <a:off x="1585759" y="6337464"/>
            <a:ext cx="1474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Oxaliplatin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C0762DF-64F7-0636-F95E-B3F172ECA1CD}"/>
              </a:ext>
            </a:extLst>
          </p:cNvPr>
          <p:cNvSpPr txBox="1"/>
          <p:nvPr/>
        </p:nvSpPr>
        <p:spPr>
          <a:xfrm>
            <a:off x="4646145" y="6332022"/>
            <a:ext cx="1474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Gemcitabine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40CCF2B-D322-00EA-240A-CABD60D3D9A5}"/>
              </a:ext>
            </a:extLst>
          </p:cNvPr>
          <p:cNvSpPr txBox="1"/>
          <p:nvPr/>
        </p:nvSpPr>
        <p:spPr>
          <a:xfrm>
            <a:off x="86450" y="5973751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547AF4E-82DC-EC32-8448-5E0BA95A0A89}"/>
              </a:ext>
            </a:extLst>
          </p:cNvPr>
          <p:cNvSpPr txBox="1"/>
          <p:nvPr/>
        </p:nvSpPr>
        <p:spPr>
          <a:xfrm>
            <a:off x="3113563" y="7792562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B0FD806A-289E-3A44-C30E-4534DEC241B1}"/>
              </a:ext>
            </a:extLst>
          </p:cNvPr>
          <p:cNvSpPr txBox="1"/>
          <p:nvPr/>
        </p:nvSpPr>
        <p:spPr>
          <a:xfrm>
            <a:off x="2845197" y="7703498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3DC82986-0299-15DF-80BB-E33EE0449C57}"/>
              </a:ext>
            </a:extLst>
          </p:cNvPr>
          <p:cNvSpPr txBox="1"/>
          <p:nvPr/>
        </p:nvSpPr>
        <p:spPr>
          <a:xfrm>
            <a:off x="3383970" y="793433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27CA0BA-EAEE-2C38-2B05-D4BD6BC01C5F}"/>
              </a:ext>
            </a:extLst>
          </p:cNvPr>
          <p:cNvSpPr txBox="1"/>
          <p:nvPr/>
        </p:nvSpPr>
        <p:spPr>
          <a:xfrm rot="10800000">
            <a:off x="575165" y="583797"/>
            <a:ext cx="369332" cy="2321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spheroids (&gt;100μm)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536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1967AAF-88D1-960E-B50F-71A0123B2709}"/>
              </a:ext>
            </a:extLst>
          </p:cNvPr>
          <p:cNvSpPr txBox="1"/>
          <p:nvPr/>
        </p:nvSpPr>
        <p:spPr>
          <a:xfrm>
            <a:off x="72124" y="50302"/>
            <a:ext cx="1883825" cy="369320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kumimoji="1" lang="en-US" altLang="ja-JP" dirty="0">
                <a:latin typeface="Times New Roman"/>
                <a:cs typeface="Times New Roman"/>
              </a:rPr>
              <a:t>Supplement Fig. 3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7D6A55A3-BB8B-94ED-089F-AE20019845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rcRect l="5970" r="9720"/>
          <a:stretch/>
        </p:blipFill>
        <p:spPr>
          <a:xfrm>
            <a:off x="2323403" y="891371"/>
            <a:ext cx="1004516" cy="7358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499DFC98-A14B-820C-37E5-121891C15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6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5106" y="2505904"/>
            <a:ext cx="1004516" cy="744922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0828209-9B65-6662-F4AC-0571AEA73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5107" y="1691078"/>
            <a:ext cx="1004516" cy="752014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D94D98D6-2B5C-5F46-FF05-620CFC3DE0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720" y="2508496"/>
            <a:ext cx="1004516" cy="74233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35AA7EE1-9E83-DBC1-98FB-11862C2D3E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094" y="1694032"/>
            <a:ext cx="1004516" cy="74476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1F96800-96B4-D8BC-E509-8371883D83B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94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10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 r="2796" b="5865"/>
          <a:stretch/>
        </p:blipFill>
        <p:spPr>
          <a:xfrm>
            <a:off x="937094" y="875398"/>
            <a:ext cx="1004516" cy="747124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0DF0AC-350D-5B9A-8EBC-E54BCF74083C}"/>
              </a:ext>
            </a:extLst>
          </p:cNvPr>
          <p:cNvSpPr txBox="1"/>
          <p:nvPr/>
        </p:nvSpPr>
        <p:spPr>
          <a:xfrm>
            <a:off x="1097961" y="519699"/>
            <a:ext cx="887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9C5F86EA-1EC3-0BEC-4934-E1C3E7C9E71A}"/>
              </a:ext>
            </a:extLst>
          </p:cNvPr>
          <p:cNvCxnSpPr>
            <a:cxnSpLocks/>
          </p:cNvCxnSpPr>
          <p:nvPr/>
        </p:nvCxnSpPr>
        <p:spPr>
          <a:xfrm>
            <a:off x="951375" y="2835221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2CA38CB-1DBF-5AE6-50AD-227A03177A51}"/>
              </a:ext>
            </a:extLst>
          </p:cNvPr>
          <p:cNvSpPr txBox="1"/>
          <p:nvPr/>
        </p:nvSpPr>
        <p:spPr>
          <a:xfrm rot="-5400000">
            <a:off x="2915372" y="1384308"/>
            <a:ext cx="1924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% of scratch area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EDAF7A3-8BA3-F6B4-1C1D-4F41A5256447}"/>
              </a:ext>
            </a:extLst>
          </p:cNvPr>
          <p:cNvSpPr txBox="1"/>
          <p:nvPr/>
        </p:nvSpPr>
        <p:spPr>
          <a:xfrm>
            <a:off x="2100889" y="524928"/>
            <a:ext cx="1604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LP/CD44+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02F5751-748A-10CE-381C-00630A7E6A53}"/>
              </a:ext>
            </a:extLst>
          </p:cNvPr>
          <p:cNvSpPr txBox="1"/>
          <p:nvPr/>
        </p:nvSpPr>
        <p:spPr>
          <a:xfrm rot="-5400000">
            <a:off x="32816" y="3706465"/>
            <a:ext cx="3696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LY6D (normalized to GAPDH)</a:t>
            </a:r>
            <a:endParaRPr kumimoji="1" lang="ja-JP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F54390C-301F-9ED2-337B-1F70F04C51E8}"/>
              </a:ext>
            </a:extLst>
          </p:cNvPr>
          <p:cNvSpPr txBox="1"/>
          <p:nvPr/>
        </p:nvSpPr>
        <p:spPr>
          <a:xfrm>
            <a:off x="504370" y="1140987"/>
            <a:ext cx="428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0h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BC98688-3D19-D2B0-DA82-EB01252F51BB}"/>
              </a:ext>
            </a:extLst>
          </p:cNvPr>
          <p:cNvSpPr txBox="1"/>
          <p:nvPr/>
        </p:nvSpPr>
        <p:spPr>
          <a:xfrm>
            <a:off x="413289" y="1923673"/>
            <a:ext cx="621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127ED30-3AC6-C2B4-72F5-88090E4AE578}"/>
              </a:ext>
            </a:extLst>
          </p:cNvPr>
          <p:cNvSpPr txBox="1"/>
          <p:nvPr/>
        </p:nvSpPr>
        <p:spPr>
          <a:xfrm>
            <a:off x="411150" y="2772012"/>
            <a:ext cx="621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48h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5AFFECE-3634-7084-E6F3-CAFDC98DE986}"/>
              </a:ext>
            </a:extLst>
          </p:cNvPr>
          <p:cNvSpPr txBox="1"/>
          <p:nvPr/>
        </p:nvSpPr>
        <p:spPr>
          <a:xfrm>
            <a:off x="6416274" y="147032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*</a:t>
            </a:r>
            <a:endParaRPr kumimoji="1" lang="ja-JP" altLang="en-US" sz="1400" dirty="0"/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7E97FD54-51E1-D046-1A95-66AAC506067E}"/>
              </a:ext>
            </a:extLst>
          </p:cNvPr>
          <p:cNvCxnSpPr>
            <a:cxnSpLocks/>
          </p:cNvCxnSpPr>
          <p:nvPr/>
        </p:nvCxnSpPr>
        <p:spPr>
          <a:xfrm flipH="1">
            <a:off x="2740891" y="3775731"/>
            <a:ext cx="6198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1F7BB6-E642-7494-4F72-6D1D8174CA0B}"/>
              </a:ext>
            </a:extLst>
          </p:cNvPr>
          <p:cNvSpPr txBox="1"/>
          <p:nvPr/>
        </p:nvSpPr>
        <p:spPr>
          <a:xfrm>
            <a:off x="2854437" y="3549899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* *</a:t>
            </a:r>
            <a:endParaRPr kumimoji="1" lang="ja-JP" altLang="en-US" sz="1400" dirty="0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EB55C47-F952-60A3-7E3B-7FFBD8322E0D}"/>
              </a:ext>
            </a:extLst>
          </p:cNvPr>
          <p:cNvSpPr txBox="1"/>
          <p:nvPr/>
        </p:nvSpPr>
        <p:spPr>
          <a:xfrm>
            <a:off x="99493" y="404721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96DFB7E-F917-4868-31E7-E5A7EB8291EF}"/>
              </a:ext>
            </a:extLst>
          </p:cNvPr>
          <p:cNvSpPr txBox="1"/>
          <p:nvPr/>
        </p:nvSpPr>
        <p:spPr>
          <a:xfrm>
            <a:off x="95265" y="3458456"/>
            <a:ext cx="80056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B0F11E6A-50A4-5865-0A3E-24E2A8F9F360}"/>
              </a:ext>
            </a:extLst>
          </p:cNvPr>
          <p:cNvSpPr/>
          <p:nvPr/>
        </p:nvSpPr>
        <p:spPr>
          <a:xfrm>
            <a:off x="2507617" y="5550055"/>
            <a:ext cx="747253" cy="223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CDF840B-2F47-4DE1-900E-01074E01037E}"/>
              </a:ext>
            </a:extLst>
          </p:cNvPr>
          <p:cNvSpPr txBox="1"/>
          <p:nvPr/>
        </p:nvSpPr>
        <p:spPr>
          <a:xfrm>
            <a:off x="2586706" y="5823280"/>
            <a:ext cx="97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LP/CD44+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2" name="グラフ 61">
            <a:extLst>
              <a:ext uri="{FF2B5EF4-FFF2-40B4-BE49-F238E27FC236}">
                <a16:creationId xmlns:a16="http://schemas.microsoft.com/office/drawing/2014/main" id="{B8CC6AC4-D583-462C-D895-DDC106EBF3A1}"/>
              </a:ext>
            </a:extLst>
          </p:cNvPr>
          <p:cNvGraphicFramePr>
            <a:graphicFrameLocks/>
          </p:cNvGraphicFramePr>
          <p:nvPr/>
        </p:nvGraphicFramePr>
        <p:xfrm>
          <a:off x="1990095" y="3582518"/>
          <a:ext cx="1839663" cy="233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3" name="グラフ 62">
            <a:extLst>
              <a:ext uri="{FF2B5EF4-FFF2-40B4-BE49-F238E27FC236}">
                <a16:creationId xmlns:a16="http://schemas.microsoft.com/office/drawing/2014/main" id="{C703E596-804C-6D82-5AAA-5BFF467A3D92}"/>
              </a:ext>
            </a:extLst>
          </p:cNvPr>
          <p:cNvGraphicFramePr>
            <a:graphicFrameLocks/>
          </p:cNvGraphicFramePr>
          <p:nvPr/>
        </p:nvGraphicFramePr>
        <p:xfrm>
          <a:off x="3896471" y="856327"/>
          <a:ext cx="2917139" cy="2687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111380AA-2D16-AA20-279F-A5572EAEF13C}"/>
              </a:ext>
            </a:extLst>
          </p:cNvPr>
          <p:cNvCxnSpPr>
            <a:cxnSpLocks/>
          </p:cNvCxnSpPr>
          <p:nvPr/>
        </p:nvCxnSpPr>
        <p:spPr>
          <a:xfrm>
            <a:off x="951375" y="294186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20E6CB39-06CA-A785-E714-3A40E78A16BA}"/>
              </a:ext>
            </a:extLst>
          </p:cNvPr>
          <p:cNvCxnSpPr>
            <a:cxnSpLocks/>
          </p:cNvCxnSpPr>
          <p:nvPr/>
        </p:nvCxnSpPr>
        <p:spPr>
          <a:xfrm>
            <a:off x="941954" y="2179464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2731DB7F-24DB-9588-2A1F-9A74EF1A92A1}"/>
              </a:ext>
            </a:extLst>
          </p:cNvPr>
          <p:cNvCxnSpPr>
            <a:cxnSpLocks/>
          </p:cNvCxnSpPr>
          <p:nvPr/>
        </p:nvCxnSpPr>
        <p:spPr>
          <a:xfrm>
            <a:off x="941954" y="197930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F33FB37B-5B95-A4FD-47DA-D723FC5C7B89}"/>
              </a:ext>
            </a:extLst>
          </p:cNvPr>
          <p:cNvCxnSpPr>
            <a:cxnSpLocks/>
          </p:cNvCxnSpPr>
          <p:nvPr/>
        </p:nvCxnSpPr>
        <p:spPr>
          <a:xfrm>
            <a:off x="2323403" y="294186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0B843943-EA71-9C0A-744F-8F7076D5D0FA}"/>
              </a:ext>
            </a:extLst>
          </p:cNvPr>
          <p:cNvCxnSpPr>
            <a:cxnSpLocks/>
          </p:cNvCxnSpPr>
          <p:nvPr/>
        </p:nvCxnSpPr>
        <p:spPr>
          <a:xfrm>
            <a:off x="2323403" y="2870733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8D655D5A-79EB-7AE5-0864-35ED5B5779DA}"/>
              </a:ext>
            </a:extLst>
          </p:cNvPr>
          <p:cNvCxnSpPr>
            <a:cxnSpLocks/>
          </p:cNvCxnSpPr>
          <p:nvPr/>
        </p:nvCxnSpPr>
        <p:spPr>
          <a:xfrm>
            <a:off x="2334554" y="2037710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A12BE16F-4387-65F2-7BA6-A7D9320B79E1}"/>
              </a:ext>
            </a:extLst>
          </p:cNvPr>
          <p:cNvCxnSpPr>
            <a:cxnSpLocks/>
          </p:cNvCxnSpPr>
          <p:nvPr/>
        </p:nvCxnSpPr>
        <p:spPr>
          <a:xfrm>
            <a:off x="2333058" y="2162486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3F61E750-62E4-9224-9E8A-B2BE266D8DB7}"/>
              </a:ext>
            </a:extLst>
          </p:cNvPr>
          <p:cNvCxnSpPr>
            <a:cxnSpLocks/>
          </p:cNvCxnSpPr>
          <p:nvPr/>
        </p:nvCxnSpPr>
        <p:spPr>
          <a:xfrm>
            <a:off x="943174" y="1382474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A4BEE8A8-2776-8032-94F1-698D2CADA979}"/>
              </a:ext>
            </a:extLst>
          </p:cNvPr>
          <p:cNvCxnSpPr>
            <a:cxnSpLocks/>
          </p:cNvCxnSpPr>
          <p:nvPr/>
        </p:nvCxnSpPr>
        <p:spPr>
          <a:xfrm>
            <a:off x="952368" y="116200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8944B6C7-2250-6FEE-5DFC-8658EF89F633}"/>
              </a:ext>
            </a:extLst>
          </p:cNvPr>
          <p:cNvCxnSpPr>
            <a:cxnSpLocks/>
          </p:cNvCxnSpPr>
          <p:nvPr/>
        </p:nvCxnSpPr>
        <p:spPr>
          <a:xfrm>
            <a:off x="2318393" y="138905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806D6C42-18FD-E204-D7FB-628D45BC8C13}"/>
              </a:ext>
            </a:extLst>
          </p:cNvPr>
          <p:cNvCxnSpPr>
            <a:cxnSpLocks/>
          </p:cNvCxnSpPr>
          <p:nvPr/>
        </p:nvCxnSpPr>
        <p:spPr>
          <a:xfrm>
            <a:off x="2325106" y="1162008"/>
            <a:ext cx="9948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70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106</Words>
  <Application>Microsoft Office PowerPoint</Application>
  <PresentationFormat>画面に合わせる (4:3)</PresentationFormat>
  <Paragraphs>40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駿平 沖村</dc:creator>
  <cp:lastModifiedBy>駿平 沖村</cp:lastModifiedBy>
  <cp:revision>1</cp:revision>
  <dcterms:created xsi:type="dcterms:W3CDTF">2024-02-06T12:17:50Z</dcterms:created>
  <dcterms:modified xsi:type="dcterms:W3CDTF">2024-02-06T12:19:14Z</dcterms:modified>
</cp:coreProperties>
</file>