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8158F-D9BD-BDEB-0B32-907B63FB8E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428EEF-4572-EA47-305D-D47D31DDA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B7FBDD-91C9-7050-7427-C5E2C96370BF}"/>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D7DFE08E-70E6-FCDA-1BCA-0E5BA2C86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4C4E3D-4C92-C85F-FB22-5008C4E567F9}"/>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187996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CA218-8F10-3C5B-2FA8-5A89E8B700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C781EF-7537-E093-1722-8F2D7D56BB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FEC0B-EA16-5E14-2813-3FEA5079B11D}"/>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CABFD0E3-6794-CB4F-B859-7C5E8A431B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0112FC-CD2D-5929-0D71-EDC7D96B6B8C}"/>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236091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8493C-161D-3B06-E601-160DAA9E32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4A29DB-3261-6847-FF04-86C1244F60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A8A990-AE26-A8EE-3614-86193E1DB866}"/>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EE852AB1-30AC-7BDF-E187-58CCB2D213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FB136-AEE2-CDA0-BDE8-255AAE19F228}"/>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1024875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04D7-E212-9518-DA09-DB3763A899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71CED5-28EC-D002-7D6F-5B5A2E4899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EC2690-2D8D-9FBB-916A-C058246F6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F93BE3-6A1F-5D83-FC54-EDD4AA33EB76}"/>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6" name="Footer Placeholder 5">
            <a:extLst>
              <a:ext uri="{FF2B5EF4-FFF2-40B4-BE49-F238E27FC236}">
                <a16:creationId xmlns:a16="http://schemas.microsoft.com/office/drawing/2014/main" id="{BAD9421C-14C6-7211-2E68-8383CBB4B7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C49653-DDB5-6D6B-2094-2EDA7EC1B1B3}"/>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61246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560B8-A6EB-5690-E43D-2DB8B5D11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1FEA0B-4D09-2565-F194-845A8C59A8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70F910-639C-8C1E-0035-F0969F26F4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928DE4-04D5-24BD-E599-C877EE9B07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1C796A-C18E-5190-0436-256F15D75B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6FECF2-310E-2372-D1E5-AE585C3ED4F3}"/>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8" name="Footer Placeholder 7">
            <a:extLst>
              <a:ext uri="{FF2B5EF4-FFF2-40B4-BE49-F238E27FC236}">
                <a16:creationId xmlns:a16="http://schemas.microsoft.com/office/drawing/2014/main" id="{B70A4179-7799-6E84-ED23-D1DDFFF945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B22779-9DE3-8266-3ADD-B50CD86348DD}"/>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309315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E472-F31F-2DBB-2BDE-D858B11CBD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FC19F1-3D6D-F61E-5AD5-205621038FCF}"/>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4" name="Footer Placeholder 3">
            <a:extLst>
              <a:ext uri="{FF2B5EF4-FFF2-40B4-BE49-F238E27FC236}">
                <a16:creationId xmlns:a16="http://schemas.microsoft.com/office/drawing/2014/main" id="{C928BC42-BBA1-DE82-F69A-4836327026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CF5727-3F1E-E992-2AC3-6635833C5EBC}"/>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3222130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8275B-489D-B467-3F02-2D33E133F3F8}"/>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3" name="Footer Placeholder 2">
            <a:extLst>
              <a:ext uri="{FF2B5EF4-FFF2-40B4-BE49-F238E27FC236}">
                <a16:creationId xmlns:a16="http://schemas.microsoft.com/office/drawing/2014/main" id="{E2DBD13F-468D-660F-D446-ABECE4FCA4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FBADF5-287E-C4C0-45D3-30DB852D988A}"/>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2250794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DD6C-1894-6B0F-0040-B0D47DD8D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7ED992-6790-FD8A-9D8F-CFA2F09A51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AE99ED-7785-D9AA-B681-66E3A39D13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AFEED-FCEE-3E66-CCBE-2BB8A99FD4D7}"/>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6" name="Footer Placeholder 5">
            <a:extLst>
              <a:ext uri="{FF2B5EF4-FFF2-40B4-BE49-F238E27FC236}">
                <a16:creationId xmlns:a16="http://schemas.microsoft.com/office/drawing/2014/main" id="{1A5BD117-D13D-6F1D-0535-70A55C8EBA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019B76-61B1-F2AE-3BCD-0F9CD6491BC2}"/>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4049891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DDFF-71B8-09AC-DF2A-864C980A8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E42297-4BC8-51B7-92C8-57BB5D48A5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65AD77-4214-D86F-233D-FC2FE467B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F8655-6C62-3224-60C3-C73D4F62F50A}"/>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6" name="Footer Placeholder 5">
            <a:extLst>
              <a:ext uri="{FF2B5EF4-FFF2-40B4-BE49-F238E27FC236}">
                <a16:creationId xmlns:a16="http://schemas.microsoft.com/office/drawing/2014/main" id="{9C1309F8-795C-603E-CB96-4E75101CE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37E604-C582-374E-EAED-662B514171C3}"/>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110662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80D8-2CC3-A88D-997D-D99D3454CC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757C4A-A3CD-A80C-7079-8B3D609E3C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23CC6-F6DF-825D-9FFA-857433DAB351}"/>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1CD84DF4-0DEA-C2B7-EDD1-484750DE3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E45FF-7618-F5EB-85B4-0DB01B412EC0}"/>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2450972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FC2E50-2E71-98EF-E405-2A092F8D37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423FB4-47D6-FADD-FF82-1F6B4CDC6C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CFB8DF-3784-B907-157C-5537677B2B32}"/>
              </a:ext>
            </a:extLst>
          </p:cNvPr>
          <p:cNvSpPr>
            <a:spLocks noGrp="1"/>
          </p:cNvSpPr>
          <p:nvPr>
            <p:ph type="dt" sz="half" idx="10"/>
          </p:nvPr>
        </p:nvSpPr>
        <p:spPr/>
        <p:txBody>
          <a:body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FB567C7D-FA60-2274-66B5-3649BF8EF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5CA23D-65B4-7A99-1A4D-3715BEC41633}"/>
              </a:ext>
            </a:extLst>
          </p:cNvPr>
          <p:cNvSpPr>
            <a:spLocks noGrp="1"/>
          </p:cNvSpPr>
          <p:nvPr>
            <p:ph type="sldNum" sz="quarter" idx="12"/>
          </p:nvPr>
        </p:nvSpPr>
        <p:spPr/>
        <p:txBody>
          <a:bodyPr/>
          <a:lstStyle/>
          <a:p>
            <a:fld id="{72888EEF-9643-4502-A77E-87541CE660E9}" type="slidenum">
              <a:rPr lang="en-US" smtClean="0"/>
              <a:t>‹#›</a:t>
            </a:fld>
            <a:endParaRPr lang="en-US"/>
          </a:p>
        </p:txBody>
      </p:sp>
    </p:spTree>
    <p:extLst>
      <p:ext uri="{BB962C8B-B14F-4D97-AF65-F5344CB8AC3E}">
        <p14:creationId xmlns:p14="http://schemas.microsoft.com/office/powerpoint/2010/main" val="3383850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528B47-5EDB-37AB-9E77-538E1FB4A0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061BAA-E421-068E-1A36-27CE94409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433F00-2F41-41B9-8E77-36296C71F6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A1702B-2D4F-40AC-B7A6-EBBD6E88B4D1}" type="datetimeFigureOut">
              <a:rPr lang="en-US" smtClean="0"/>
              <a:t>4/13/2024</a:t>
            </a:fld>
            <a:endParaRPr lang="en-US"/>
          </a:p>
        </p:txBody>
      </p:sp>
      <p:sp>
        <p:nvSpPr>
          <p:cNvPr id="5" name="Footer Placeholder 4">
            <a:extLst>
              <a:ext uri="{FF2B5EF4-FFF2-40B4-BE49-F238E27FC236}">
                <a16:creationId xmlns:a16="http://schemas.microsoft.com/office/drawing/2014/main" id="{CC314EA8-8325-C83F-3B26-173A8237DA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B1672E-81D9-4A61-A9EB-04D33106C1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88EEF-9643-4502-A77E-87541CE660E9}" type="slidenum">
              <a:rPr lang="en-US" smtClean="0"/>
              <a:t>‹#›</a:t>
            </a:fld>
            <a:endParaRPr lang="en-US"/>
          </a:p>
        </p:txBody>
      </p:sp>
    </p:spTree>
    <p:extLst>
      <p:ext uri="{BB962C8B-B14F-4D97-AF65-F5344CB8AC3E}">
        <p14:creationId xmlns:p14="http://schemas.microsoft.com/office/powerpoint/2010/main" val="3556662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455E21-1D9D-E228-A66A-9329899955A7}"/>
              </a:ext>
            </a:extLst>
          </p:cNvPr>
          <p:cNvSpPr/>
          <p:nvPr/>
        </p:nvSpPr>
        <p:spPr>
          <a:xfrm>
            <a:off x="1" y="0"/>
            <a:ext cx="3808519"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D77CBAD-5E62-CD8D-7F59-F1CCF0E4761C}"/>
              </a:ext>
            </a:extLst>
          </p:cNvPr>
          <p:cNvSpPr/>
          <p:nvPr/>
        </p:nvSpPr>
        <p:spPr>
          <a:xfrm>
            <a:off x="3808519" y="0"/>
            <a:ext cx="4179053" cy="685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F294566-6437-5A71-FFC6-1E0698F3B4E9}"/>
              </a:ext>
            </a:extLst>
          </p:cNvPr>
          <p:cNvSpPr/>
          <p:nvPr/>
        </p:nvSpPr>
        <p:spPr>
          <a:xfrm>
            <a:off x="7996766" y="0"/>
            <a:ext cx="4195235"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B1D92F0-D877-BE43-115B-C133A6808F08}"/>
              </a:ext>
            </a:extLst>
          </p:cNvPr>
          <p:cNvSpPr/>
          <p:nvPr/>
        </p:nvSpPr>
        <p:spPr>
          <a:xfrm>
            <a:off x="0" y="0"/>
            <a:ext cx="3808519" cy="941033"/>
          </a:xfrm>
          <a:prstGeom prst="rect">
            <a:avLst/>
          </a:prstGeom>
          <a:solidFill>
            <a:schemeClr val="accent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AIM</a:t>
            </a:r>
          </a:p>
        </p:txBody>
      </p:sp>
      <p:sp>
        <p:nvSpPr>
          <p:cNvPr id="8" name="Rectangle 7">
            <a:extLst>
              <a:ext uri="{FF2B5EF4-FFF2-40B4-BE49-F238E27FC236}">
                <a16:creationId xmlns:a16="http://schemas.microsoft.com/office/drawing/2014/main" id="{884D0B27-2DBE-72BF-81E9-965FDC7C8C17}"/>
              </a:ext>
            </a:extLst>
          </p:cNvPr>
          <p:cNvSpPr/>
          <p:nvPr/>
        </p:nvSpPr>
        <p:spPr>
          <a:xfrm>
            <a:off x="3819097" y="0"/>
            <a:ext cx="4179053" cy="94103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METHODS</a:t>
            </a:r>
            <a:endParaRPr lang="en-US" sz="2800"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86043CCB-2079-C539-79AF-628F2ECF2B1D}"/>
              </a:ext>
            </a:extLst>
          </p:cNvPr>
          <p:cNvSpPr/>
          <p:nvPr/>
        </p:nvSpPr>
        <p:spPr>
          <a:xfrm>
            <a:off x="8007342" y="0"/>
            <a:ext cx="4184656" cy="941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RESULTS</a:t>
            </a:r>
          </a:p>
        </p:txBody>
      </p:sp>
      <p:sp>
        <p:nvSpPr>
          <p:cNvPr id="10" name="TextBox 9">
            <a:extLst>
              <a:ext uri="{FF2B5EF4-FFF2-40B4-BE49-F238E27FC236}">
                <a16:creationId xmlns:a16="http://schemas.microsoft.com/office/drawing/2014/main" id="{B28ECED6-388A-B111-CBBB-E0A97666DA97}"/>
              </a:ext>
            </a:extLst>
          </p:cNvPr>
          <p:cNvSpPr txBox="1"/>
          <p:nvPr/>
        </p:nvSpPr>
        <p:spPr>
          <a:xfrm>
            <a:off x="1" y="941033"/>
            <a:ext cx="3808520" cy="2631490"/>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The exclusive use of commercial, synthetic anthelmintics is no longer a sustainable option due to the development of resistance in gastrointestinal nematodes (GINs) in sheep, and the problem of residues of these drugs in animal products and the environment. The aim of this study was to investigate the anthelmintic potential of seven essential oils (EOs) from different plants </a:t>
            </a:r>
            <a:r>
              <a:rPr lang="en-US" sz="1500" i="1" dirty="0">
                <a:latin typeface="Times New Roman" panose="02020603050405020304" pitchFamily="18" charset="0"/>
                <a:cs typeface="Times New Roman" panose="02020603050405020304" pitchFamily="18" charset="0"/>
              </a:rPr>
              <a:t>in vitro</a:t>
            </a:r>
            <a:r>
              <a:rPr lang="en-US" sz="1500" dirty="0">
                <a:latin typeface="Times New Roman" panose="02020603050405020304" pitchFamily="18" charset="0"/>
                <a:cs typeface="Times New Roman" panose="02020603050405020304" pitchFamily="18" charset="0"/>
              </a:rPr>
              <a:t>, and thus preliminarily evaluate the possibility of their use in future treatment of these parasites</a:t>
            </a:r>
          </a:p>
        </p:txBody>
      </p:sp>
      <p:pic>
        <p:nvPicPr>
          <p:cNvPr id="12" name="Picture 11">
            <a:extLst>
              <a:ext uri="{FF2B5EF4-FFF2-40B4-BE49-F238E27FC236}">
                <a16:creationId xmlns:a16="http://schemas.microsoft.com/office/drawing/2014/main" id="{0D18D67A-EA34-47F5-D444-AF558C7457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4" y="3764063"/>
            <a:ext cx="3773016" cy="2829762"/>
          </a:xfrm>
          <a:prstGeom prst="rect">
            <a:avLst/>
          </a:prstGeom>
        </p:spPr>
      </p:pic>
      <p:sp>
        <p:nvSpPr>
          <p:cNvPr id="13" name="TextBox 12">
            <a:extLst>
              <a:ext uri="{FF2B5EF4-FFF2-40B4-BE49-F238E27FC236}">
                <a16:creationId xmlns:a16="http://schemas.microsoft.com/office/drawing/2014/main" id="{D437FB63-9408-91C3-CC9D-49C84D4EC986}"/>
              </a:ext>
            </a:extLst>
          </p:cNvPr>
          <p:cNvSpPr txBox="1"/>
          <p:nvPr/>
        </p:nvSpPr>
        <p:spPr>
          <a:xfrm>
            <a:off x="3819095" y="941033"/>
            <a:ext cx="4179053" cy="2769989"/>
          </a:xfrm>
          <a:prstGeom prst="rect">
            <a:avLst/>
          </a:prstGeom>
          <a:noFill/>
        </p:spPr>
        <p:txBody>
          <a:bodyPr wrap="square" rtlCol="0">
            <a:spAutoFit/>
          </a:bodyPr>
          <a:lstStyle/>
          <a:p>
            <a:r>
              <a:rPr lang="en-US" sz="1450" dirty="0">
                <a:latin typeface="Times New Roman" panose="02020603050405020304" pitchFamily="18" charset="0"/>
                <a:cs typeface="Times New Roman" panose="02020603050405020304" pitchFamily="18" charset="0"/>
              </a:rPr>
              <a:t>- EOs: </a:t>
            </a:r>
            <a:r>
              <a:rPr lang="en-US" sz="1450" i="1" dirty="0">
                <a:latin typeface="Times New Roman" panose="02020603050405020304" pitchFamily="18" charset="0"/>
                <a:cs typeface="Times New Roman" panose="02020603050405020304" pitchFamily="18" charset="0"/>
              </a:rPr>
              <a:t>Citrus x sinensis</a:t>
            </a:r>
            <a:r>
              <a:rPr lang="en-US" sz="1450" dirty="0">
                <a:latin typeface="Times New Roman" panose="02020603050405020304" pitchFamily="18" charset="0"/>
                <a:cs typeface="Times New Roman" panose="02020603050405020304" pitchFamily="18" charset="0"/>
              </a:rPr>
              <a:t> (L.)</a:t>
            </a:r>
            <a:r>
              <a:rPr lang="sr-Latn-RS" sz="1450" dirty="0">
                <a:latin typeface="Times New Roman" panose="02020603050405020304" pitchFamily="18" charset="0"/>
                <a:cs typeface="Times New Roman" panose="02020603050405020304" pitchFamily="18" charset="0"/>
              </a:rPr>
              <a:t> Osbeck</a:t>
            </a:r>
            <a:r>
              <a:rPr lang="en-US" sz="1450" dirty="0">
                <a:latin typeface="Times New Roman" panose="02020603050405020304" pitchFamily="18" charset="0"/>
                <a:cs typeface="Times New Roman" panose="02020603050405020304" pitchFamily="18" charset="0"/>
              </a:rPr>
              <a:t>, </a:t>
            </a:r>
            <a:r>
              <a:rPr lang="en-US" sz="1450" i="1" dirty="0">
                <a:latin typeface="Times New Roman" panose="02020603050405020304" pitchFamily="18" charset="0"/>
                <a:cs typeface="Times New Roman" panose="02020603050405020304" pitchFamily="18" charset="0"/>
              </a:rPr>
              <a:t>Citrus medica</a:t>
            </a:r>
            <a:r>
              <a:rPr lang="en-US" sz="1450" dirty="0">
                <a:latin typeface="Times New Roman" panose="02020603050405020304" pitchFamily="18" charset="0"/>
                <a:cs typeface="Times New Roman" panose="02020603050405020304" pitchFamily="18" charset="0"/>
              </a:rPr>
              <a:t> (L.), </a:t>
            </a:r>
            <a:r>
              <a:rPr lang="en-US" sz="1450" i="1" dirty="0">
                <a:latin typeface="Times New Roman" panose="02020603050405020304" pitchFamily="18" charset="0"/>
                <a:cs typeface="Times New Roman" panose="02020603050405020304" pitchFamily="18" charset="0"/>
              </a:rPr>
              <a:t>Mentha spicata</a:t>
            </a:r>
            <a:r>
              <a:rPr lang="en-US" sz="1450" dirty="0">
                <a:latin typeface="Times New Roman" panose="02020603050405020304" pitchFamily="18" charset="0"/>
                <a:cs typeface="Times New Roman" panose="02020603050405020304" pitchFamily="18" charset="0"/>
              </a:rPr>
              <a:t> (L.), </a:t>
            </a:r>
            <a:r>
              <a:rPr lang="en-US" sz="1450" i="1" dirty="0">
                <a:latin typeface="Times New Roman" panose="02020603050405020304" pitchFamily="18" charset="0"/>
                <a:cs typeface="Times New Roman" panose="02020603050405020304" pitchFamily="18" charset="0"/>
              </a:rPr>
              <a:t>Hyssopus officinalis</a:t>
            </a:r>
            <a:r>
              <a:rPr lang="en-US" sz="1450" dirty="0">
                <a:latin typeface="Times New Roman" panose="02020603050405020304" pitchFamily="18" charset="0"/>
                <a:cs typeface="Times New Roman" panose="02020603050405020304" pitchFamily="18" charset="0"/>
              </a:rPr>
              <a:t> (L.), </a:t>
            </a:r>
            <a:r>
              <a:rPr lang="en-US" sz="1450" i="1" dirty="0">
                <a:latin typeface="Times New Roman" panose="02020603050405020304" pitchFamily="18" charset="0"/>
                <a:cs typeface="Times New Roman" panose="02020603050405020304" pitchFamily="18" charset="0"/>
              </a:rPr>
              <a:t>Lavandula angustifolia</a:t>
            </a:r>
            <a:r>
              <a:rPr lang="en-US" sz="1450" dirty="0">
                <a:latin typeface="Times New Roman" panose="02020603050405020304" pitchFamily="18" charset="0"/>
                <a:cs typeface="Times New Roman" panose="02020603050405020304" pitchFamily="18" charset="0"/>
              </a:rPr>
              <a:t> </a:t>
            </a:r>
            <a:r>
              <a:rPr lang="sr-Latn-RS" sz="1450">
                <a:latin typeface="Times New Roman" panose="02020603050405020304" pitchFamily="18" charset="0"/>
                <a:cs typeface="Times New Roman" panose="02020603050405020304" pitchFamily="18" charset="0"/>
              </a:rPr>
              <a:t>Mill.</a:t>
            </a:r>
            <a:r>
              <a:rPr lang="en-US" sz="1450">
                <a:latin typeface="Times New Roman" panose="02020603050405020304" pitchFamily="18" charset="0"/>
                <a:cs typeface="Times New Roman" panose="02020603050405020304" pitchFamily="18" charset="0"/>
              </a:rPr>
              <a:t>, </a:t>
            </a:r>
            <a:r>
              <a:rPr lang="en-US" sz="1450" i="1" dirty="0">
                <a:latin typeface="Times New Roman" panose="02020603050405020304" pitchFamily="18" charset="0"/>
                <a:cs typeface="Times New Roman" panose="02020603050405020304" pitchFamily="18" charset="0"/>
              </a:rPr>
              <a:t>Salvia officinalis</a:t>
            </a:r>
            <a:r>
              <a:rPr lang="en-US" sz="1450" dirty="0">
                <a:latin typeface="Times New Roman" panose="02020603050405020304" pitchFamily="18" charset="0"/>
                <a:cs typeface="Times New Roman" panose="02020603050405020304" pitchFamily="18" charset="0"/>
              </a:rPr>
              <a:t> (L.) and </a:t>
            </a:r>
            <a:r>
              <a:rPr lang="en-US" sz="1450" i="1" dirty="0" err="1">
                <a:latin typeface="Times New Roman" panose="02020603050405020304" pitchFamily="18" charset="0"/>
                <a:cs typeface="Times New Roman" panose="02020603050405020304" pitchFamily="18" charset="0"/>
              </a:rPr>
              <a:t>Ocimum</a:t>
            </a:r>
            <a:r>
              <a:rPr lang="en-US" sz="1450" i="1" dirty="0">
                <a:latin typeface="Times New Roman" panose="02020603050405020304" pitchFamily="18" charset="0"/>
                <a:cs typeface="Times New Roman" panose="02020603050405020304" pitchFamily="18" charset="0"/>
              </a:rPr>
              <a:t> </a:t>
            </a:r>
            <a:r>
              <a:rPr lang="en-US" sz="1450" i="1" dirty="0" err="1">
                <a:latin typeface="Times New Roman" panose="02020603050405020304" pitchFamily="18" charset="0"/>
                <a:cs typeface="Times New Roman" panose="02020603050405020304" pitchFamily="18" charset="0"/>
              </a:rPr>
              <a:t>basilicum</a:t>
            </a:r>
            <a:r>
              <a:rPr lang="en-US" sz="1450" dirty="0">
                <a:latin typeface="Times New Roman" panose="02020603050405020304" pitchFamily="18" charset="0"/>
                <a:cs typeface="Times New Roman" panose="02020603050405020304" pitchFamily="18" charset="0"/>
              </a:rPr>
              <a:t> (L.)</a:t>
            </a:r>
          </a:p>
          <a:p>
            <a:r>
              <a:rPr lang="en-US" sz="1450" dirty="0">
                <a:latin typeface="Times New Roman" panose="02020603050405020304" pitchFamily="18" charset="0"/>
                <a:cs typeface="Times New Roman" panose="02020603050405020304" pitchFamily="18" charset="0"/>
              </a:rPr>
              <a:t>- Analysis of </a:t>
            </a:r>
            <a:r>
              <a:rPr lang="sr-Latn-RS" sz="1450" dirty="0">
                <a:latin typeface="Times New Roman" panose="02020603050405020304" pitchFamily="18" charset="0"/>
                <a:cs typeface="Times New Roman" panose="02020603050405020304" pitchFamily="18" charset="0"/>
              </a:rPr>
              <a:t>the </a:t>
            </a:r>
            <a:r>
              <a:rPr lang="en-US" sz="1450" dirty="0">
                <a:latin typeface="Times New Roman" panose="02020603050405020304" pitchFamily="18" charset="0"/>
                <a:cs typeface="Times New Roman" panose="02020603050405020304" pitchFamily="18" charset="0"/>
              </a:rPr>
              <a:t>chemical composition of EOs tested: gas chromatography and mass spectrometry (GC-MS)</a:t>
            </a:r>
          </a:p>
          <a:p>
            <a:r>
              <a:rPr lang="en-US" sz="1450" dirty="0">
                <a:latin typeface="Times New Roman" panose="02020603050405020304" pitchFamily="18" charset="0"/>
                <a:cs typeface="Times New Roman" panose="02020603050405020304" pitchFamily="18" charset="0"/>
              </a:rPr>
              <a:t>- </a:t>
            </a:r>
            <a:r>
              <a:rPr lang="sr-Latn-RS" sz="1450" i="1" dirty="0">
                <a:latin typeface="Times New Roman" panose="02020603050405020304" pitchFamily="18" charset="0"/>
                <a:cs typeface="Times New Roman" panose="02020603050405020304" pitchFamily="18" charset="0"/>
              </a:rPr>
              <a:t>I</a:t>
            </a:r>
            <a:r>
              <a:rPr lang="en-US" sz="1450" i="1" dirty="0">
                <a:latin typeface="Times New Roman" panose="02020603050405020304" pitchFamily="18" charset="0"/>
                <a:cs typeface="Times New Roman" panose="02020603050405020304" pitchFamily="18" charset="0"/>
              </a:rPr>
              <a:t>n vitro</a:t>
            </a:r>
            <a:r>
              <a:rPr lang="sr-Latn-RS" sz="1450" i="1" dirty="0">
                <a:latin typeface="Times New Roman" panose="02020603050405020304" pitchFamily="18" charset="0"/>
                <a:cs typeface="Times New Roman" panose="02020603050405020304" pitchFamily="18" charset="0"/>
              </a:rPr>
              <a:t> </a:t>
            </a:r>
            <a:r>
              <a:rPr lang="sr-Latn-RS" sz="1450" dirty="0">
                <a:latin typeface="Times New Roman" panose="02020603050405020304" pitchFamily="18" charset="0"/>
                <a:cs typeface="Times New Roman" panose="02020603050405020304" pitchFamily="18" charset="0"/>
              </a:rPr>
              <a:t>evaluation</a:t>
            </a:r>
            <a:r>
              <a:rPr lang="en-US" sz="1450" dirty="0">
                <a:latin typeface="Times New Roman" panose="02020603050405020304" pitchFamily="18" charset="0"/>
                <a:cs typeface="Times New Roman" panose="02020603050405020304" pitchFamily="18" charset="0"/>
              </a:rPr>
              <a:t> of anthelmintic efficacy against GINs in sheep: egg hatch test (EHT) performed at 8 concentrations (50, 12.5, 3.125, 0.781, 0.195, 0.049, 0.025 and 0.0125 mg/ml)</a:t>
            </a:r>
          </a:p>
          <a:p>
            <a:r>
              <a:rPr lang="en-US" sz="1450" dirty="0">
                <a:latin typeface="Times New Roman" panose="02020603050405020304" pitchFamily="18" charset="0"/>
                <a:cs typeface="Times New Roman" panose="02020603050405020304" pitchFamily="18" charset="0"/>
              </a:rPr>
              <a:t>- </a:t>
            </a:r>
            <a:r>
              <a:rPr lang="en-US" sz="1450" dirty="0" err="1">
                <a:latin typeface="Times New Roman" panose="02020603050405020304" pitchFamily="18" charset="0"/>
                <a:cs typeface="Times New Roman" panose="02020603050405020304" pitchFamily="18" charset="0"/>
              </a:rPr>
              <a:t>Coproculture</a:t>
            </a:r>
            <a:r>
              <a:rPr lang="en-US" sz="1450" dirty="0">
                <a:latin typeface="Times New Roman" panose="02020603050405020304" pitchFamily="18" charset="0"/>
                <a:cs typeface="Times New Roman" panose="02020603050405020304" pitchFamily="18" charset="0"/>
              </a:rPr>
              <a:t> examination </a:t>
            </a:r>
            <a:r>
              <a:rPr lang="sr-Latn-RS" sz="1450" dirty="0">
                <a:latin typeface="Times New Roman" panose="02020603050405020304" pitchFamily="18" charset="0"/>
                <a:cs typeface="Times New Roman" panose="02020603050405020304" pitchFamily="18" charset="0"/>
              </a:rPr>
              <a:t>for</a:t>
            </a:r>
            <a:r>
              <a:rPr lang="en-US" sz="1450" dirty="0">
                <a:latin typeface="Times New Roman" panose="02020603050405020304" pitchFamily="18" charset="0"/>
                <a:cs typeface="Times New Roman" panose="02020603050405020304" pitchFamily="18" charset="0"/>
              </a:rPr>
              <a:t> </a:t>
            </a:r>
            <a:r>
              <a:rPr lang="sr-Latn-RS" sz="1450" dirty="0">
                <a:latin typeface="Times New Roman" panose="02020603050405020304" pitchFamily="18" charset="0"/>
                <a:cs typeface="Times New Roman" panose="02020603050405020304" pitchFamily="18" charset="0"/>
              </a:rPr>
              <a:t>the identification of</a:t>
            </a:r>
            <a:r>
              <a:rPr lang="en-US" sz="1450" dirty="0">
                <a:latin typeface="Times New Roman" panose="02020603050405020304" pitchFamily="18" charset="0"/>
                <a:cs typeface="Times New Roman" panose="02020603050405020304" pitchFamily="18" charset="0"/>
              </a:rPr>
              <a:t> GIN genera on which EOs are tested </a:t>
            </a:r>
          </a:p>
        </p:txBody>
      </p:sp>
      <p:pic>
        <p:nvPicPr>
          <p:cNvPr id="15" name="Picture 14">
            <a:extLst>
              <a:ext uri="{FF2B5EF4-FFF2-40B4-BE49-F238E27FC236}">
                <a16:creationId xmlns:a16="http://schemas.microsoft.com/office/drawing/2014/main" id="{204B18EB-0656-5383-9653-E177A49EE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139" y="3774936"/>
            <a:ext cx="2111015" cy="1516219"/>
          </a:xfrm>
          <a:prstGeom prst="rect">
            <a:avLst/>
          </a:prstGeom>
        </p:spPr>
      </p:pic>
      <p:pic>
        <p:nvPicPr>
          <p:cNvPr id="17" name="Picture 16">
            <a:extLst>
              <a:ext uri="{FF2B5EF4-FFF2-40B4-BE49-F238E27FC236}">
                <a16:creationId xmlns:a16="http://schemas.microsoft.com/office/drawing/2014/main" id="{495C6654-F0A6-EA4E-85E5-66043E9200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3340" y="5302626"/>
            <a:ext cx="2100430" cy="1516219"/>
          </a:xfrm>
          <a:prstGeom prst="rect">
            <a:avLst/>
          </a:prstGeom>
        </p:spPr>
      </p:pic>
      <p:pic>
        <p:nvPicPr>
          <p:cNvPr id="19" name="Picture 18">
            <a:extLst>
              <a:ext uri="{FF2B5EF4-FFF2-40B4-BE49-F238E27FC236}">
                <a16:creationId xmlns:a16="http://schemas.microsoft.com/office/drawing/2014/main" id="{B8CE23D8-9071-C9B2-AD36-0E6A1C794939}"/>
              </a:ext>
            </a:extLst>
          </p:cNvPr>
          <p:cNvPicPr>
            <a:picLocks noChangeAspect="1"/>
          </p:cNvPicPr>
          <p:nvPr/>
        </p:nvPicPr>
        <p:blipFill rotWithShape="1">
          <a:blip r:embed="rId5">
            <a:extLst>
              <a:ext uri="{28A0092B-C50C-407E-A947-70E740481C1C}">
                <a14:useLocalDpi xmlns:a14="http://schemas.microsoft.com/office/drawing/2010/main" val="0"/>
              </a:ext>
            </a:extLst>
          </a:blip>
          <a:srcRect l="27444" r="2395" b="7655"/>
          <a:stretch/>
        </p:blipFill>
        <p:spPr>
          <a:xfrm rot="5400000">
            <a:off x="6081181" y="3668103"/>
            <a:ext cx="1733504" cy="1947170"/>
          </a:xfrm>
          <a:prstGeom prst="rect">
            <a:avLst/>
          </a:prstGeom>
        </p:spPr>
      </p:pic>
      <p:pic>
        <p:nvPicPr>
          <p:cNvPr id="21" name="Picture 20">
            <a:extLst>
              <a:ext uri="{FF2B5EF4-FFF2-40B4-BE49-F238E27FC236}">
                <a16:creationId xmlns:a16="http://schemas.microsoft.com/office/drawing/2014/main" id="{FDF8D5C5-FCAC-BE25-6E82-096AF7762F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4348" y="5520888"/>
            <a:ext cx="1947169" cy="1299832"/>
          </a:xfrm>
          <a:prstGeom prst="rect">
            <a:avLst/>
          </a:prstGeom>
        </p:spPr>
      </p:pic>
      <p:sp>
        <p:nvSpPr>
          <p:cNvPr id="22" name="TextBox 21">
            <a:extLst>
              <a:ext uri="{FF2B5EF4-FFF2-40B4-BE49-F238E27FC236}">
                <a16:creationId xmlns:a16="http://schemas.microsoft.com/office/drawing/2014/main" id="{540B7B25-FE85-1501-668C-C708D3A217A2}"/>
              </a:ext>
            </a:extLst>
          </p:cNvPr>
          <p:cNvSpPr txBox="1"/>
          <p:nvPr/>
        </p:nvSpPr>
        <p:spPr>
          <a:xfrm>
            <a:off x="8033191" y="941033"/>
            <a:ext cx="4123305" cy="3323987"/>
          </a:xfrm>
          <a:prstGeom prst="rect">
            <a:avLst/>
          </a:prstGeom>
          <a:noFill/>
        </p:spPr>
        <p:txBody>
          <a:bodyPr wrap="square" rtlCol="0">
            <a:spAutoFit/>
          </a:bodyPr>
          <a:lstStyle/>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r>
              <a:rPr lang="en-US" sz="1400" dirty="0">
                <a:latin typeface="Times New Roman" panose="02020603050405020304" pitchFamily="18" charset="0"/>
                <a:cs typeface="Times New Roman" panose="02020603050405020304" pitchFamily="18" charset="0"/>
              </a:rPr>
              <a:t>- Main compounds of the three most effective EOs: carvone (64.4%), trans-4-caranone (8.67%), limonene (4.37%) in </a:t>
            </a:r>
            <a:r>
              <a:rPr lang="en-US" sz="1400" i="1" dirty="0">
                <a:latin typeface="Times New Roman" panose="02020603050405020304" pitchFamily="18" charset="0"/>
                <a:cs typeface="Times New Roman" panose="02020603050405020304" pitchFamily="18" charset="0"/>
              </a:rPr>
              <a:t>M. spicata</a:t>
            </a:r>
            <a:r>
              <a:rPr lang="en-US" sz="1400" dirty="0">
                <a:latin typeface="Times New Roman" panose="02020603050405020304" pitchFamily="18" charset="0"/>
                <a:cs typeface="Times New Roman" panose="02020603050405020304" pitchFamily="18" charset="0"/>
              </a:rPr>
              <a:t>; </a:t>
            </a:r>
            <a:r>
              <a:rPr lang="it-IT" sz="1400" dirty="0">
                <a:latin typeface="Times New Roman" panose="02020603050405020304" pitchFamily="18" charset="0"/>
                <a:cs typeface="Times New Roman" panose="02020603050405020304" pitchFamily="18" charset="0"/>
              </a:rPr>
              <a:t>linalool (62.8%), γ-muurolene (4.45%) and estragole (3.78%) in </a:t>
            </a:r>
            <a:r>
              <a:rPr lang="it-IT" sz="1400" i="1" dirty="0">
                <a:latin typeface="Times New Roman" panose="02020603050405020304" pitchFamily="18" charset="0"/>
                <a:cs typeface="Times New Roman" panose="02020603050405020304" pitchFamily="18" charset="0"/>
              </a:rPr>
              <a:t>O. basilicum</a:t>
            </a:r>
            <a:r>
              <a:rPr lang="it-IT"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cis- </a:t>
            </a:r>
            <a:r>
              <a:rPr lang="en-US" sz="1400" dirty="0" err="1">
                <a:latin typeface="Times New Roman" panose="02020603050405020304" pitchFamily="18" charset="0"/>
                <a:cs typeface="Times New Roman" panose="02020603050405020304" pitchFamily="18" charset="0"/>
              </a:rPr>
              <a:t>pinocamphone</a:t>
            </a:r>
            <a:r>
              <a:rPr lang="en-US" sz="1400" dirty="0">
                <a:latin typeface="Times New Roman" panose="02020603050405020304" pitchFamily="18" charset="0"/>
                <a:cs typeface="Times New Roman" panose="02020603050405020304" pitchFamily="18" charset="0"/>
              </a:rPr>
              <a:t> (47.6%), </a:t>
            </a:r>
            <a:r>
              <a:rPr lang="el-GR" sz="1400" dirty="0">
                <a:latin typeface="Times New Roman" panose="02020603050405020304" pitchFamily="18" charset="0"/>
                <a:cs typeface="Times New Roman" panose="02020603050405020304" pitchFamily="18" charset="0"/>
              </a:rPr>
              <a:t>β-</a:t>
            </a:r>
            <a:r>
              <a:rPr lang="en-US" sz="1400" dirty="0">
                <a:latin typeface="Times New Roman" panose="02020603050405020304" pitchFamily="18" charset="0"/>
                <a:cs typeface="Times New Roman" panose="02020603050405020304" pitchFamily="18" charset="0"/>
              </a:rPr>
              <a:t>pinene (13.5%) and trans-</a:t>
            </a:r>
            <a:r>
              <a:rPr lang="en-US" sz="1400" dirty="0" err="1">
                <a:latin typeface="Times New Roman" panose="02020603050405020304" pitchFamily="18" charset="0"/>
                <a:cs typeface="Times New Roman" panose="02020603050405020304" pitchFamily="18" charset="0"/>
              </a:rPr>
              <a:t>pinocamphone</a:t>
            </a:r>
            <a:r>
              <a:rPr lang="en-US" sz="1400" dirty="0">
                <a:latin typeface="Times New Roman" panose="02020603050405020304" pitchFamily="18" charset="0"/>
                <a:cs typeface="Times New Roman" panose="02020603050405020304" pitchFamily="18" charset="0"/>
              </a:rPr>
              <a:t> (12.2%) in </a:t>
            </a:r>
            <a:r>
              <a:rPr lang="en-US" sz="1400" i="1" dirty="0">
                <a:latin typeface="Times New Roman" panose="02020603050405020304" pitchFamily="18" charset="0"/>
                <a:cs typeface="Times New Roman" panose="02020603050405020304" pitchFamily="18" charset="0"/>
              </a:rPr>
              <a:t>H. officinalis</a:t>
            </a:r>
            <a:endParaRPr lang="en-US" sz="1400" dirty="0">
              <a:latin typeface="Times New Roman" panose="02020603050405020304" pitchFamily="18" charset="0"/>
              <a:cs typeface="Times New Roman" panose="02020603050405020304" pitchFamily="18" charset="0"/>
            </a:endParaRPr>
          </a:p>
        </p:txBody>
      </p:sp>
      <p:graphicFrame>
        <p:nvGraphicFramePr>
          <p:cNvPr id="25" name="Table 24">
            <a:extLst>
              <a:ext uri="{FF2B5EF4-FFF2-40B4-BE49-F238E27FC236}">
                <a16:creationId xmlns:a16="http://schemas.microsoft.com/office/drawing/2014/main" id="{39B72433-40DC-9040-9A60-2F2660760917}"/>
              </a:ext>
            </a:extLst>
          </p:cNvPr>
          <p:cNvGraphicFramePr>
            <a:graphicFrameLocks noGrp="1"/>
          </p:cNvGraphicFramePr>
          <p:nvPr>
            <p:extLst>
              <p:ext uri="{D42A27DB-BD31-4B8C-83A1-F6EECF244321}">
                <p14:modId xmlns:p14="http://schemas.microsoft.com/office/powerpoint/2010/main" val="2670506588"/>
              </p:ext>
            </p:extLst>
          </p:nvPr>
        </p:nvGraphicFramePr>
        <p:xfrm>
          <a:off x="8007342" y="963561"/>
          <a:ext cx="4203044" cy="1775535"/>
        </p:xfrm>
        <a:graphic>
          <a:graphicData uri="http://schemas.openxmlformats.org/drawingml/2006/table">
            <a:tbl>
              <a:tblPr firstRow="1" firstCol="1" bandRow="1">
                <a:tableStyleId>{5C22544A-7EE6-4342-B048-85BDC9FD1C3A}</a:tableStyleId>
              </a:tblPr>
              <a:tblGrid>
                <a:gridCol w="1566875">
                  <a:extLst>
                    <a:ext uri="{9D8B030D-6E8A-4147-A177-3AD203B41FA5}">
                      <a16:colId xmlns:a16="http://schemas.microsoft.com/office/drawing/2014/main" val="1770092972"/>
                    </a:ext>
                  </a:extLst>
                </a:gridCol>
                <a:gridCol w="1037847">
                  <a:extLst>
                    <a:ext uri="{9D8B030D-6E8A-4147-A177-3AD203B41FA5}">
                      <a16:colId xmlns:a16="http://schemas.microsoft.com/office/drawing/2014/main" val="88363991"/>
                    </a:ext>
                  </a:extLst>
                </a:gridCol>
                <a:gridCol w="905757">
                  <a:extLst>
                    <a:ext uri="{9D8B030D-6E8A-4147-A177-3AD203B41FA5}">
                      <a16:colId xmlns:a16="http://schemas.microsoft.com/office/drawing/2014/main" val="3836229449"/>
                    </a:ext>
                  </a:extLst>
                </a:gridCol>
                <a:gridCol w="692565">
                  <a:extLst>
                    <a:ext uri="{9D8B030D-6E8A-4147-A177-3AD203B41FA5}">
                      <a16:colId xmlns:a16="http://schemas.microsoft.com/office/drawing/2014/main" val="1498268443"/>
                    </a:ext>
                  </a:extLst>
                </a:gridCol>
              </a:tblGrid>
              <a:tr h="401631">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Essential oil</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Efficacy range (%)</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IC</a:t>
                      </a:r>
                      <a:r>
                        <a:rPr lang="en-US" sz="1150" baseline="-25000">
                          <a:effectLst/>
                          <a:latin typeface="Times New Roman" panose="02020603050405020304" pitchFamily="18" charset="0"/>
                          <a:cs typeface="Times New Roman" panose="02020603050405020304" pitchFamily="18" charset="0"/>
                        </a:rPr>
                        <a:t>50</a:t>
                      </a:r>
                      <a:r>
                        <a:rPr lang="en-US" sz="1150">
                          <a:effectLst/>
                          <a:latin typeface="Times New Roman" panose="02020603050405020304" pitchFamily="18" charset="0"/>
                          <a:cs typeface="Times New Roman" panose="02020603050405020304" pitchFamily="18" charset="0"/>
                        </a:rPr>
                        <a:t> </a:t>
                      </a:r>
                    </a:p>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(mg/ml)</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R</a:t>
                      </a:r>
                      <a:r>
                        <a:rPr lang="en-US" sz="1150" baseline="30000">
                          <a:effectLst/>
                          <a:latin typeface="Times New Roman" panose="02020603050405020304" pitchFamily="18" charset="0"/>
                          <a:cs typeface="Times New Roman" panose="02020603050405020304" pitchFamily="18" charset="0"/>
                        </a:rPr>
                        <a:t>2</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43440983"/>
                  </a:ext>
                </a:extLst>
              </a:tr>
              <a:tr h="196272">
                <a:tc>
                  <a:txBody>
                    <a:bodyPr/>
                    <a:lstStyle/>
                    <a:p>
                      <a:pPr marL="0" marR="0" algn="ctr">
                        <a:lnSpc>
                          <a:spcPct val="107000"/>
                        </a:lnSpc>
                        <a:spcBef>
                          <a:spcPts val="0"/>
                        </a:spcBef>
                        <a:spcAft>
                          <a:spcPts val="0"/>
                        </a:spcAft>
                      </a:pPr>
                      <a:r>
                        <a:rPr lang="en-US" sz="1150" i="1" dirty="0">
                          <a:effectLst/>
                          <a:latin typeface="Times New Roman" panose="02020603050405020304" pitchFamily="18" charset="0"/>
                          <a:cs typeface="Times New Roman" panose="02020603050405020304" pitchFamily="18" charset="0"/>
                        </a:rPr>
                        <a:t>Mentha spicata</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13.0-92.7</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0.07</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0.93</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40523125"/>
                  </a:ext>
                </a:extLst>
              </a:tr>
              <a:tr h="196272">
                <a:tc>
                  <a:txBody>
                    <a:bodyPr/>
                    <a:lstStyle/>
                    <a:p>
                      <a:pPr marL="0" marR="0" algn="ctr">
                        <a:lnSpc>
                          <a:spcPct val="107000"/>
                        </a:lnSpc>
                        <a:spcBef>
                          <a:spcPts val="0"/>
                        </a:spcBef>
                        <a:spcAft>
                          <a:spcPts val="0"/>
                        </a:spcAft>
                      </a:pPr>
                      <a:r>
                        <a:rPr lang="en-US" sz="1150" i="1" dirty="0" err="1">
                          <a:effectLst/>
                          <a:latin typeface="Times New Roman" panose="02020603050405020304" pitchFamily="18" charset="0"/>
                          <a:cs typeface="Times New Roman" panose="02020603050405020304" pitchFamily="18" charset="0"/>
                        </a:rPr>
                        <a:t>Ocimum</a:t>
                      </a:r>
                      <a:r>
                        <a:rPr lang="en-US" sz="1150" i="1" dirty="0">
                          <a:effectLst/>
                          <a:latin typeface="Times New Roman" panose="02020603050405020304" pitchFamily="18" charset="0"/>
                          <a:cs typeface="Times New Roman" panose="02020603050405020304" pitchFamily="18" charset="0"/>
                        </a:rPr>
                        <a:t> </a:t>
                      </a:r>
                      <a:r>
                        <a:rPr lang="en-US" sz="1150" i="1" dirty="0" err="1">
                          <a:effectLst/>
                          <a:latin typeface="Times New Roman" panose="02020603050405020304" pitchFamily="18" charset="0"/>
                          <a:cs typeface="Times New Roman" panose="02020603050405020304" pitchFamily="18" charset="0"/>
                        </a:rPr>
                        <a:t>basilicum</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23.3-93.3</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0.08</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0.98</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93492495"/>
                  </a:ext>
                </a:extLst>
              </a:tr>
              <a:tr h="196272">
                <a:tc>
                  <a:txBody>
                    <a:bodyPr/>
                    <a:lstStyle/>
                    <a:p>
                      <a:pPr marL="0" marR="0" algn="ctr">
                        <a:lnSpc>
                          <a:spcPct val="107000"/>
                        </a:lnSpc>
                        <a:spcBef>
                          <a:spcPts val="0"/>
                        </a:spcBef>
                        <a:spcAft>
                          <a:spcPts val="0"/>
                        </a:spcAft>
                      </a:pPr>
                      <a:r>
                        <a:rPr lang="en-US" sz="1150" i="1" dirty="0">
                          <a:effectLst/>
                          <a:latin typeface="Times New Roman" panose="02020603050405020304" pitchFamily="18" charset="0"/>
                          <a:cs typeface="Times New Roman" panose="02020603050405020304" pitchFamily="18" charset="0"/>
                        </a:rPr>
                        <a:t>Hyssopus officinalis</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42.7-91.3</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0.19</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0.93</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07190901"/>
                  </a:ext>
                </a:extLst>
              </a:tr>
              <a:tr h="196272">
                <a:tc>
                  <a:txBody>
                    <a:bodyPr/>
                    <a:lstStyle/>
                    <a:p>
                      <a:pPr marL="0" marR="0" algn="ctr">
                        <a:lnSpc>
                          <a:spcPct val="107000"/>
                        </a:lnSpc>
                        <a:spcBef>
                          <a:spcPts val="0"/>
                        </a:spcBef>
                        <a:spcAft>
                          <a:spcPts val="0"/>
                        </a:spcAft>
                      </a:pPr>
                      <a:r>
                        <a:rPr lang="en-US" sz="1150" i="1" dirty="0">
                          <a:effectLst/>
                          <a:latin typeface="Times New Roman" panose="02020603050405020304" pitchFamily="18" charset="0"/>
                          <a:cs typeface="Times New Roman" panose="02020603050405020304" pitchFamily="18" charset="0"/>
                        </a:rPr>
                        <a:t>Lavandula angustifolia</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28.0-84.7</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0.31</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0.98</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61161211"/>
                  </a:ext>
                </a:extLst>
              </a:tr>
              <a:tr h="196272">
                <a:tc>
                  <a:txBody>
                    <a:bodyPr/>
                    <a:lstStyle/>
                    <a:p>
                      <a:pPr marL="0" marR="0" algn="ctr">
                        <a:lnSpc>
                          <a:spcPct val="107000"/>
                        </a:lnSpc>
                        <a:spcBef>
                          <a:spcPts val="0"/>
                        </a:spcBef>
                        <a:spcAft>
                          <a:spcPts val="0"/>
                        </a:spcAft>
                      </a:pPr>
                      <a:r>
                        <a:rPr lang="en-US" sz="1150" i="1" dirty="0">
                          <a:effectLst/>
                          <a:latin typeface="Times New Roman" panose="02020603050405020304" pitchFamily="18" charset="0"/>
                          <a:cs typeface="Times New Roman" panose="02020603050405020304" pitchFamily="18" charset="0"/>
                        </a:rPr>
                        <a:t>Citrus sinensis</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14.7-86.3</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0.50</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0.97</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2007566"/>
                  </a:ext>
                </a:extLst>
              </a:tr>
              <a:tr h="196272">
                <a:tc>
                  <a:txBody>
                    <a:bodyPr/>
                    <a:lstStyle/>
                    <a:p>
                      <a:pPr marL="0" marR="0" algn="ctr">
                        <a:lnSpc>
                          <a:spcPct val="107000"/>
                        </a:lnSpc>
                        <a:spcBef>
                          <a:spcPts val="0"/>
                        </a:spcBef>
                        <a:spcAft>
                          <a:spcPts val="0"/>
                        </a:spcAft>
                      </a:pPr>
                      <a:r>
                        <a:rPr lang="en-US" sz="1150" i="1">
                          <a:effectLst/>
                          <a:latin typeface="Times New Roman" panose="02020603050405020304" pitchFamily="18" charset="0"/>
                          <a:cs typeface="Times New Roman" panose="02020603050405020304" pitchFamily="18" charset="0"/>
                        </a:rPr>
                        <a:t>Salvia officinalis</a:t>
                      </a:r>
                      <a:endParaRPr lang="en-US" sz="1150" i="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15.0-89.0</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0.53</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0.99</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44016003"/>
                  </a:ext>
                </a:extLst>
              </a:tr>
              <a:tr h="196272">
                <a:tc>
                  <a:txBody>
                    <a:bodyPr/>
                    <a:lstStyle/>
                    <a:p>
                      <a:pPr marL="0" marR="0" algn="ctr">
                        <a:lnSpc>
                          <a:spcPct val="107000"/>
                        </a:lnSpc>
                        <a:spcBef>
                          <a:spcPts val="0"/>
                        </a:spcBef>
                        <a:spcAft>
                          <a:spcPts val="0"/>
                        </a:spcAft>
                      </a:pPr>
                      <a:r>
                        <a:rPr lang="en-US" sz="1150" i="1" dirty="0">
                          <a:effectLst/>
                          <a:latin typeface="Times New Roman" panose="02020603050405020304" pitchFamily="18" charset="0"/>
                          <a:cs typeface="Times New Roman" panose="02020603050405020304" pitchFamily="18" charset="0"/>
                        </a:rPr>
                        <a:t>Citrus medica</a:t>
                      </a:r>
                      <a:endParaRPr lang="en-US" sz="115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12.3-95.0</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a:effectLst/>
                          <a:latin typeface="Times New Roman" panose="02020603050405020304" pitchFamily="18" charset="0"/>
                          <a:cs typeface="Times New Roman" panose="02020603050405020304" pitchFamily="18" charset="0"/>
                        </a:rPr>
                        <a:t>2.52</a:t>
                      </a:r>
                      <a:endParaRPr lang="en-US" sz="11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0.9</a:t>
                      </a:r>
                      <a:r>
                        <a:rPr lang="sr-Latn-RS" sz="1150" dirty="0">
                          <a:effectLst/>
                          <a:latin typeface="Times New Roman" panose="02020603050405020304" pitchFamily="18" charset="0"/>
                          <a:cs typeface="Times New Roman" panose="02020603050405020304" pitchFamily="18" charset="0"/>
                        </a:rPr>
                        <a:t>2</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8580155"/>
                  </a:ext>
                </a:extLst>
              </a:tr>
            </a:tbl>
          </a:graphicData>
        </a:graphic>
      </p:graphicFrame>
      <p:pic>
        <p:nvPicPr>
          <p:cNvPr id="29" name="Picture 28">
            <a:extLst>
              <a:ext uri="{FF2B5EF4-FFF2-40B4-BE49-F238E27FC236}">
                <a16:creationId xmlns:a16="http://schemas.microsoft.com/office/drawing/2014/main" id="{791AE4E6-B69A-A9AB-9BBB-4E8634C3CC93}"/>
              </a:ext>
            </a:extLst>
          </p:cNvPr>
          <p:cNvPicPr>
            <a:picLocks noChangeAspect="1"/>
          </p:cNvPicPr>
          <p:nvPr/>
        </p:nvPicPr>
        <p:blipFill rotWithShape="1">
          <a:blip r:embed="rId7"/>
          <a:srcRect l="8403" r="8403"/>
          <a:stretch/>
        </p:blipFill>
        <p:spPr>
          <a:xfrm>
            <a:off x="8401016" y="4336626"/>
            <a:ext cx="3372658" cy="2368524"/>
          </a:xfrm>
          <a:prstGeom prst="rect">
            <a:avLst/>
          </a:prstGeom>
        </p:spPr>
      </p:pic>
    </p:spTree>
    <p:extLst>
      <p:ext uri="{BB962C8B-B14F-4D97-AF65-F5344CB8AC3E}">
        <p14:creationId xmlns:p14="http://schemas.microsoft.com/office/powerpoint/2010/main" val="34773947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2393</TotalTime>
  <Words>315</Words>
  <Application>Microsoft Office PowerPoint</Application>
  <PresentationFormat>Widescreen</PresentationFormat>
  <Paragraphs>51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Filip Štrbac</dc:creator>
  <cp:lastModifiedBy>Filip Štrbac</cp:lastModifiedBy>
  <cp:revision>5</cp:revision>
  <dcterms:created xsi:type="dcterms:W3CDTF">2024-04-13T08:26:37Z</dcterms:created>
  <dcterms:modified xsi:type="dcterms:W3CDTF">2024-04-15T00:20:01Z</dcterms:modified>
</cp:coreProperties>
</file>