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54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8"/>
    <p:restoredTop sz="95840"/>
  </p:normalViewPr>
  <p:slideViewPr>
    <p:cSldViewPr snapToGrid="0">
      <p:cViewPr varScale="1">
        <p:scale>
          <a:sx n="108" d="100"/>
          <a:sy n="108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D67C23-B91F-DD44-BCE7-4D96AB4FE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85D401-64E2-B242-8A75-236E25726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9C4A22-464A-A448-BED6-145E6BAC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DEAF42-16DF-4F49-A94A-C8276D3A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282F3A-A22E-7C45-92C3-4A333A47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92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1E992-0417-AC4E-8E4D-F1640F79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3FAFBE-33DC-B247-ACA2-60020DADB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81CF1B-34DC-DF4D-925B-7AEB3456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D01957-8EF0-7043-8D95-B1DBE217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37B78D-6445-D147-AACE-74893E61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08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B4C448-0E09-0C4A-BF94-058A41B0E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18940E-4A00-194C-983B-F9098A573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127766-BC76-8443-885A-38910A2C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0E3D65-6330-694C-901F-5F094ED0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5B2466-DFA1-0143-9BBB-2BE2658A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60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D61E69-826E-514A-9A07-4FE363DCE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23326D-DC7D-5847-927D-7FE700F56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D6C772-F7CB-424F-B224-EDCC11C05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66AFC6-0CD4-B843-8126-B8BE7CB87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DA7CD9-398C-F544-9200-CB9E5F9A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51BD9B-6CE3-D44C-AF0F-36246EB3B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512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5F2428-0808-2247-9C43-DF3A345A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8737CC-A83A-F447-AEB4-EA13E322B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50BA49-DA98-8F40-90F0-2A0E0B6E1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C737A43-524A-7A4F-B002-71EEB559B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E3D218D-48DF-0841-AAB9-2BFEE9347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B9C69C-2EC0-8947-A534-287CB2B0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A998F8-5CE2-0D44-B82C-AACA444A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1BBEDA-DEA6-B542-B569-4EF6525C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2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192D0C-1B92-714E-A975-73B2CF1D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B031315-65A2-7C4E-80B9-458A70F8E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9898C55-AC63-BC45-8C37-FE56831E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7F9C9C-E8E0-8D41-AD39-FE7D7EF6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30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BBD9B3E-3ED2-0544-9AAE-B60182F6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FC4A4F4-59DE-864D-AB0D-C34CD0CE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9D7AD4-47BD-F640-8CD8-190BC11C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79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AFADB9-3525-904A-B4C0-994AAA57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950F44-E934-6B4D-95F8-448835DCD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A0643A-E281-EE4C-8445-3E178754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97D081-62E0-F24D-B3C1-CD612DA3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6B4244-0E01-7844-9D1B-8CCDE9EC2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9DA462-9E67-9D47-B8D9-0871BB31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0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81249A-AD79-1E4F-ACB6-6422058DE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3F3D77-0B69-BA46-9713-02FD8AAB2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711DDA8-72CA-CE45-B6AA-A2B82A88A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FF538C-9650-8845-B41E-B44D71090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F8EA1A-5CC8-8A45-AC50-777C6282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1281D7-5FC8-4B41-9EB5-9CC91980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0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D82658-C802-2547-BE80-37FD6FA1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1FD5D1-6D00-FD46-BBFC-9260C968F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3938DC-5FBC-5344-9D13-2F6792AD0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B37ACD-796C-054B-B8BD-B2B3CE32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9E979A-8996-734E-812F-41B190CD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41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949E0CF-714C-0242-8AD4-79D52FF96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B612227-4233-6C49-89CB-43C600815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AB0AC-034D-2040-A791-3B6D9E55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E28D95-072E-944D-95FE-9BCA062C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F82868-08A0-8F45-8FF6-3EF5FD34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00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65CDF5-05BF-AF43-B7CF-714592D70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3C093B-7509-324F-B96A-4B5C2BD76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65D03C-08D1-6842-91EF-8831C836B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50149C-5AD0-9244-A873-24CB121B5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DBFE39-C110-2247-9E11-5384E0B82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D9B360-1A53-331B-FB2E-B1D85829BE05}"/>
              </a:ext>
            </a:extLst>
          </p:cNvPr>
          <p:cNvSpPr txBox="1"/>
          <p:nvPr/>
        </p:nvSpPr>
        <p:spPr>
          <a:xfrm>
            <a:off x="757804" y="629590"/>
            <a:ext cx="10649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Table.2 Department-specific </a:t>
            </a:r>
            <a:r>
              <a:rPr lang="en-US" altLang="ja-JP" sz="1800" kern="0" dirty="0">
                <a:solidFill>
                  <a:srgbClr val="0E101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guidelines for the introduction of robot-assisted colorectal surgery in Japan</a:t>
            </a:r>
            <a:endParaRPr lang="ja-JP" altLang="ja-JP" sz="1800" kern="10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447A165-0166-C95E-A5AD-5D40F2A81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84134"/>
              </p:ext>
            </p:extLst>
          </p:nvPr>
        </p:nvGraphicFramePr>
        <p:xfrm>
          <a:off x="1035050" y="1462065"/>
          <a:ext cx="10121900" cy="472498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209107">
                  <a:extLst>
                    <a:ext uri="{9D8B030D-6E8A-4147-A177-3AD203B41FA5}">
                      <a16:colId xmlns:a16="http://schemas.microsoft.com/office/drawing/2014/main" val="2057871249"/>
                    </a:ext>
                  </a:extLst>
                </a:gridCol>
                <a:gridCol w="7912793">
                  <a:extLst>
                    <a:ext uri="{9D8B030D-6E8A-4147-A177-3AD203B41FA5}">
                      <a16:colId xmlns:a16="http://schemas.microsoft.com/office/drawing/2014/main" val="3581754982"/>
                    </a:ext>
                  </a:extLst>
                </a:gridCol>
              </a:tblGrid>
              <a:tr h="3459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department-specific guidelines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83172"/>
                  </a:ext>
                </a:extLst>
              </a:tr>
              <a:tr h="13394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conditions for surgeons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Console surgeons will have experience assisting in 10 cases of robot-assisted endoscopic surgery in the gastrointestinal surgery field. However, the above-mentioned assistant. Experience is not required for gastrointestinal surgery specialists of the Japanese Society of Gastroenterological Surgery.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4253858"/>
                  </a:ext>
                </a:extLst>
              </a:tr>
              <a:tr h="67710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Console surgeons must be fully proficient in general open and laparoscopic surgical techniques, perioperative management, and treatment of complications.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4414401"/>
                  </a:ext>
                </a:extLst>
              </a:tr>
              <a:tr h="34594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969726"/>
                  </a:ext>
                </a:extLst>
              </a:tr>
              <a:tr h="6771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conditions for facilities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When introducing robot-assisted endoscopic surgery, at least one case should observe the relevant procedure.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47279734"/>
                  </a:ext>
                </a:extLst>
              </a:tr>
              <a:tr h="133943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In order to start robot-assisted endoscopic surgery as an independent team, the team must have someone who has JSES technical certification, at least one case of robot-assisted endoscopic surgery at another facility for the relevant procedure, and one case under the guidance of the JSES-certified proctor.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5417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9101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156</Words>
  <Application>Microsoft Macintosh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竜 太田</dc:creator>
  <cp:lastModifiedBy>竜 太田</cp:lastModifiedBy>
  <cp:revision>15</cp:revision>
  <dcterms:created xsi:type="dcterms:W3CDTF">2023-11-26T10:54:15Z</dcterms:created>
  <dcterms:modified xsi:type="dcterms:W3CDTF">2024-03-31T01:09:26Z</dcterms:modified>
</cp:coreProperties>
</file>