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  <p:sldId id="263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4A42F9-9D86-4AFF-9010-2C0B10772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3F76E3F-75C4-4399-8DF8-AEE3EBBB6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99BFF9-7793-4788-A28A-2B105A356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E499-FCDE-4FCF-BDEE-755D5F7C997E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349B5C-0609-4D89-88FE-1CDE60A59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294FF0-85E7-4C55-8D71-ADCE04478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D7-A8FE-48EC-957B-29ECAE6FDC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67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B9814A-8902-4E1D-AABF-F346B6F66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A7CA7D-34DE-4C66-B224-1559ED480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589CF6-45AC-4AE1-859C-18AD4820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E499-FCDE-4FCF-BDEE-755D5F7C997E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A7901C-32ED-4E37-B41F-BE5848771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D8F001E-3171-4FD1-86A1-077E6FA2F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D7-A8FE-48EC-957B-29ECAE6FDC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413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E74C1F-F3F6-4663-A35C-9E952A25C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CA2C208-1138-42C9-BF52-27E9D55B7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BE96A3-6E36-4D0A-962C-D028A66AD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E499-FCDE-4FCF-BDEE-755D5F7C997E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DC3CD02-B857-4BE8-A23E-2A2168039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48E2E01-A52F-445E-8AD4-E2A9661CA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D7-A8FE-48EC-957B-29ECAE6FDC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61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4F60A9-CA24-4BFB-B994-AD8ADF0B0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650AEB-F0C6-44F5-A895-E210946074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2FB78C8-04BA-464F-B11D-CCF3ECE7F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96DD9D8-38D0-4C3B-BEC3-A23DDDC73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E499-FCDE-4FCF-BDEE-755D5F7C997E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97AD8DC-CE0C-4160-B6E8-401B912C6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1FC6A82-F0F2-4EB9-B6C4-65760795A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D7-A8FE-48EC-957B-29ECAE6FDC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665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E28BED-CBA2-4030-99A2-A71E5513E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585D21B-0943-44CD-ADDA-787EEFE13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B84E6E5-6156-413A-B2BC-7E197BEAC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EF869EC-05F9-4804-878B-2182632C00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609235A-7286-460E-8DCD-315B4439D3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9FCF3F2-EB85-432A-819C-52E43511D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E499-FCDE-4FCF-BDEE-755D5F7C997E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6A26245-3A0E-4C5C-8788-FAD642AC6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556D154-749D-4985-80EB-BEF1793E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D7-A8FE-48EC-957B-29ECAE6FDC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475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94634E-577E-43F1-8523-356131721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2B553D-EFD8-4781-BD9C-5A60EFAAE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E499-FCDE-4FCF-BDEE-755D5F7C997E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2E905E2-9914-428D-80DC-38F0D448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7E6220B-407A-4BAD-82EC-3839614A2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D7-A8FE-48EC-957B-29ECAE6FDC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729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291DFDB-C4C5-4DA3-8567-ECEF3A611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E499-FCDE-4FCF-BDEE-755D5F7C997E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F6ABB50-D2A3-468A-BBF4-89060EA60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D50F2A-1847-4D26-98B1-A2A18CB4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D7-A8FE-48EC-957B-29ECAE6FDC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190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66D782-27A4-458D-8196-054A14880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106734-472B-419B-BC6D-ADAE8728D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56F6078-9F6F-4F8A-8271-AF770CDCD5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B603B92-B24A-4DD2-BBED-BE24288DA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E499-FCDE-4FCF-BDEE-755D5F7C997E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8A7134A-271E-4EF1-A1DA-DDF55B61D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D3B1585-A23F-49D0-B486-8119BA8ED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D7-A8FE-48EC-957B-29ECAE6FDC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904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CFE51E-24EE-4808-940D-88DAA4097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7A5FF2D-D642-4ADC-9B09-2569374C55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557EDC2-323B-46D7-BF80-F4B59B297B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BFE6597-3B76-4E30-BADC-2C76B34F1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E499-FCDE-4FCF-BDEE-755D5F7C997E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C7404FB-3433-4583-973A-DF365C2F2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E0E677C-498D-491D-915D-F65CE88CA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D7-A8FE-48EC-957B-29ECAE6FDC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1179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69ED9A-739E-4245-8380-F522A9DC5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9904898-2ABA-4C93-88BF-AA7EB3AA17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47E4E70-5BC9-42EE-9E79-AF5E89037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E499-FCDE-4FCF-BDEE-755D5F7C997E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C13CC2A-15E4-47C4-8F04-BA83483B4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BC02EF-06CE-4ACA-BEB3-E984CF0B3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D7-A8FE-48EC-957B-29ECAE6FDC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222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8C2BE62-5620-491D-B21C-7646A0F58F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40545B0-1750-42D2-AE79-6EFA249D5B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D23A97-1DF4-4B30-A0A2-BCE847E8A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E499-FCDE-4FCF-BDEE-755D5F7C997E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901BEB-E397-432A-93A8-1FC8F9061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8828CB-B199-43EE-B207-55112CB19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D7-A8FE-48EC-957B-29ECAE6FDC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957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F4E6B9F-FD00-41EF-A6B5-FEB9365D0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87C5FB-6BA3-4466-8935-43A8C178E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61E9A9-18C5-4AA0-84A6-BEFCC70C2B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6E499-FCDE-4FCF-BDEE-755D5F7C997E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0FE5DCD-F23D-42E4-ADCF-38A6CA8E01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A759DC-848B-488C-889A-3ADD21A891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B4FD7-A8FE-48EC-957B-29ECAE6FDC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259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1E69A9-F354-4A6E-84D7-ECEE27169F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Western blotting</a:t>
            </a:r>
            <a:b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Pain markers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090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9630191-3462-4277-B7BE-B1B41321B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062" y="842962"/>
            <a:ext cx="7381875" cy="517207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4D8C191-27E8-40DD-AB51-E804EB84894D}"/>
              </a:ext>
            </a:extLst>
          </p:cNvPr>
          <p:cNvSpPr txBox="1"/>
          <p:nvPr/>
        </p:nvSpPr>
        <p:spPr>
          <a:xfrm>
            <a:off x="538542" y="639519"/>
            <a:ext cx="2294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rial Black" panose="020B0A04020102020204" pitchFamily="34" charset="0"/>
              </a:rPr>
              <a:t>Total-ERK</a:t>
            </a:r>
            <a:endParaRPr lang="zh-CN" altLang="en-US" sz="2800" dirty="0">
              <a:latin typeface="Arial Black" panose="020B0A04020102020204" pitchFamily="34" charset="0"/>
            </a:endParaRPr>
          </a:p>
        </p:txBody>
      </p:sp>
      <p:grpSp>
        <p:nvGrpSpPr>
          <p:cNvPr id="6" name="그룹 2">
            <a:extLst>
              <a:ext uri="{FF2B5EF4-FFF2-40B4-BE49-F238E27FC236}">
                <a16:creationId xmlns:a16="http://schemas.microsoft.com/office/drawing/2014/main" id="{4CC0DCFB-4A95-4CC9-98A5-CC115E4B0325}"/>
              </a:ext>
            </a:extLst>
          </p:cNvPr>
          <p:cNvGrpSpPr/>
          <p:nvPr/>
        </p:nvGrpSpPr>
        <p:grpSpPr>
          <a:xfrm>
            <a:off x="4538341" y="2935335"/>
            <a:ext cx="3781016" cy="493664"/>
            <a:chOff x="3893947" y="1063769"/>
            <a:chExt cx="3639609" cy="284267"/>
          </a:xfrm>
        </p:grpSpPr>
        <p:cxnSp>
          <p:nvCxnSpPr>
            <p:cNvPr id="7" name="직선 연결선 3">
              <a:extLst>
                <a:ext uri="{FF2B5EF4-FFF2-40B4-BE49-F238E27FC236}">
                  <a16:creationId xmlns:a16="http://schemas.microsoft.com/office/drawing/2014/main" id="{C6A9F764-1835-4194-8A68-22B770316B43}"/>
                </a:ext>
              </a:extLst>
            </p:cNvPr>
            <p:cNvCxnSpPr/>
            <p:nvPr/>
          </p:nvCxnSpPr>
          <p:spPr>
            <a:xfrm>
              <a:off x="4034347" y="1340768"/>
              <a:ext cx="1015356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4">
              <a:extLst>
                <a:ext uri="{FF2B5EF4-FFF2-40B4-BE49-F238E27FC236}">
                  <a16:creationId xmlns:a16="http://schemas.microsoft.com/office/drawing/2014/main" id="{2EF7887A-E523-4ED5-82A1-9046A1CE9A2A}"/>
                </a:ext>
              </a:extLst>
            </p:cNvPr>
            <p:cNvCxnSpPr/>
            <p:nvPr/>
          </p:nvCxnSpPr>
          <p:spPr>
            <a:xfrm>
              <a:off x="5238381" y="1340768"/>
              <a:ext cx="1025625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5">
              <a:extLst>
                <a:ext uri="{FF2B5EF4-FFF2-40B4-BE49-F238E27FC236}">
                  <a16:creationId xmlns:a16="http://schemas.microsoft.com/office/drawing/2014/main" id="{D5F6A968-4515-4834-B1E7-C1C0064DFAB9}"/>
                </a:ext>
              </a:extLst>
            </p:cNvPr>
            <p:cNvCxnSpPr/>
            <p:nvPr/>
          </p:nvCxnSpPr>
          <p:spPr>
            <a:xfrm>
              <a:off x="6383652" y="1340768"/>
              <a:ext cx="1080120" cy="726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8">
              <a:extLst>
                <a:ext uri="{FF2B5EF4-FFF2-40B4-BE49-F238E27FC236}">
                  <a16:creationId xmlns:a16="http://schemas.microsoft.com/office/drawing/2014/main" id="{8500B723-35C1-4E69-A67C-7AA14CABF4CE}"/>
                </a:ext>
              </a:extLst>
            </p:cNvPr>
            <p:cNvSpPr txBox="1"/>
            <p:nvPr/>
          </p:nvSpPr>
          <p:spPr>
            <a:xfrm>
              <a:off x="3893947" y="1063769"/>
              <a:ext cx="1292527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A</a:t>
              </a:r>
              <a:endParaRPr lang="ko-KR" altLang="en-US" sz="2000" dirty="0">
                <a:latin typeface="Arial Black" pitchFamily="34" charset="0"/>
              </a:endParaRPr>
            </a:p>
          </p:txBody>
        </p: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71C722B8-87A1-4645-9B85-323FDE4F5763}"/>
                </a:ext>
              </a:extLst>
            </p:cNvPr>
            <p:cNvSpPr txBox="1"/>
            <p:nvPr/>
          </p:nvSpPr>
          <p:spPr>
            <a:xfrm>
              <a:off x="5100088" y="1063769"/>
              <a:ext cx="1292527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B</a:t>
              </a:r>
              <a:endParaRPr lang="ko-KR" altLang="en-US" sz="2000" dirty="0">
                <a:latin typeface="Arial Black" pitchFamily="34" charset="0"/>
              </a:endParaRPr>
            </a:p>
          </p:txBody>
        </p:sp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B29D8BFD-C448-4BF0-ACE8-F9DD53A813EF}"/>
                </a:ext>
              </a:extLst>
            </p:cNvPr>
            <p:cNvSpPr txBox="1"/>
            <p:nvPr/>
          </p:nvSpPr>
          <p:spPr>
            <a:xfrm>
              <a:off x="6264006" y="1063769"/>
              <a:ext cx="1269550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C</a:t>
              </a:r>
              <a:endParaRPr lang="ko-KR" altLang="en-US" sz="2000" dirty="0">
                <a:latin typeface="Arial Black" pitchFamily="34" charset="0"/>
              </a:endParaRPr>
            </a:p>
          </p:txBody>
        </p:sp>
      </p:grp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444C472-A87A-4EC3-A822-9B04D3C1214C}"/>
              </a:ext>
            </a:extLst>
          </p:cNvPr>
          <p:cNvSpPr/>
          <p:nvPr/>
        </p:nvSpPr>
        <p:spPr>
          <a:xfrm>
            <a:off x="8319117" y="3809059"/>
            <a:ext cx="1032779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42KD</a:t>
            </a:r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4" name="직사각형 22">
            <a:extLst>
              <a:ext uri="{FF2B5EF4-FFF2-40B4-BE49-F238E27FC236}">
                <a16:creationId xmlns:a16="http://schemas.microsoft.com/office/drawing/2014/main" id="{1028559D-88EB-4F93-AE73-D959215ACA5F}"/>
              </a:ext>
            </a:extLst>
          </p:cNvPr>
          <p:cNvSpPr/>
          <p:nvPr/>
        </p:nvSpPr>
        <p:spPr>
          <a:xfrm>
            <a:off x="8319350" y="3436419"/>
            <a:ext cx="103278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44KD</a:t>
            </a:r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7" name="标注: 下箭头 16">
            <a:extLst>
              <a:ext uri="{FF2B5EF4-FFF2-40B4-BE49-F238E27FC236}">
                <a16:creationId xmlns:a16="http://schemas.microsoft.com/office/drawing/2014/main" id="{B1BA3D59-EEC1-4A63-881D-8DC9B5C1ECF0}"/>
              </a:ext>
            </a:extLst>
          </p:cNvPr>
          <p:cNvSpPr/>
          <p:nvPr/>
        </p:nvSpPr>
        <p:spPr>
          <a:xfrm>
            <a:off x="3298572" y="3579063"/>
            <a:ext cx="1385624" cy="914400"/>
          </a:xfrm>
          <a:prstGeom prst="downArrowCallou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C6A88B1-4A08-483A-924F-32D4C8914F06}"/>
              </a:ext>
            </a:extLst>
          </p:cNvPr>
          <p:cNvSpPr txBox="1"/>
          <p:nvPr/>
        </p:nvSpPr>
        <p:spPr>
          <a:xfrm>
            <a:off x="3006862" y="4600048"/>
            <a:ext cx="214855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to prevent band deformation, load the samples.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083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14C3415-9AE8-4020-B29A-C48C7E531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148" y="749407"/>
            <a:ext cx="7381875" cy="517207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A8871BF-BB17-4BF6-A7F6-287B7E9261D2}"/>
              </a:ext>
            </a:extLst>
          </p:cNvPr>
          <p:cNvSpPr txBox="1"/>
          <p:nvPr/>
        </p:nvSpPr>
        <p:spPr>
          <a:xfrm>
            <a:off x="538542" y="639519"/>
            <a:ext cx="2294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rial Black" panose="020B0A04020102020204" pitchFamily="34" charset="0"/>
              </a:rPr>
              <a:t>p-ERK</a:t>
            </a:r>
            <a:endParaRPr lang="zh-CN" altLang="en-US" sz="2800" dirty="0">
              <a:latin typeface="Arial Black" panose="020B0A04020102020204" pitchFamily="34" charset="0"/>
            </a:endParaRPr>
          </a:p>
        </p:txBody>
      </p:sp>
      <p:grpSp>
        <p:nvGrpSpPr>
          <p:cNvPr id="5" name="그룹 2">
            <a:extLst>
              <a:ext uri="{FF2B5EF4-FFF2-40B4-BE49-F238E27FC236}">
                <a16:creationId xmlns:a16="http://schemas.microsoft.com/office/drawing/2014/main" id="{855E88FD-7571-462C-A789-E72444B3D267}"/>
              </a:ext>
            </a:extLst>
          </p:cNvPr>
          <p:cNvGrpSpPr/>
          <p:nvPr/>
        </p:nvGrpSpPr>
        <p:grpSpPr>
          <a:xfrm>
            <a:off x="4538341" y="2935335"/>
            <a:ext cx="3781016" cy="493664"/>
            <a:chOff x="3893947" y="1063769"/>
            <a:chExt cx="3639609" cy="284267"/>
          </a:xfrm>
        </p:grpSpPr>
        <p:cxnSp>
          <p:nvCxnSpPr>
            <p:cNvPr id="6" name="직선 연결선 3">
              <a:extLst>
                <a:ext uri="{FF2B5EF4-FFF2-40B4-BE49-F238E27FC236}">
                  <a16:creationId xmlns:a16="http://schemas.microsoft.com/office/drawing/2014/main" id="{2D57A97A-0360-4530-8817-8DABCA439E70}"/>
                </a:ext>
              </a:extLst>
            </p:cNvPr>
            <p:cNvCxnSpPr/>
            <p:nvPr/>
          </p:nvCxnSpPr>
          <p:spPr>
            <a:xfrm>
              <a:off x="4034347" y="1340768"/>
              <a:ext cx="1015356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4">
              <a:extLst>
                <a:ext uri="{FF2B5EF4-FFF2-40B4-BE49-F238E27FC236}">
                  <a16:creationId xmlns:a16="http://schemas.microsoft.com/office/drawing/2014/main" id="{F0E32D8E-1C05-4F34-AFCD-F1D84ABB8CCB}"/>
                </a:ext>
              </a:extLst>
            </p:cNvPr>
            <p:cNvCxnSpPr/>
            <p:nvPr/>
          </p:nvCxnSpPr>
          <p:spPr>
            <a:xfrm>
              <a:off x="5238381" y="1340768"/>
              <a:ext cx="1025625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5">
              <a:extLst>
                <a:ext uri="{FF2B5EF4-FFF2-40B4-BE49-F238E27FC236}">
                  <a16:creationId xmlns:a16="http://schemas.microsoft.com/office/drawing/2014/main" id="{EA4C28F7-C334-4E11-9DDD-E4A7E12A6D23}"/>
                </a:ext>
              </a:extLst>
            </p:cNvPr>
            <p:cNvCxnSpPr/>
            <p:nvPr/>
          </p:nvCxnSpPr>
          <p:spPr>
            <a:xfrm>
              <a:off x="6383652" y="1340768"/>
              <a:ext cx="1080120" cy="726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1DC5230-D49E-4F85-B585-9DB2C71DDA2F}"/>
                </a:ext>
              </a:extLst>
            </p:cNvPr>
            <p:cNvSpPr txBox="1"/>
            <p:nvPr/>
          </p:nvSpPr>
          <p:spPr>
            <a:xfrm>
              <a:off x="3893947" y="1063769"/>
              <a:ext cx="1292527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A</a:t>
              </a:r>
              <a:endParaRPr lang="ko-KR" altLang="en-US" sz="2000" dirty="0">
                <a:latin typeface="Arial Black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C1C3AE1-6A70-4049-95AC-71B8BB874D27}"/>
                </a:ext>
              </a:extLst>
            </p:cNvPr>
            <p:cNvSpPr txBox="1"/>
            <p:nvPr/>
          </p:nvSpPr>
          <p:spPr>
            <a:xfrm>
              <a:off x="5100088" y="1063769"/>
              <a:ext cx="1292527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B</a:t>
              </a:r>
              <a:endParaRPr lang="ko-KR" altLang="en-US" sz="2000" dirty="0">
                <a:latin typeface="Arial Black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A8C9DB1-72FC-4E40-922A-EA355B2AB351}"/>
                </a:ext>
              </a:extLst>
            </p:cNvPr>
            <p:cNvSpPr txBox="1"/>
            <p:nvPr/>
          </p:nvSpPr>
          <p:spPr>
            <a:xfrm>
              <a:off x="6264006" y="1063769"/>
              <a:ext cx="1269550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C</a:t>
              </a:r>
              <a:endParaRPr lang="ko-KR" altLang="en-US" sz="2000" dirty="0">
                <a:latin typeface="Arial Black" pitchFamily="34" charset="0"/>
              </a:endParaRPr>
            </a:p>
          </p:txBody>
        </p:sp>
      </p:grpSp>
      <p:sp>
        <p:nvSpPr>
          <p:cNvPr id="12" name="직사각형 12">
            <a:extLst>
              <a:ext uri="{FF2B5EF4-FFF2-40B4-BE49-F238E27FC236}">
                <a16:creationId xmlns:a16="http://schemas.microsoft.com/office/drawing/2014/main" id="{8FB4B11B-E2CC-45A9-92E4-477C7498A945}"/>
              </a:ext>
            </a:extLst>
          </p:cNvPr>
          <p:cNvSpPr/>
          <p:nvPr/>
        </p:nvSpPr>
        <p:spPr>
          <a:xfrm>
            <a:off x="8319117" y="3747349"/>
            <a:ext cx="1032779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42KD</a:t>
            </a:r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3" name="직사각형 22">
            <a:extLst>
              <a:ext uri="{FF2B5EF4-FFF2-40B4-BE49-F238E27FC236}">
                <a16:creationId xmlns:a16="http://schemas.microsoft.com/office/drawing/2014/main" id="{11755668-8B0A-4BDE-8CA9-38B89C63EFB1}"/>
              </a:ext>
            </a:extLst>
          </p:cNvPr>
          <p:cNvSpPr/>
          <p:nvPr/>
        </p:nvSpPr>
        <p:spPr>
          <a:xfrm>
            <a:off x="8319350" y="3413979"/>
            <a:ext cx="103278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44KD</a:t>
            </a:r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4" name="标注: 下箭头 13">
            <a:extLst>
              <a:ext uri="{FF2B5EF4-FFF2-40B4-BE49-F238E27FC236}">
                <a16:creationId xmlns:a16="http://schemas.microsoft.com/office/drawing/2014/main" id="{82A3F080-EB73-42C3-9973-240873CA978E}"/>
              </a:ext>
            </a:extLst>
          </p:cNvPr>
          <p:cNvSpPr/>
          <p:nvPr/>
        </p:nvSpPr>
        <p:spPr>
          <a:xfrm>
            <a:off x="3298572" y="3579063"/>
            <a:ext cx="1385624" cy="914400"/>
          </a:xfrm>
          <a:prstGeom prst="downArrowCallou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46CFE3C-2024-4E1F-B8F2-E9F93D36B3BC}"/>
              </a:ext>
            </a:extLst>
          </p:cNvPr>
          <p:cNvSpPr txBox="1"/>
          <p:nvPr/>
        </p:nvSpPr>
        <p:spPr>
          <a:xfrm>
            <a:off x="3006862" y="4600048"/>
            <a:ext cx="214855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to prevent band deformation, load the samples.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142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8223DBBE-785E-4CE8-B777-ABD514174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05" y="901129"/>
            <a:ext cx="7381875" cy="517207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0F557C68-0C15-44B8-B3AA-0B670F00F480}"/>
              </a:ext>
            </a:extLst>
          </p:cNvPr>
          <p:cNvSpPr txBox="1"/>
          <p:nvPr/>
        </p:nvSpPr>
        <p:spPr>
          <a:xfrm>
            <a:off x="538542" y="639519"/>
            <a:ext cx="2294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rial Black" panose="020B0A04020102020204" pitchFamily="34" charset="0"/>
              </a:rPr>
              <a:t>Total-p38</a:t>
            </a:r>
            <a:endParaRPr lang="zh-CN" altLang="en-US" sz="2800" dirty="0">
              <a:latin typeface="Arial Black" panose="020B0A04020102020204" pitchFamily="34" charset="0"/>
            </a:endParaRPr>
          </a:p>
        </p:txBody>
      </p:sp>
      <p:grpSp>
        <p:nvGrpSpPr>
          <p:cNvPr id="19" name="그룹 2">
            <a:extLst>
              <a:ext uri="{FF2B5EF4-FFF2-40B4-BE49-F238E27FC236}">
                <a16:creationId xmlns:a16="http://schemas.microsoft.com/office/drawing/2014/main" id="{154B666C-990D-4CBF-8C9F-3D4FE973B5C5}"/>
              </a:ext>
            </a:extLst>
          </p:cNvPr>
          <p:cNvGrpSpPr/>
          <p:nvPr/>
        </p:nvGrpSpPr>
        <p:grpSpPr>
          <a:xfrm>
            <a:off x="4538341" y="2935335"/>
            <a:ext cx="3781016" cy="493664"/>
            <a:chOff x="3893947" y="1063769"/>
            <a:chExt cx="3639609" cy="284267"/>
          </a:xfrm>
        </p:grpSpPr>
        <p:cxnSp>
          <p:nvCxnSpPr>
            <p:cNvPr id="20" name="직선 연결선 3">
              <a:extLst>
                <a:ext uri="{FF2B5EF4-FFF2-40B4-BE49-F238E27FC236}">
                  <a16:creationId xmlns:a16="http://schemas.microsoft.com/office/drawing/2014/main" id="{D6254126-FED0-4342-9C6F-78430CA30700}"/>
                </a:ext>
              </a:extLst>
            </p:cNvPr>
            <p:cNvCxnSpPr/>
            <p:nvPr/>
          </p:nvCxnSpPr>
          <p:spPr>
            <a:xfrm>
              <a:off x="4034347" y="1340768"/>
              <a:ext cx="1015356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4">
              <a:extLst>
                <a:ext uri="{FF2B5EF4-FFF2-40B4-BE49-F238E27FC236}">
                  <a16:creationId xmlns:a16="http://schemas.microsoft.com/office/drawing/2014/main" id="{BADBC44B-1FD6-45B5-B165-C801066DBA44}"/>
                </a:ext>
              </a:extLst>
            </p:cNvPr>
            <p:cNvCxnSpPr/>
            <p:nvPr/>
          </p:nvCxnSpPr>
          <p:spPr>
            <a:xfrm>
              <a:off x="5238381" y="1340768"/>
              <a:ext cx="1025625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5">
              <a:extLst>
                <a:ext uri="{FF2B5EF4-FFF2-40B4-BE49-F238E27FC236}">
                  <a16:creationId xmlns:a16="http://schemas.microsoft.com/office/drawing/2014/main" id="{DDFF3439-C68A-4277-9ECB-1AF8D948EAAA}"/>
                </a:ext>
              </a:extLst>
            </p:cNvPr>
            <p:cNvCxnSpPr/>
            <p:nvPr/>
          </p:nvCxnSpPr>
          <p:spPr>
            <a:xfrm>
              <a:off x="6383652" y="1340768"/>
              <a:ext cx="1080120" cy="726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8">
              <a:extLst>
                <a:ext uri="{FF2B5EF4-FFF2-40B4-BE49-F238E27FC236}">
                  <a16:creationId xmlns:a16="http://schemas.microsoft.com/office/drawing/2014/main" id="{5536C259-8166-4934-AF4F-EB2D532567B9}"/>
                </a:ext>
              </a:extLst>
            </p:cNvPr>
            <p:cNvSpPr txBox="1"/>
            <p:nvPr/>
          </p:nvSpPr>
          <p:spPr>
            <a:xfrm>
              <a:off x="3893947" y="1063769"/>
              <a:ext cx="1292527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A</a:t>
              </a:r>
              <a:endParaRPr lang="ko-KR" altLang="en-US" sz="2000" dirty="0">
                <a:latin typeface="Arial Black" pitchFamily="34" charset="0"/>
              </a:endParaRPr>
            </a:p>
          </p:txBody>
        </p:sp>
        <p:sp>
          <p:nvSpPr>
            <p:cNvPr id="24" name="TextBox 9">
              <a:extLst>
                <a:ext uri="{FF2B5EF4-FFF2-40B4-BE49-F238E27FC236}">
                  <a16:creationId xmlns:a16="http://schemas.microsoft.com/office/drawing/2014/main" id="{91CD0B02-6CC0-4925-8BB8-FDC77B6CB299}"/>
                </a:ext>
              </a:extLst>
            </p:cNvPr>
            <p:cNvSpPr txBox="1"/>
            <p:nvPr/>
          </p:nvSpPr>
          <p:spPr>
            <a:xfrm>
              <a:off x="5100088" y="1063769"/>
              <a:ext cx="1292527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B</a:t>
              </a:r>
              <a:endParaRPr lang="ko-KR" altLang="en-US" sz="2000" dirty="0">
                <a:latin typeface="Arial Black" pitchFamily="34" charset="0"/>
              </a:endParaRPr>
            </a:p>
          </p:txBody>
        </p:sp>
        <p:sp>
          <p:nvSpPr>
            <p:cNvPr id="25" name="TextBox 10">
              <a:extLst>
                <a:ext uri="{FF2B5EF4-FFF2-40B4-BE49-F238E27FC236}">
                  <a16:creationId xmlns:a16="http://schemas.microsoft.com/office/drawing/2014/main" id="{EB9010D7-EB74-4C56-89DD-087A228BD852}"/>
                </a:ext>
              </a:extLst>
            </p:cNvPr>
            <p:cNvSpPr txBox="1"/>
            <p:nvPr/>
          </p:nvSpPr>
          <p:spPr>
            <a:xfrm>
              <a:off x="6264006" y="1063769"/>
              <a:ext cx="1269550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C</a:t>
              </a:r>
              <a:endParaRPr lang="ko-KR" altLang="en-US" sz="2000" dirty="0">
                <a:latin typeface="Arial Black" pitchFamily="34" charset="0"/>
              </a:endParaRPr>
            </a:p>
          </p:txBody>
        </p:sp>
      </p:grpSp>
      <p:sp>
        <p:nvSpPr>
          <p:cNvPr id="26" name="직사각형 22">
            <a:extLst>
              <a:ext uri="{FF2B5EF4-FFF2-40B4-BE49-F238E27FC236}">
                <a16:creationId xmlns:a16="http://schemas.microsoft.com/office/drawing/2014/main" id="{47D7FCC5-E88C-4787-A64A-E551EB2667A2}"/>
              </a:ext>
            </a:extLst>
          </p:cNvPr>
          <p:cNvSpPr/>
          <p:nvPr/>
        </p:nvSpPr>
        <p:spPr>
          <a:xfrm>
            <a:off x="8319350" y="3436419"/>
            <a:ext cx="103278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43KD</a:t>
            </a:r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27" name="标注: 下箭头 26">
            <a:extLst>
              <a:ext uri="{FF2B5EF4-FFF2-40B4-BE49-F238E27FC236}">
                <a16:creationId xmlns:a16="http://schemas.microsoft.com/office/drawing/2014/main" id="{67B89CBD-8472-4B0A-8E76-8DC91944A977}"/>
              </a:ext>
            </a:extLst>
          </p:cNvPr>
          <p:cNvSpPr/>
          <p:nvPr/>
        </p:nvSpPr>
        <p:spPr>
          <a:xfrm>
            <a:off x="3298572" y="3579063"/>
            <a:ext cx="1385624" cy="914400"/>
          </a:xfrm>
          <a:prstGeom prst="downArrowCallou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FC8F8C2-D419-4296-976B-CF0C35E99541}"/>
              </a:ext>
            </a:extLst>
          </p:cNvPr>
          <p:cNvSpPr txBox="1"/>
          <p:nvPr/>
        </p:nvSpPr>
        <p:spPr>
          <a:xfrm>
            <a:off x="3006862" y="4600048"/>
            <a:ext cx="214855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to prevent band deformation, load the samples.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276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0B9321E-86E7-4045-87C9-7CF66F0D3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10" y="901129"/>
            <a:ext cx="7381875" cy="517207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856A331-F535-4EDC-9F10-F6A34904FEDF}"/>
              </a:ext>
            </a:extLst>
          </p:cNvPr>
          <p:cNvSpPr txBox="1"/>
          <p:nvPr/>
        </p:nvSpPr>
        <p:spPr>
          <a:xfrm>
            <a:off x="538542" y="639519"/>
            <a:ext cx="2294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rial Black" panose="020B0A04020102020204" pitchFamily="34" charset="0"/>
              </a:rPr>
              <a:t>p-p38</a:t>
            </a:r>
            <a:endParaRPr lang="zh-CN" altLang="en-US" sz="2800" dirty="0">
              <a:latin typeface="Arial Black" panose="020B0A04020102020204" pitchFamily="34" charset="0"/>
            </a:endParaRPr>
          </a:p>
        </p:txBody>
      </p:sp>
      <p:grpSp>
        <p:nvGrpSpPr>
          <p:cNvPr id="5" name="그룹 2">
            <a:extLst>
              <a:ext uri="{FF2B5EF4-FFF2-40B4-BE49-F238E27FC236}">
                <a16:creationId xmlns:a16="http://schemas.microsoft.com/office/drawing/2014/main" id="{C3EA591A-AF00-42E0-9B8F-09D068794409}"/>
              </a:ext>
            </a:extLst>
          </p:cNvPr>
          <p:cNvGrpSpPr/>
          <p:nvPr/>
        </p:nvGrpSpPr>
        <p:grpSpPr>
          <a:xfrm>
            <a:off x="4538341" y="2935335"/>
            <a:ext cx="3781016" cy="493664"/>
            <a:chOff x="3893947" y="1063769"/>
            <a:chExt cx="3639609" cy="284267"/>
          </a:xfrm>
        </p:grpSpPr>
        <p:cxnSp>
          <p:nvCxnSpPr>
            <p:cNvPr id="6" name="직선 연결선 3">
              <a:extLst>
                <a:ext uri="{FF2B5EF4-FFF2-40B4-BE49-F238E27FC236}">
                  <a16:creationId xmlns:a16="http://schemas.microsoft.com/office/drawing/2014/main" id="{B9A88720-C3BA-44A2-875D-DBDBB718014E}"/>
                </a:ext>
              </a:extLst>
            </p:cNvPr>
            <p:cNvCxnSpPr/>
            <p:nvPr/>
          </p:nvCxnSpPr>
          <p:spPr>
            <a:xfrm>
              <a:off x="4034347" y="1340768"/>
              <a:ext cx="1015356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4">
              <a:extLst>
                <a:ext uri="{FF2B5EF4-FFF2-40B4-BE49-F238E27FC236}">
                  <a16:creationId xmlns:a16="http://schemas.microsoft.com/office/drawing/2014/main" id="{798E8323-3AB4-4224-907F-EF896D64B833}"/>
                </a:ext>
              </a:extLst>
            </p:cNvPr>
            <p:cNvCxnSpPr/>
            <p:nvPr/>
          </p:nvCxnSpPr>
          <p:spPr>
            <a:xfrm>
              <a:off x="5238381" y="1340768"/>
              <a:ext cx="1025625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5">
              <a:extLst>
                <a:ext uri="{FF2B5EF4-FFF2-40B4-BE49-F238E27FC236}">
                  <a16:creationId xmlns:a16="http://schemas.microsoft.com/office/drawing/2014/main" id="{768F52E5-A58B-490C-848F-7E6F49DFD53C}"/>
                </a:ext>
              </a:extLst>
            </p:cNvPr>
            <p:cNvCxnSpPr/>
            <p:nvPr/>
          </p:nvCxnSpPr>
          <p:spPr>
            <a:xfrm>
              <a:off x="6383652" y="1340768"/>
              <a:ext cx="1080120" cy="726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026C1AD-3CBE-41F3-87B5-C09E04CA4555}"/>
                </a:ext>
              </a:extLst>
            </p:cNvPr>
            <p:cNvSpPr txBox="1"/>
            <p:nvPr/>
          </p:nvSpPr>
          <p:spPr>
            <a:xfrm>
              <a:off x="3893947" y="1063769"/>
              <a:ext cx="1292527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A</a:t>
              </a:r>
              <a:endParaRPr lang="ko-KR" altLang="en-US" sz="2000" dirty="0">
                <a:latin typeface="Arial Black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74658C-0F74-424F-B368-3F0E2AD269C1}"/>
                </a:ext>
              </a:extLst>
            </p:cNvPr>
            <p:cNvSpPr txBox="1"/>
            <p:nvPr/>
          </p:nvSpPr>
          <p:spPr>
            <a:xfrm>
              <a:off x="5100088" y="1063769"/>
              <a:ext cx="1292527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C</a:t>
              </a:r>
              <a:endParaRPr lang="ko-KR" altLang="en-US" sz="2000" dirty="0">
                <a:latin typeface="Arial Black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79EEAA2-9505-4CB6-A98B-6CCF47C6EBF3}"/>
                </a:ext>
              </a:extLst>
            </p:cNvPr>
            <p:cNvSpPr txBox="1"/>
            <p:nvPr/>
          </p:nvSpPr>
          <p:spPr>
            <a:xfrm>
              <a:off x="6264006" y="1063769"/>
              <a:ext cx="1269550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B</a:t>
              </a:r>
              <a:endParaRPr lang="ko-KR" altLang="en-US" sz="2000" dirty="0">
                <a:latin typeface="Arial Black" pitchFamily="34" charset="0"/>
              </a:endParaRPr>
            </a:p>
          </p:txBody>
        </p:sp>
      </p:grpSp>
      <p:sp>
        <p:nvSpPr>
          <p:cNvPr id="12" name="직사각형 22">
            <a:extLst>
              <a:ext uri="{FF2B5EF4-FFF2-40B4-BE49-F238E27FC236}">
                <a16:creationId xmlns:a16="http://schemas.microsoft.com/office/drawing/2014/main" id="{7C1E8978-476B-4B12-AB5E-70BE31B2E821}"/>
              </a:ext>
            </a:extLst>
          </p:cNvPr>
          <p:cNvSpPr/>
          <p:nvPr/>
        </p:nvSpPr>
        <p:spPr>
          <a:xfrm>
            <a:off x="8319350" y="3436419"/>
            <a:ext cx="103278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43KD</a:t>
            </a:r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3" name="标注: 下箭头 12">
            <a:extLst>
              <a:ext uri="{FF2B5EF4-FFF2-40B4-BE49-F238E27FC236}">
                <a16:creationId xmlns:a16="http://schemas.microsoft.com/office/drawing/2014/main" id="{3A8E3672-0737-40C5-8BFA-CF0830C34B4F}"/>
              </a:ext>
            </a:extLst>
          </p:cNvPr>
          <p:cNvSpPr/>
          <p:nvPr/>
        </p:nvSpPr>
        <p:spPr>
          <a:xfrm>
            <a:off x="3478086" y="3537891"/>
            <a:ext cx="1206110" cy="400101"/>
          </a:xfrm>
          <a:prstGeom prst="downArrowCallou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688D034-F83A-49CC-891A-6203895BCAEE}"/>
              </a:ext>
            </a:extLst>
          </p:cNvPr>
          <p:cNvSpPr txBox="1"/>
          <p:nvPr/>
        </p:nvSpPr>
        <p:spPr>
          <a:xfrm>
            <a:off x="3026336" y="4171553"/>
            <a:ext cx="19664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to prevent band deformation, load the samples.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C3B72C8-FB76-4294-8A21-00275594234E}"/>
              </a:ext>
            </a:extLst>
          </p:cNvPr>
          <p:cNvSpPr txBox="1"/>
          <p:nvPr/>
        </p:nvSpPr>
        <p:spPr>
          <a:xfrm>
            <a:off x="4902979" y="1441895"/>
            <a:ext cx="525078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the loading of the sample, the positions of groups B and C were reversed due to a mistake by the researcher. To prevent confusion, the manuscripts are arranged in groups B and C.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箭头: V 形 15">
            <a:extLst>
              <a:ext uri="{FF2B5EF4-FFF2-40B4-BE49-F238E27FC236}">
                <a16:creationId xmlns:a16="http://schemas.microsoft.com/office/drawing/2014/main" id="{4522BEA7-A87F-438A-9266-B41DFF29695E}"/>
              </a:ext>
            </a:extLst>
          </p:cNvPr>
          <p:cNvSpPr/>
          <p:nvPr/>
        </p:nvSpPr>
        <p:spPr>
          <a:xfrm rot="16200000">
            <a:off x="6884127" y="2428167"/>
            <a:ext cx="319759" cy="848848"/>
          </a:xfrm>
          <a:prstGeom prst="chevron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718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C7EC9F3-B83E-42DA-9475-E91FF9704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062" y="842962"/>
            <a:ext cx="7381875" cy="517207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BCD0DF4-9346-47B7-A7CF-75ED37EB165D}"/>
              </a:ext>
            </a:extLst>
          </p:cNvPr>
          <p:cNvSpPr txBox="1"/>
          <p:nvPr/>
        </p:nvSpPr>
        <p:spPr>
          <a:xfrm>
            <a:off x="538542" y="639519"/>
            <a:ext cx="2294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rial Black" panose="020B0A04020102020204" pitchFamily="34" charset="0"/>
              </a:rPr>
              <a:t>Total-JNK</a:t>
            </a:r>
            <a:endParaRPr lang="zh-CN" altLang="en-US" sz="2800" dirty="0">
              <a:latin typeface="Arial Black" panose="020B0A04020102020204" pitchFamily="34" charset="0"/>
            </a:endParaRPr>
          </a:p>
        </p:txBody>
      </p:sp>
      <p:grpSp>
        <p:nvGrpSpPr>
          <p:cNvPr id="5" name="그룹 2">
            <a:extLst>
              <a:ext uri="{FF2B5EF4-FFF2-40B4-BE49-F238E27FC236}">
                <a16:creationId xmlns:a16="http://schemas.microsoft.com/office/drawing/2014/main" id="{45FAF9D0-E661-41C3-99EA-E8ADE472D4A9}"/>
              </a:ext>
            </a:extLst>
          </p:cNvPr>
          <p:cNvGrpSpPr/>
          <p:nvPr/>
        </p:nvGrpSpPr>
        <p:grpSpPr>
          <a:xfrm>
            <a:off x="4600051" y="2340690"/>
            <a:ext cx="3781016" cy="493664"/>
            <a:chOff x="3893947" y="1063769"/>
            <a:chExt cx="3639609" cy="284267"/>
          </a:xfrm>
        </p:grpSpPr>
        <p:cxnSp>
          <p:nvCxnSpPr>
            <p:cNvPr id="6" name="직선 연결선 3">
              <a:extLst>
                <a:ext uri="{FF2B5EF4-FFF2-40B4-BE49-F238E27FC236}">
                  <a16:creationId xmlns:a16="http://schemas.microsoft.com/office/drawing/2014/main" id="{8ACBD368-73E3-4241-86D0-F018AEE3D06A}"/>
                </a:ext>
              </a:extLst>
            </p:cNvPr>
            <p:cNvCxnSpPr/>
            <p:nvPr/>
          </p:nvCxnSpPr>
          <p:spPr>
            <a:xfrm>
              <a:off x="4034347" y="1340768"/>
              <a:ext cx="1015356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4">
              <a:extLst>
                <a:ext uri="{FF2B5EF4-FFF2-40B4-BE49-F238E27FC236}">
                  <a16:creationId xmlns:a16="http://schemas.microsoft.com/office/drawing/2014/main" id="{CC99F5C0-1486-4CE0-AAD9-3A45F25EBEB2}"/>
                </a:ext>
              </a:extLst>
            </p:cNvPr>
            <p:cNvCxnSpPr/>
            <p:nvPr/>
          </p:nvCxnSpPr>
          <p:spPr>
            <a:xfrm>
              <a:off x="5238381" y="1340768"/>
              <a:ext cx="1025625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5">
              <a:extLst>
                <a:ext uri="{FF2B5EF4-FFF2-40B4-BE49-F238E27FC236}">
                  <a16:creationId xmlns:a16="http://schemas.microsoft.com/office/drawing/2014/main" id="{5B617991-EEE1-44EB-906A-91D1012E031C}"/>
                </a:ext>
              </a:extLst>
            </p:cNvPr>
            <p:cNvCxnSpPr/>
            <p:nvPr/>
          </p:nvCxnSpPr>
          <p:spPr>
            <a:xfrm>
              <a:off x="6383652" y="1340768"/>
              <a:ext cx="1080120" cy="726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B2B54-20D0-4AF1-BAE2-261C42FBD79A}"/>
                </a:ext>
              </a:extLst>
            </p:cNvPr>
            <p:cNvSpPr txBox="1"/>
            <p:nvPr/>
          </p:nvSpPr>
          <p:spPr>
            <a:xfrm>
              <a:off x="3893947" y="1063769"/>
              <a:ext cx="1292527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A</a:t>
              </a:r>
              <a:endParaRPr lang="ko-KR" altLang="en-US" sz="2000" dirty="0">
                <a:latin typeface="Arial Black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3CA41EA-5481-4DA3-A473-BE228384CA7A}"/>
                </a:ext>
              </a:extLst>
            </p:cNvPr>
            <p:cNvSpPr txBox="1"/>
            <p:nvPr/>
          </p:nvSpPr>
          <p:spPr>
            <a:xfrm>
              <a:off x="5100088" y="1063769"/>
              <a:ext cx="1292527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B</a:t>
              </a:r>
              <a:endParaRPr lang="ko-KR" altLang="en-US" sz="2000" dirty="0">
                <a:latin typeface="Arial Black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6A81D97-7076-435B-9442-0B794F2ADA59}"/>
                </a:ext>
              </a:extLst>
            </p:cNvPr>
            <p:cNvSpPr txBox="1"/>
            <p:nvPr/>
          </p:nvSpPr>
          <p:spPr>
            <a:xfrm>
              <a:off x="6264006" y="1063769"/>
              <a:ext cx="1269550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C</a:t>
              </a:r>
              <a:endParaRPr lang="ko-KR" altLang="en-US" sz="2000" dirty="0">
                <a:latin typeface="Arial Black" pitchFamily="34" charset="0"/>
              </a:endParaRPr>
            </a:p>
          </p:txBody>
        </p:sp>
      </p:grpSp>
      <p:sp>
        <p:nvSpPr>
          <p:cNvPr id="12" name="직사각형 12">
            <a:extLst>
              <a:ext uri="{FF2B5EF4-FFF2-40B4-BE49-F238E27FC236}">
                <a16:creationId xmlns:a16="http://schemas.microsoft.com/office/drawing/2014/main" id="{AD8CF59D-6294-476D-B287-C25B72A95FDA}"/>
              </a:ext>
            </a:extLst>
          </p:cNvPr>
          <p:cNvSpPr/>
          <p:nvPr/>
        </p:nvSpPr>
        <p:spPr>
          <a:xfrm>
            <a:off x="8380827" y="3214414"/>
            <a:ext cx="1032779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46KD</a:t>
            </a:r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3" name="직사각형 22">
            <a:extLst>
              <a:ext uri="{FF2B5EF4-FFF2-40B4-BE49-F238E27FC236}">
                <a16:creationId xmlns:a16="http://schemas.microsoft.com/office/drawing/2014/main" id="{424AD955-8A2C-4321-8763-20F2B484B69D}"/>
              </a:ext>
            </a:extLst>
          </p:cNvPr>
          <p:cNvSpPr/>
          <p:nvPr/>
        </p:nvSpPr>
        <p:spPr>
          <a:xfrm>
            <a:off x="8381060" y="2841774"/>
            <a:ext cx="103278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54KD</a:t>
            </a:r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4" name="标注: 下箭头 13">
            <a:extLst>
              <a:ext uri="{FF2B5EF4-FFF2-40B4-BE49-F238E27FC236}">
                <a16:creationId xmlns:a16="http://schemas.microsoft.com/office/drawing/2014/main" id="{989D1831-D191-4962-9B01-137BF9F0229B}"/>
              </a:ext>
            </a:extLst>
          </p:cNvPr>
          <p:cNvSpPr/>
          <p:nvPr/>
        </p:nvSpPr>
        <p:spPr>
          <a:xfrm>
            <a:off x="3360282" y="2984418"/>
            <a:ext cx="1385624" cy="914400"/>
          </a:xfrm>
          <a:prstGeom prst="downArrowCallou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D697AB3-6732-4036-999C-21333AE04857}"/>
              </a:ext>
            </a:extLst>
          </p:cNvPr>
          <p:cNvSpPr txBox="1"/>
          <p:nvPr/>
        </p:nvSpPr>
        <p:spPr>
          <a:xfrm>
            <a:off x="3068572" y="4005403"/>
            <a:ext cx="214855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to prevent band deformation, load the samples.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230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AEBE779-B5B4-4802-93AC-4B975E6C5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858" y="108076"/>
            <a:ext cx="7381875" cy="5172075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902DEA2D-3153-4A8D-92F4-10B46B1B68D8}"/>
              </a:ext>
            </a:extLst>
          </p:cNvPr>
          <p:cNvSpPr txBox="1"/>
          <p:nvPr/>
        </p:nvSpPr>
        <p:spPr>
          <a:xfrm>
            <a:off x="538542" y="639519"/>
            <a:ext cx="2294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rial Black" panose="020B0A04020102020204" pitchFamily="34" charset="0"/>
              </a:rPr>
              <a:t>p-JNK</a:t>
            </a:r>
            <a:endParaRPr lang="zh-CN" altLang="en-US" sz="2800" dirty="0">
              <a:latin typeface="Arial Black" panose="020B0A04020102020204" pitchFamily="34" charset="0"/>
            </a:endParaRPr>
          </a:p>
        </p:txBody>
      </p:sp>
      <p:grpSp>
        <p:nvGrpSpPr>
          <p:cNvPr id="18" name="그룹 2">
            <a:extLst>
              <a:ext uri="{FF2B5EF4-FFF2-40B4-BE49-F238E27FC236}">
                <a16:creationId xmlns:a16="http://schemas.microsoft.com/office/drawing/2014/main" id="{81AFD1A5-06C6-4268-B94E-AB950279B59C}"/>
              </a:ext>
            </a:extLst>
          </p:cNvPr>
          <p:cNvGrpSpPr/>
          <p:nvPr/>
        </p:nvGrpSpPr>
        <p:grpSpPr>
          <a:xfrm>
            <a:off x="4600051" y="2340690"/>
            <a:ext cx="3781016" cy="493664"/>
            <a:chOff x="3893947" y="1063769"/>
            <a:chExt cx="3639609" cy="284267"/>
          </a:xfrm>
        </p:grpSpPr>
        <p:cxnSp>
          <p:nvCxnSpPr>
            <p:cNvPr id="19" name="직선 연결선 3">
              <a:extLst>
                <a:ext uri="{FF2B5EF4-FFF2-40B4-BE49-F238E27FC236}">
                  <a16:creationId xmlns:a16="http://schemas.microsoft.com/office/drawing/2014/main" id="{5C954866-0437-4945-9DC8-94AE9A248181}"/>
                </a:ext>
              </a:extLst>
            </p:cNvPr>
            <p:cNvCxnSpPr/>
            <p:nvPr/>
          </p:nvCxnSpPr>
          <p:spPr>
            <a:xfrm>
              <a:off x="4034347" y="1340768"/>
              <a:ext cx="1015356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4">
              <a:extLst>
                <a:ext uri="{FF2B5EF4-FFF2-40B4-BE49-F238E27FC236}">
                  <a16:creationId xmlns:a16="http://schemas.microsoft.com/office/drawing/2014/main" id="{F6A4F153-6E06-4837-898D-D2AFB0BEF11E}"/>
                </a:ext>
              </a:extLst>
            </p:cNvPr>
            <p:cNvCxnSpPr/>
            <p:nvPr/>
          </p:nvCxnSpPr>
          <p:spPr>
            <a:xfrm>
              <a:off x="5238381" y="1340768"/>
              <a:ext cx="1025625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5">
              <a:extLst>
                <a:ext uri="{FF2B5EF4-FFF2-40B4-BE49-F238E27FC236}">
                  <a16:creationId xmlns:a16="http://schemas.microsoft.com/office/drawing/2014/main" id="{5ACB4746-4157-4FD1-A937-C4E3EB48F022}"/>
                </a:ext>
              </a:extLst>
            </p:cNvPr>
            <p:cNvCxnSpPr/>
            <p:nvPr/>
          </p:nvCxnSpPr>
          <p:spPr>
            <a:xfrm>
              <a:off x="6383652" y="1340768"/>
              <a:ext cx="1080120" cy="726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8">
              <a:extLst>
                <a:ext uri="{FF2B5EF4-FFF2-40B4-BE49-F238E27FC236}">
                  <a16:creationId xmlns:a16="http://schemas.microsoft.com/office/drawing/2014/main" id="{30B06C6E-A91E-4C03-A401-B96071D8C255}"/>
                </a:ext>
              </a:extLst>
            </p:cNvPr>
            <p:cNvSpPr txBox="1"/>
            <p:nvPr/>
          </p:nvSpPr>
          <p:spPr>
            <a:xfrm>
              <a:off x="3893947" y="1063769"/>
              <a:ext cx="1292527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A</a:t>
              </a:r>
              <a:endParaRPr lang="ko-KR" altLang="en-US" sz="2000" dirty="0">
                <a:latin typeface="Arial Black" pitchFamily="34" charset="0"/>
              </a:endParaRPr>
            </a:p>
          </p:txBody>
        </p:sp>
        <p:sp>
          <p:nvSpPr>
            <p:cNvPr id="23" name="TextBox 9">
              <a:extLst>
                <a:ext uri="{FF2B5EF4-FFF2-40B4-BE49-F238E27FC236}">
                  <a16:creationId xmlns:a16="http://schemas.microsoft.com/office/drawing/2014/main" id="{80464ADC-8948-49D4-B37F-000B4493F4DA}"/>
                </a:ext>
              </a:extLst>
            </p:cNvPr>
            <p:cNvSpPr txBox="1"/>
            <p:nvPr/>
          </p:nvSpPr>
          <p:spPr>
            <a:xfrm>
              <a:off x="5100088" y="1063769"/>
              <a:ext cx="1292527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B</a:t>
              </a:r>
              <a:endParaRPr lang="ko-KR" altLang="en-US" sz="2000" dirty="0">
                <a:latin typeface="Arial Black" pitchFamily="34" charset="0"/>
              </a:endParaRPr>
            </a:p>
          </p:txBody>
        </p:sp>
        <p:sp>
          <p:nvSpPr>
            <p:cNvPr id="24" name="TextBox 10">
              <a:extLst>
                <a:ext uri="{FF2B5EF4-FFF2-40B4-BE49-F238E27FC236}">
                  <a16:creationId xmlns:a16="http://schemas.microsoft.com/office/drawing/2014/main" id="{7881DFB9-6115-4C3E-9566-A6F066CA33AD}"/>
                </a:ext>
              </a:extLst>
            </p:cNvPr>
            <p:cNvSpPr txBox="1"/>
            <p:nvPr/>
          </p:nvSpPr>
          <p:spPr>
            <a:xfrm>
              <a:off x="6264006" y="1063769"/>
              <a:ext cx="1269550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C</a:t>
              </a:r>
              <a:endParaRPr lang="ko-KR" altLang="en-US" sz="2000" dirty="0">
                <a:latin typeface="Arial Black" pitchFamily="34" charset="0"/>
              </a:endParaRPr>
            </a:p>
          </p:txBody>
        </p:sp>
      </p:grpSp>
      <p:sp>
        <p:nvSpPr>
          <p:cNvPr id="25" name="직사각형 12">
            <a:extLst>
              <a:ext uri="{FF2B5EF4-FFF2-40B4-BE49-F238E27FC236}">
                <a16:creationId xmlns:a16="http://schemas.microsoft.com/office/drawing/2014/main" id="{D03E991D-FD3D-4FAC-9E6B-14569F921B23}"/>
              </a:ext>
            </a:extLst>
          </p:cNvPr>
          <p:cNvSpPr/>
          <p:nvPr/>
        </p:nvSpPr>
        <p:spPr>
          <a:xfrm>
            <a:off x="8380827" y="3214414"/>
            <a:ext cx="1032779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46KD</a:t>
            </a:r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26" name="직사각형 22">
            <a:extLst>
              <a:ext uri="{FF2B5EF4-FFF2-40B4-BE49-F238E27FC236}">
                <a16:creationId xmlns:a16="http://schemas.microsoft.com/office/drawing/2014/main" id="{C984C6C3-BA6A-429C-BAF1-166C1BE2F9A3}"/>
              </a:ext>
            </a:extLst>
          </p:cNvPr>
          <p:cNvSpPr/>
          <p:nvPr/>
        </p:nvSpPr>
        <p:spPr>
          <a:xfrm>
            <a:off x="8381060" y="2841774"/>
            <a:ext cx="103278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54KD</a:t>
            </a:r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27" name="标注: 下箭头 26">
            <a:extLst>
              <a:ext uri="{FF2B5EF4-FFF2-40B4-BE49-F238E27FC236}">
                <a16:creationId xmlns:a16="http://schemas.microsoft.com/office/drawing/2014/main" id="{D555CFD0-760C-4B18-B939-64DBECDFDB31}"/>
              </a:ext>
            </a:extLst>
          </p:cNvPr>
          <p:cNvSpPr/>
          <p:nvPr/>
        </p:nvSpPr>
        <p:spPr>
          <a:xfrm>
            <a:off x="3360282" y="2984418"/>
            <a:ext cx="1385624" cy="914400"/>
          </a:xfrm>
          <a:prstGeom prst="downArrowCallou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DC54C4B-239D-45B6-92AD-AB9DE8EFA6A2}"/>
              </a:ext>
            </a:extLst>
          </p:cNvPr>
          <p:cNvSpPr txBox="1"/>
          <p:nvPr/>
        </p:nvSpPr>
        <p:spPr>
          <a:xfrm>
            <a:off x="3068572" y="4005403"/>
            <a:ext cx="214855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to prevent band deformation, load the samples.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395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122C728-4378-47E6-8773-FDFE2959B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062" y="842962"/>
            <a:ext cx="7381875" cy="517207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264742A-2CEC-4694-937A-467E905D6B77}"/>
              </a:ext>
            </a:extLst>
          </p:cNvPr>
          <p:cNvSpPr txBox="1"/>
          <p:nvPr/>
        </p:nvSpPr>
        <p:spPr>
          <a:xfrm>
            <a:off x="656350" y="398297"/>
            <a:ext cx="2294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2800" dirty="0">
                <a:latin typeface="Arial Black" panose="020B0A04020102020204" pitchFamily="34" charset="0"/>
                <a:cs typeface="Times New Roman" panose="02020603050405020304" pitchFamily="18" charset="0"/>
              </a:rPr>
              <a:t>β</a:t>
            </a:r>
            <a:r>
              <a:rPr lang="en-US" altLang="zh-CN" sz="2800" dirty="0">
                <a:latin typeface="Arial Black" panose="020B0A04020102020204" pitchFamily="34" charset="0"/>
                <a:cs typeface="Times New Roman" panose="02020603050405020304" pitchFamily="18" charset="0"/>
              </a:rPr>
              <a:t>-actin</a:t>
            </a:r>
            <a:endParaRPr lang="zh-CN" altLang="en-US" sz="280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그룹 2">
            <a:extLst>
              <a:ext uri="{FF2B5EF4-FFF2-40B4-BE49-F238E27FC236}">
                <a16:creationId xmlns:a16="http://schemas.microsoft.com/office/drawing/2014/main" id="{00C8BB4F-5330-41BD-A45A-56534B0D22C3}"/>
              </a:ext>
            </a:extLst>
          </p:cNvPr>
          <p:cNvGrpSpPr/>
          <p:nvPr/>
        </p:nvGrpSpPr>
        <p:grpSpPr>
          <a:xfrm>
            <a:off x="4656149" y="2694113"/>
            <a:ext cx="3781016" cy="493664"/>
            <a:chOff x="3893947" y="1063769"/>
            <a:chExt cx="3639609" cy="284267"/>
          </a:xfrm>
        </p:grpSpPr>
        <p:cxnSp>
          <p:nvCxnSpPr>
            <p:cNvPr id="6" name="직선 연결선 3">
              <a:extLst>
                <a:ext uri="{FF2B5EF4-FFF2-40B4-BE49-F238E27FC236}">
                  <a16:creationId xmlns:a16="http://schemas.microsoft.com/office/drawing/2014/main" id="{5E0A8FF4-F751-440A-A811-4A66DF661EC9}"/>
                </a:ext>
              </a:extLst>
            </p:cNvPr>
            <p:cNvCxnSpPr/>
            <p:nvPr/>
          </p:nvCxnSpPr>
          <p:spPr>
            <a:xfrm>
              <a:off x="4034347" y="1340768"/>
              <a:ext cx="1015356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4">
              <a:extLst>
                <a:ext uri="{FF2B5EF4-FFF2-40B4-BE49-F238E27FC236}">
                  <a16:creationId xmlns:a16="http://schemas.microsoft.com/office/drawing/2014/main" id="{272B964E-316E-48F0-8E4C-44C28A118DDF}"/>
                </a:ext>
              </a:extLst>
            </p:cNvPr>
            <p:cNvCxnSpPr/>
            <p:nvPr/>
          </p:nvCxnSpPr>
          <p:spPr>
            <a:xfrm>
              <a:off x="5238381" y="1340768"/>
              <a:ext cx="1025625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5">
              <a:extLst>
                <a:ext uri="{FF2B5EF4-FFF2-40B4-BE49-F238E27FC236}">
                  <a16:creationId xmlns:a16="http://schemas.microsoft.com/office/drawing/2014/main" id="{E81BE3F6-77F3-4F75-AEE0-E71A732198A0}"/>
                </a:ext>
              </a:extLst>
            </p:cNvPr>
            <p:cNvCxnSpPr/>
            <p:nvPr/>
          </p:nvCxnSpPr>
          <p:spPr>
            <a:xfrm>
              <a:off x="6383652" y="1340768"/>
              <a:ext cx="1080120" cy="726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3E58F36-6878-4B33-B0CC-B2F64B29E417}"/>
                </a:ext>
              </a:extLst>
            </p:cNvPr>
            <p:cNvSpPr txBox="1"/>
            <p:nvPr/>
          </p:nvSpPr>
          <p:spPr>
            <a:xfrm>
              <a:off x="3893947" y="1063769"/>
              <a:ext cx="1292527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A</a:t>
              </a:r>
              <a:endParaRPr lang="ko-KR" altLang="en-US" sz="2000" dirty="0">
                <a:latin typeface="Arial Black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B92C816-D887-4D52-9201-63FC660CAAB0}"/>
                </a:ext>
              </a:extLst>
            </p:cNvPr>
            <p:cNvSpPr txBox="1"/>
            <p:nvPr/>
          </p:nvSpPr>
          <p:spPr>
            <a:xfrm>
              <a:off x="5100088" y="1063769"/>
              <a:ext cx="1292527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B</a:t>
              </a:r>
              <a:endParaRPr lang="ko-KR" altLang="en-US" sz="2000" dirty="0">
                <a:latin typeface="Arial Black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37A301-29EB-4759-AF93-0E5E936EC70D}"/>
                </a:ext>
              </a:extLst>
            </p:cNvPr>
            <p:cNvSpPr txBox="1"/>
            <p:nvPr/>
          </p:nvSpPr>
          <p:spPr>
            <a:xfrm>
              <a:off x="6264006" y="1063769"/>
              <a:ext cx="1269550" cy="230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dirty="0">
                  <a:latin typeface="Arial Black" pitchFamily="34" charset="0"/>
                </a:rPr>
                <a:t>Group C</a:t>
              </a:r>
              <a:endParaRPr lang="ko-KR" altLang="en-US" sz="2000" dirty="0">
                <a:latin typeface="Arial Black" pitchFamily="34" charset="0"/>
              </a:endParaRPr>
            </a:p>
          </p:txBody>
        </p:sp>
      </p:grpSp>
      <p:sp>
        <p:nvSpPr>
          <p:cNvPr id="12" name="직사각형 22">
            <a:extLst>
              <a:ext uri="{FF2B5EF4-FFF2-40B4-BE49-F238E27FC236}">
                <a16:creationId xmlns:a16="http://schemas.microsoft.com/office/drawing/2014/main" id="{15D7AEFC-EDBE-4435-A355-C16CA8272439}"/>
              </a:ext>
            </a:extLst>
          </p:cNvPr>
          <p:cNvSpPr/>
          <p:nvPr/>
        </p:nvSpPr>
        <p:spPr>
          <a:xfrm>
            <a:off x="8437158" y="3397150"/>
            <a:ext cx="103278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43KD</a:t>
            </a:r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3" name="标注: 下箭头 12">
            <a:extLst>
              <a:ext uri="{FF2B5EF4-FFF2-40B4-BE49-F238E27FC236}">
                <a16:creationId xmlns:a16="http://schemas.microsoft.com/office/drawing/2014/main" id="{8D8C56D1-12FF-46AE-9613-51C20961E42A}"/>
              </a:ext>
            </a:extLst>
          </p:cNvPr>
          <p:cNvSpPr/>
          <p:nvPr/>
        </p:nvSpPr>
        <p:spPr>
          <a:xfrm>
            <a:off x="3416380" y="3337841"/>
            <a:ext cx="1385624" cy="914400"/>
          </a:xfrm>
          <a:prstGeom prst="downArrowCallou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78E135A-C699-4F8D-9874-3B13FF04A8F0}"/>
              </a:ext>
            </a:extLst>
          </p:cNvPr>
          <p:cNvSpPr txBox="1"/>
          <p:nvPr/>
        </p:nvSpPr>
        <p:spPr>
          <a:xfrm>
            <a:off x="3124670" y="4358826"/>
            <a:ext cx="214855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to prevent band deformation, load the samples.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191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183</Words>
  <Application>Microsoft Office PowerPoint</Application>
  <PresentationFormat>宽屏</PresentationFormat>
  <Paragraphs>48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Arial Unicode MS</vt:lpstr>
      <vt:lpstr>等线</vt:lpstr>
      <vt:lpstr>等线 Light</vt:lpstr>
      <vt:lpstr>Arial</vt:lpstr>
      <vt:lpstr>Arial Black</vt:lpstr>
      <vt:lpstr>Times New Roman</vt:lpstr>
      <vt:lpstr>Office 主题​​</vt:lpstr>
      <vt:lpstr> Western blotting - Pain markers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QUAN MEILING</dc:creator>
  <cp:lastModifiedBy>QUAN MEILING</cp:lastModifiedBy>
  <cp:revision>7</cp:revision>
  <dcterms:created xsi:type="dcterms:W3CDTF">2020-07-14T13:14:54Z</dcterms:created>
  <dcterms:modified xsi:type="dcterms:W3CDTF">2020-07-14T14:34:18Z</dcterms:modified>
</cp:coreProperties>
</file>