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  <a:srgbClr val="548235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-Elli Barabouti" userId="330a1c66-dd2b-4522-b0ab-26cc58e7f4d2" providerId="ADAL" clId="{47F3F31D-5860-4E25-851F-BD9BFE5F6154}"/>
    <pc:docChg chg="delSld">
      <pc:chgData name="Maria-Elli Barabouti" userId="330a1c66-dd2b-4522-b0ab-26cc58e7f4d2" providerId="ADAL" clId="{47F3F31D-5860-4E25-851F-BD9BFE5F6154}" dt="2021-04-14T06:24:10.564" v="0" actId="47"/>
      <pc:docMkLst>
        <pc:docMk/>
      </pc:docMkLst>
      <pc:sldChg chg="del">
        <pc:chgData name="Maria-Elli Barabouti" userId="330a1c66-dd2b-4522-b0ab-26cc58e7f4d2" providerId="ADAL" clId="{47F3F31D-5860-4E25-851F-BD9BFE5F6154}" dt="2021-04-14T06:24:10.564" v="0" actId="47"/>
        <pc:sldMkLst>
          <pc:docMk/>
          <pc:sldMk cId="4192497940" sldId="257"/>
        </pc:sldMkLst>
      </pc:sldChg>
      <pc:sldChg chg="del">
        <pc:chgData name="Maria-Elli Barabouti" userId="330a1c66-dd2b-4522-b0ab-26cc58e7f4d2" providerId="ADAL" clId="{47F3F31D-5860-4E25-851F-BD9BFE5F6154}" dt="2021-04-14T06:24:10.564" v="0" actId="47"/>
        <pc:sldMkLst>
          <pc:docMk/>
          <pc:sldMk cId="1756955838" sldId="25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58C7CD-A070-4F2C-BB95-73913E04F56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5127B45-8B21-4CEE-BA2F-56EA3CCF72EB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Experimental Set up</a:t>
          </a:r>
        </a:p>
      </dgm:t>
    </dgm:pt>
    <dgm:pt modelId="{41A67F20-E396-4E70-AD47-C43F94C2BD7A}" type="parTrans" cxnId="{DDE95819-2A24-4E5B-8229-944A7CC2DFD5}">
      <dgm:prSet/>
      <dgm:spPr/>
      <dgm:t>
        <a:bodyPr/>
        <a:lstStyle/>
        <a:p>
          <a:endParaRPr lang="en-US"/>
        </a:p>
      </dgm:t>
    </dgm:pt>
    <dgm:pt modelId="{4FCB8534-8DA0-4D7F-BF71-A51B5C6F10F8}" type="sibTrans" cxnId="{DDE95819-2A24-4E5B-8229-944A7CC2DFD5}">
      <dgm:prSet/>
      <dgm:spPr/>
      <dgm:t>
        <a:bodyPr/>
        <a:lstStyle/>
        <a:p>
          <a:endParaRPr lang="en-US"/>
        </a:p>
      </dgm:t>
    </dgm:pt>
    <dgm:pt modelId="{96F3AB2E-AC04-4BD9-BB19-6197806BF184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/>
            <a:t>Preliminary Techno-economic analysis</a:t>
          </a:r>
        </a:p>
      </dgm:t>
    </dgm:pt>
    <dgm:pt modelId="{7E9FF826-5A40-4B9B-9B82-4745F4F1D4B1}" type="parTrans" cxnId="{8D7E36A0-AE48-4690-8C92-040D520D34FF}">
      <dgm:prSet/>
      <dgm:spPr/>
      <dgm:t>
        <a:bodyPr/>
        <a:lstStyle/>
        <a:p>
          <a:endParaRPr lang="en-US"/>
        </a:p>
      </dgm:t>
    </dgm:pt>
    <dgm:pt modelId="{93825BC9-A78D-4EB2-81F5-E0738C008F8F}" type="sibTrans" cxnId="{8D7E36A0-AE48-4690-8C92-040D520D34FF}">
      <dgm:prSet/>
      <dgm:spPr/>
      <dgm:t>
        <a:bodyPr/>
        <a:lstStyle/>
        <a:p>
          <a:endParaRPr lang="en-US"/>
        </a:p>
      </dgm:t>
    </dgm:pt>
    <dgm:pt modelId="{7E2507D4-94D4-4C21-9841-8969FCD29A23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US" dirty="0"/>
            <a:t>Biorefinery Conceptual Design</a:t>
          </a:r>
        </a:p>
      </dgm:t>
    </dgm:pt>
    <dgm:pt modelId="{34E9D468-25B8-4B31-B39B-CCAF97018880}" type="parTrans" cxnId="{B500A504-6A94-47B1-A6BC-36D0ED0E72E9}">
      <dgm:prSet/>
      <dgm:spPr/>
      <dgm:t>
        <a:bodyPr/>
        <a:lstStyle/>
        <a:p>
          <a:endParaRPr lang="en-US"/>
        </a:p>
      </dgm:t>
    </dgm:pt>
    <dgm:pt modelId="{F50F1042-C249-4695-9F3E-B47654BFD29C}" type="sibTrans" cxnId="{B500A504-6A94-47B1-A6BC-36D0ED0E72E9}">
      <dgm:prSet/>
      <dgm:spPr/>
      <dgm:t>
        <a:bodyPr/>
        <a:lstStyle/>
        <a:p>
          <a:endParaRPr lang="en-US"/>
        </a:p>
      </dgm:t>
    </dgm:pt>
    <dgm:pt modelId="{21693061-F8B3-4636-A9FD-FD3A8AAEEB00}" type="pres">
      <dgm:prSet presAssocID="{0458C7CD-A070-4F2C-BB95-73913E04F562}" presName="Name0" presStyleCnt="0">
        <dgm:presLayoutVars>
          <dgm:dir/>
          <dgm:animLvl val="lvl"/>
          <dgm:resizeHandles val="exact"/>
        </dgm:presLayoutVars>
      </dgm:prSet>
      <dgm:spPr/>
    </dgm:pt>
    <dgm:pt modelId="{605CD045-EE02-4D34-9974-19970393DC80}" type="pres">
      <dgm:prSet presAssocID="{55127B45-8B21-4CEE-BA2F-56EA3CCF72EB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0E67F86-CA62-4276-827F-C2ACFB86A142}" type="pres">
      <dgm:prSet presAssocID="{4FCB8534-8DA0-4D7F-BF71-A51B5C6F10F8}" presName="parTxOnlySpace" presStyleCnt="0"/>
      <dgm:spPr/>
    </dgm:pt>
    <dgm:pt modelId="{3AAF8A84-7EED-4D89-9003-43D0EEFF0D01}" type="pres">
      <dgm:prSet presAssocID="{96F3AB2E-AC04-4BD9-BB19-6197806BF184}" presName="parTxOnly" presStyleLbl="node1" presStyleIdx="1" presStyleCnt="3" custScaleX="108839">
        <dgm:presLayoutVars>
          <dgm:chMax val="0"/>
          <dgm:chPref val="0"/>
          <dgm:bulletEnabled val="1"/>
        </dgm:presLayoutVars>
      </dgm:prSet>
      <dgm:spPr/>
    </dgm:pt>
    <dgm:pt modelId="{7E7152E3-4AAA-4CD8-A814-5C5A25359176}" type="pres">
      <dgm:prSet presAssocID="{93825BC9-A78D-4EB2-81F5-E0738C008F8F}" presName="parTxOnlySpace" presStyleCnt="0"/>
      <dgm:spPr/>
    </dgm:pt>
    <dgm:pt modelId="{2DFFED93-F7B9-4075-9CB2-BD3205AC8A95}" type="pres">
      <dgm:prSet presAssocID="{7E2507D4-94D4-4C21-9841-8969FCD29A2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B500A504-6A94-47B1-A6BC-36D0ED0E72E9}" srcId="{0458C7CD-A070-4F2C-BB95-73913E04F562}" destId="{7E2507D4-94D4-4C21-9841-8969FCD29A23}" srcOrd="2" destOrd="0" parTransId="{34E9D468-25B8-4B31-B39B-CCAF97018880}" sibTransId="{F50F1042-C249-4695-9F3E-B47654BFD29C}"/>
    <dgm:cxn modelId="{DDE95819-2A24-4E5B-8229-944A7CC2DFD5}" srcId="{0458C7CD-A070-4F2C-BB95-73913E04F562}" destId="{55127B45-8B21-4CEE-BA2F-56EA3CCF72EB}" srcOrd="0" destOrd="0" parTransId="{41A67F20-E396-4E70-AD47-C43F94C2BD7A}" sibTransId="{4FCB8534-8DA0-4D7F-BF71-A51B5C6F10F8}"/>
    <dgm:cxn modelId="{D46E4B80-A243-45E6-BD2A-FF8FC8B877DF}" type="presOf" srcId="{7E2507D4-94D4-4C21-9841-8969FCD29A23}" destId="{2DFFED93-F7B9-4075-9CB2-BD3205AC8A95}" srcOrd="0" destOrd="0" presId="urn:microsoft.com/office/officeart/2005/8/layout/chevron1"/>
    <dgm:cxn modelId="{5D667184-566C-4784-935F-E42D70A91109}" type="presOf" srcId="{96F3AB2E-AC04-4BD9-BB19-6197806BF184}" destId="{3AAF8A84-7EED-4D89-9003-43D0EEFF0D01}" srcOrd="0" destOrd="0" presId="urn:microsoft.com/office/officeart/2005/8/layout/chevron1"/>
    <dgm:cxn modelId="{EECD8E9B-BCA6-4537-A397-ADA57AF40BC2}" type="presOf" srcId="{0458C7CD-A070-4F2C-BB95-73913E04F562}" destId="{21693061-F8B3-4636-A9FD-FD3A8AAEEB00}" srcOrd="0" destOrd="0" presId="urn:microsoft.com/office/officeart/2005/8/layout/chevron1"/>
    <dgm:cxn modelId="{8D7E36A0-AE48-4690-8C92-040D520D34FF}" srcId="{0458C7CD-A070-4F2C-BB95-73913E04F562}" destId="{96F3AB2E-AC04-4BD9-BB19-6197806BF184}" srcOrd="1" destOrd="0" parTransId="{7E9FF826-5A40-4B9B-9B82-4745F4F1D4B1}" sibTransId="{93825BC9-A78D-4EB2-81F5-E0738C008F8F}"/>
    <dgm:cxn modelId="{F8C25CF7-70F6-46E5-8418-D717B69E317B}" type="presOf" srcId="{55127B45-8B21-4CEE-BA2F-56EA3CCF72EB}" destId="{605CD045-EE02-4D34-9974-19970393DC80}" srcOrd="0" destOrd="0" presId="urn:microsoft.com/office/officeart/2005/8/layout/chevron1"/>
    <dgm:cxn modelId="{77544841-F3AD-46FF-BC79-B829D36E9B2C}" type="presParOf" srcId="{21693061-F8B3-4636-A9FD-FD3A8AAEEB00}" destId="{605CD045-EE02-4D34-9974-19970393DC80}" srcOrd="0" destOrd="0" presId="urn:microsoft.com/office/officeart/2005/8/layout/chevron1"/>
    <dgm:cxn modelId="{3880BF0F-E45C-44A8-A244-B5DBA584F278}" type="presParOf" srcId="{21693061-F8B3-4636-A9FD-FD3A8AAEEB00}" destId="{40E67F86-CA62-4276-827F-C2ACFB86A142}" srcOrd="1" destOrd="0" presId="urn:microsoft.com/office/officeart/2005/8/layout/chevron1"/>
    <dgm:cxn modelId="{355A5887-DB85-491E-9A93-16A6B80BBDF9}" type="presParOf" srcId="{21693061-F8B3-4636-A9FD-FD3A8AAEEB00}" destId="{3AAF8A84-7EED-4D89-9003-43D0EEFF0D01}" srcOrd="2" destOrd="0" presId="urn:microsoft.com/office/officeart/2005/8/layout/chevron1"/>
    <dgm:cxn modelId="{0D65B31B-953B-4AA5-ADC2-681185F2E2A5}" type="presParOf" srcId="{21693061-F8B3-4636-A9FD-FD3A8AAEEB00}" destId="{7E7152E3-4AAA-4CD8-A814-5C5A25359176}" srcOrd="3" destOrd="0" presId="urn:microsoft.com/office/officeart/2005/8/layout/chevron1"/>
    <dgm:cxn modelId="{42B83446-D08E-4306-BB04-5616112B7875}" type="presParOf" srcId="{21693061-F8B3-4636-A9FD-FD3A8AAEEB00}" destId="{2DFFED93-F7B9-4075-9CB2-BD3205AC8A95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5CD045-EE02-4D34-9974-19970393DC80}">
      <dsp:nvSpPr>
        <dsp:cNvPr id="0" name=""/>
        <dsp:cNvSpPr/>
      </dsp:nvSpPr>
      <dsp:spPr>
        <a:xfrm>
          <a:off x="389" y="850962"/>
          <a:ext cx="4198382" cy="1679352"/>
        </a:xfrm>
        <a:prstGeom prst="chevron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Experimental Set up</a:t>
          </a:r>
        </a:p>
      </dsp:txBody>
      <dsp:txXfrm>
        <a:off x="840065" y="850962"/>
        <a:ext cx="2519030" cy="1679352"/>
      </dsp:txXfrm>
    </dsp:sp>
    <dsp:sp modelId="{3AAF8A84-7EED-4D89-9003-43D0EEFF0D01}">
      <dsp:nvSpPr>
        <dsp:cNvPr id="0" name=""/>
        <dsp:cNvSpPr/>
      </dsp:nvSpPr>
      <dsp:spPr>
        <a:xfrm>
          <a:off x="3778933" y="850962"/>
          <a:ext cx="4569477" cy="1679352"/>
        </a:xfrm>
        <a:prstGeom prst="chevron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Preliminary Techno-economic analysis</a:t>
          </a:r>
        </a:p>
      </dsp:txBody>
      <dsp:txXfrm>
        <a:off x="4618609" y="850962"/>
        <a:ext cx="2890125" cy="1679352"/>
      </dsp:txXfrm>
    </dsp:sp>
    <dsp:sp modelId="{2DFFED93-F7B9-4075-9CB2-BD3205AC8A95}">
      <dsp:nvSpPr>
        <dsp:cNvPr id="0" name=""/>
        <dsp:cNvSpPr/>
      </dsp:nvSpPr>
      <dsp:spPr>
        <a:xfrm>
          <a:off x="7928572" y="850962"/>
          <a:ext cx="4198382" cy="1679352"/>
        </a:xfrm>
        <a:prstGeom prst="chevron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15" tIns="40005" rIns="40005" bIns="40005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Biorefinery Conceptual Design</a:t>
          </a:r>
        </a:p>
      </dsp:txBody>
      <dsp:txXfrm>
        <a:off x="8768248" y="850962"/>
        <a:ext cx="2519030" cy="1679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95AC6-CA19-428E-9597-AA553033A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02D39F-89EF-4610-85A9-B2A1223F6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EC40F-56DC-4639-BF44-5AD2606C6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B3C0C-7943-4480-BF47-FECC4A0CB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2A34D-6C68-41F8-96E7-78D63B64D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28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2AD57-ADF6-4226-BCC2-C67A2FDAF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1AE740-9A0F-4BBA-80A1-0E2D52B56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0074D-F38B-41F4-A717-A2C4F06B0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D1800-98B7-48AB-B31A-215E1CBE6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09B95-D140-49F2-BF25-ADCBE75F6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F0D06-4D1E-4824-9AB2-D0D13B9A0A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3982D6-1CAE-400B-A32E-A2C097874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43E69-565F-4F0D-95A2-256462185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02D48-769C-437E-A373-CF79B9B1C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5DFC3-3837-41E1-A092-6C2969231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64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C0607-5128-4774-965D-EA0B2FEA9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19196-3FCB-40AA-9583-946E5D6F6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3264B-54D6-47F5-B518-B89F4BE04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C4BA6-E0D7-4CDC-80EA-025F4E121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1320F-3E6E-49D4-9C75-DC9490A71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17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A200F-EC29-4977-990F-95E982D60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3AD1B-FCB5-4CF3-B929-69FB75327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8C892-21D0-4CAC-A9D1-2F3EB2F5A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1CFAE-EE76-44D1-9DBE-5DFAC8C4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037B4-78B5-437C-A8F1-3AC8A704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30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F4456-3155-4AFC-8B63-4F1EF965A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B43AF-8A9C-41DA-9111-38EB44C9C7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E80A55-B4FD-462A-BB43-DFD5CB892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8B52A8-9A55-441C-8293-BE765AE25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27959A-EE01-44B0-AE2E-C964F1D00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EC1E4-CC3A-470A-AA07-5B7F3E1FE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1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231CDF-C342-4602-8295-4A5C2AD0F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81736-DF26-4B98-B6EC-E2E7DE611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0F087D-0ABF-4606-AC77-7C9001B64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A044D7-8F9B-46E4-A268-E9F1001BF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52AC95-4345-41A9-8BE2-51121E939D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2A9E0E-CAE3-4990-994C-BFC55A4FF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6F4466-1CA5-4942-8952-A5F5E2E6D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C3A945-2448-469D-8D6B-1FDF6789C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5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9247A-8717-47B6-9E43-DC32BBE96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AC1BDF-EE73-45E3-829B-FA5E55670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470477-0903-4BBC-86FF-B351DDCF8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10F99-149A-425E-A4DD-3DF38D267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68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79C1E6-1F2E-447D-8376-79C8DB1DB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734247-B475-4528-B5D1-081892035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50BAA-B4F2-4D75-A4FC-5971CA4FA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25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B453-85FD-421E-BAB9-207236A6D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144FA-C9DF-4CBA-9DBD-2421B2419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4CCE6-CC3F-4FFD-A659-1602E850B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7F398-5006-42B0-B563-72C62091B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84853-7486-4432-9847-D25E1011B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2C5C94-4C5B-49C7-A627-0F3CF2F9B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86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768D3-C9C5-4481-A12B-C112496EB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A73B87-3EDC-4AFB-8AF5-4480EF426A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56DB5-1AB5-428E-8C2A-1A6FB7943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3C36F2-AB38-4C1D-8BB5-402D7B098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97A58-89F1-4176-99C0-5193F6637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E164E-D43D-4501-95C1-949CC059C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41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F5866-4513-4384-8C2A-29821A306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30606-B9B9-4A94-A891-A7594DDB5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76EB7-670F-46CC-86A8-AE11618D79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D977F-6B74-41C8-A58D-B0E8B7384621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E70B0-D279-400E-AE3A-3A7DA51EB5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242F1-3B70-47EF-9BDB-440808DA3E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13DC7A-39F1-46F8-8A71-320662CC40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6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emf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8636A8D-6BF2-4A20-A356-9C1BECF4C9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0233770"/>
              </p:ext>
            </p:extLst>
          </p:nvPr>
        </p:nvGraphicFramePr>
        <p:xfrm>
          <a:off x="64656" y="-638078"/>
          <a:ext cx="12127344" cy="3381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F27CB71-E812-46D3-AAF2-ABFCBDF72BD6}"/>
              </a:ext>
            </a:extLst>
          </p:cNvPr>
          <p:cNvSpPr/>
          <p:nvPr/>
        </p:nvSpPr>
        <p:spPr>
          <a:xfrm>
            <a:off x="36948" y="2043770"/>
            <a:ext cx="3857174" cy="4698772"/>
          </a:xfrm>
          <a:prstGeom prst="roundRect">
            <a:avLst/>
          </a:prstGeom>
          <a:noFill/>
          <a:ln w="127000">
            <a:solidFill>
              <a:srgbClr val="A9D1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1E6C50-51EA-42E0-B6B4-2AD2275F3F53}"/>
              </a:ext>
            </a:extLst>
          </p:cNvPr>
          <p:cNvSpPr/>
          <p:nvPr/>
        </p:nvSpPr>
        <p:spPr>
          <a:xfrm>
            <a:off x="4254527" y="2200814"/>
            <a:ext cx="3846088" cy="4527369"/>
          </a:xfrm>
          <a:prstGeom prst="roundRect">
            <a:avLst/>
          </a:prstGeom>
          <a:noFill/>
          <a:ln w="12700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C486E0F-9D23-4706-A778-6FB37ADDB763}"/>
              </a:ext>
            </a:extLst>
          </p:cNvPr>
          <p:cNvSpPr/>
          <p:nvPr/>
        </p:nvSpPr>
        <p:spPr>
          <a:xfrm>
            <a:off x="8413060" y="3195017"/>
            <a:ext cx="3602182" cy="3547525"/>
          </a:xfrm>
          <a:prstGeom prst="roundRect">
            <a:avLst/>
          </a:prstGeom>
          <a:noFill/>
          <a:ln w="127000">
            <a:solidFill>
              <a:srgbClr val="3857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56732D-6D4C-4E08-80ED-A9C03E6C94E1}"/>
              </a:ext>
            </a:extLst>
          </p:cNvPr>
          <p:cNvSpPr txBox="1"/>
          <p:nvPr/>
        </p:nvSpPr>
        <p:spPr>
          <a:xfrm>
            <a:off x="4270608" y="2331569"/>
            <a:ext cx="3715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48235"/>
                </a:solidFill>
              </a:rPr>
              <a:t>Ethanol Production Cost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2E7BC2-A3BD-4288-85F3-9970D426974D}"/>
              </a:ext>
            </a:extLst>
          </p:cNvPr>
          <p:cNvSpPr txBox="1"/>
          <p:nvPr/>
        </p:nvSpPr>
        <p:spPr>
          <a:xfrm>
            <a:off x="4440879" y="4274574"/>
            <a:ext cx="3602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548235"/>
                </a:solidFill>
              </a:rPr>
              <a:t>Sensitivity Analysis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43BB70A-9145-46F9-BF4F-70E8DB67E6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0609" b="6165"/>
          <a:stretch/>
        </p:blipFill>
        <p:spPr>
          <a:xfrm>
            <a:off x="8485230" y="3942944"/>
            <a:ext cx="3457842" cy="20417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075D9F-FF51-4C14-B863-C9B3DADF7A7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321" r="9390"/>
          <a:stretch/>
        </p:blipFill>
        <p:spPr>
          <a:xfrm>
            <a:off x="5036166" y="4628814"/>
            <a:ext cx="2611582" cy="19308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15F6C5-88C6-443B-A93E-8482C8F3B54D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" r="7924" b="28752"/>
          <a:stretch/>
        </p:blipFill>
        <p:spPr bwMode="auto">
          <a:xfrm>
            <a:off x="4385176" y="2679726"/>
            <a:ext cx="3584789" cy="1626064"/>
          </a:xfrm>
          <a:prstGeom prst="rect">
            <a:avLst/>
          </a:prstGeom>
          <a:noFill/>
        </p:spPr>
      </p:pic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E2213E7A-E461-4040-8043-367F31F4F2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286128"/>
              </p:ext>
            </p:extLst>
          </p:nvPr>
        </p:nvGraphicFramePr>
        <p:xfrm>
          <a:off x="289958" y="2200814"/>
          <a:ext cx="3265714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3279">
                  <a:extLst>
                    <a:ext uri="{9D8B030D-6E8A-4147-A177-3AD203B41FA5}">
                      <a16:colId xmlns:a16="http://schemas.microsoft.com/office/drawing/2014/main" val="3171886218"/>
                    </a:ext>
                  </a:extLst>
                </a:gridCol>
                <a:gridCol w="1682435">
                  <a:extLst>
                    <a:ext uri="{9D8B030D-6E8A-4147-A177-3AD203B41FA5}">
                      <a16:colId xmlns:a16="http://schemas.microsoft.com/office/drawing/2014/main" val="3685021071"/>
                    </a:ext>
                  </a:extLst>
                </a:gridCol>
              </a:tblGrid>
              <a:tr h="398669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FEEDSTOCKS</a:t>
                      </a:r>
                    </a:p>
                  </a:txBody>
                  <a:tcPr>
                    <a:solidFill>
                      <a:srgbClr val="A9D1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030270"/>
                  </a:ext>
                </a:extLst>
              </a:tr>
              <a:tr h="558137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Brewer’s spent grains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Coffee spent grains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39081"/>
                  </a:ext>
                </a:extLst>
              </a:tr>
            </a:tbl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4DCD306-314C-4003-A970-EE8CD0051EAE}"/>
              </a:ext>
            </a:extLst>
          </p:cNvPr>
          <p:cNvSpPr/>
          <p:nvPr/>
        </p:nvSpPr>
        <p:spPr>
          <a:xfrm>
            <a:off x="331728" y="3425125"/>
            <a:ext cx="3265714" cy="653143"/>
          </a:xfrm>
          <a:prstGeom prst="roundRect">
            <a:avLst/>
          </a:prstGeom>
          <a:noFill/>
          <a:ln w="63500">
            <a:solidFill>
              <a:srgbClr val="A9D1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Oil Extraction</a:t>
            </a:r>
          </a:p>
        </p:txBody>
      </p:sp>
      <p:graphicFrame>
        <p:nvGraphicFramePr>
          <p:cNvPr id="18" name="Table 16">
            <a:extLst>
              <a:ext uri="{FF2B5EF4-FFF2-40B4-BE49-F238E27FC236}">
                <a16:creationId xmlns:a16="http://schemas.microsoft.com/office/drawing/2014/main" id="{496E5DE2-8CFC-47B9-BBDA-80828FF317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968603"/>
              </p:ext>
            </p:extLst>
          </p:nvPr>
        </p:nvGraphicFramePr>
        <p:xfrm>
          <a:off x="268348" y="4240378"/>
          <a:ext cx="3452295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3737">
                  <a:extLst>
                    <a:ext uri="{9D8B030D-6E8A-4147-A177-3AD203B41FA5}">
                      <a16:colId xmlns:a16="http://schemas.microsoft.com/office/drawing/2014/main" val="3171886218"/>
                    </a:ext>
                  </a:extLst>
                </a:gridCol>
                <a:gridCol w="1778558">
                  <a:extLst>
                    <a:ext uri="{9D8B030D-6E8A-4147-A177-3AD203B41FA5}">
                      <a16:colId xmlns:a16="http://schemas.microsoft.com/office/drawing/2014/main" val="3685021071"/>
                    </a:ext>
                  </a:extLst>
                </a:gridCol>
              </a:tblGrid>
              <a:tr h="22373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Pretreatme</a:t>
                      </a:r>
                      <a:r>
                        <a:rPr lang="en-US" sz="2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en-US" sz="2400" dirty="0"/>
                        <a:t>t</a:t>
                      </a:r>
                    </a:p>
                  </a:txBody>
                  <a:tcPr>
                    <a:solidFill>
                      <a:srgbClr val="A9D18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030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Alkaline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Acid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939081"/>
                  </a:ext>
                </a:extLst>
              </a:tr>
            </a:tbl>
          </a:graphicData>
        </a:graphic>
      </p:graphicFrame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049F96C-BDEE-4B49-9D36-74026CF753E5}"/>
              </a:ext>
            </a:extLst>
          </p:cNvPr>
          <p:cNvSpPr/>
          <p:nvPr/>
        </p:nvSpPr>
        <p:spPr>
          <a:xfrm>
            <a:off x="289957" y="5172098"/>
            <a:ext cx="3399673" cy="555462"/>
          </a:xfrm>
          <a:prstGeom prst="roundRect">
            <a:avLst/>
          </a:prstGeom>
          <a:noFill/>
          <a:ln w="63500">
            <a:solidFill>
              <a:srgbClr val="A9D1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Enzymatic Hydrolysis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9982E15-C366-427A-8094-6DDA6AD72924}"/>
              </a:ext>
            </a:extLst>
          </p:cNvPr>
          <p:cNvSpPr/>
          <p:nvPr/>
        </p:nvSpPr>
        <p:spPr>
          <a:xfrm>
            <a:off x="289958" y="5916789"/>
            <a:ext cx="3265714" cy="653143"/>
          </a:xfrm>
          <a:prstGeom prst="roundRect">
            <a:avLst/>
          </a:prstGeom>
          <a:noFill/>
          <a:ln w="63500">
            <a:solidFill>
              <a:srgbClr val="A9D1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Fermentation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9C80A5C-17C4-40DF-942D-AEDE2D57DB4C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2" r="56784" b="75692"/>
          <a:stretch/>
        </p:blipFill>
        <p:spPr bwMode="auto">
          <a:xfrm>
            <a:off x="3063530" y="3518263"/>
            <a:ext cx="361740" cy="53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85F-0304-4772-A7EE-776C0111BF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57596" y="5972673"/>
            <a:ext cx="1122961" cy="592923"/>
          </a:xfrm>
          <a:prstGeom prst="rect">
            <a:avLst/>
          </a:prstGeom>
        </p:spPr>
      </p:pic>
      <p:pic>
        <p:nvPicPr>
          <p:cNvPr id="1026" name="Picture 2" descr="Glucose | Podcast | Chemistry World">
            <a:extLst>
              <a:ext uri="{FF2B5EF4-FFF2-40B4-BE49-F238E27FC236}">
                <a16:creationId xmlns:a16="http://schemas.microsoft.com/office/drawing/2014/main" id="{9F1B850C-03EF-4060-B656-62312FFB8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82" y="5267468"/>
            <a:ext cx="492677" cy="39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20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</TotalTime>
  <Words>29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Sofia Mai</dc:creator>
  <cp:lastModifiedBy>Maria-Elli Barabouti</cp:lastModifiedBy>
  <cp:revision>5</cp:revision>
  <dcterms:created xsi:type="dcterms:W3CDTF">2021-04-09T17:50:07Z</dcterms:created>
  <dcterms:modified xsi:type="dcterms:W3CDTF">2021-04-14T06:24:12Z</dcterms:modified>
</cp:coreProperties>
</file>