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9" r:id="rId3"/>
  </p:sldIdLst>
  <p:sldSz cx="7254875" cy="10383838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116" y="1699393"/>
            <a:ext cx="6166644" cy="3615114"/>
          </a:xfrm>
        </p:spPr>
        <p:txBody>
          <a:bodyPr anchor="b"/>
          <a:lstStyle>
            <a:lvl1pPr algn="ctr">
              <a:defRPr sz="47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6860" y="5453919"/>
            <a:ext cx="5441156" cy="2507023"/>
          </a:xfrm>
        </p:spPr>
        <p:txBody>
          <a:bodyPr/>
          <a:lstStyle>
            <a:lvl1pPr marL="0" indent="0" algn="ctr">
              <a:buNone/>
              <a:defRPr sz="1904"/>
            </a:lvl1pPr>
            <a:lvl2pPr marL="362742" indent="0" algn="ctr">
              <a:buNone/>
              <a:defRPr sz="1587"/>
            </a:lvl2pPr>
            <a:lvl3pPr marL="725485" indent="0" algn="ctr">
              <a:buNone/>
              <a:defRPr sz="1428"/>
            </a:lvl3pPr>
            <a:lvl4pPr marL="1088227" indent="0" algn="ctr">
              <a:buNone/>
              <a:defRPr sz="1269"/>
            </a:lvl4pPr>
            <a:lvl5pPr marL="1450970" indent="0" algn="ctr">
              <a:buNone/>
              <a:defRPr sz="1269"/>
            </a:lvl5pPr>
            <a:lvl6pPr marL="1813712" indent="0" algn="ctr">
              <a:buNone/>
              <a:defRPr sz="1269"/>
            </a:lvl6pPr>
            <a:lvl7pPr marL="2176455" indent="0" algn="ctr">
              <a:buNone/>
              <a:defRPr sz="1269"/>
            </a:lvl7pPr>
            <a:lvl8pPr marL="2539197" indent="0" algn="ctr">
              <a:buNone/>
              <a:defRPr sz="1269"/>
            </a:lvl8pPr>
            <a:lvl9pPr marL="2901940" indent="0" algn="ctr">
              <a:buNone/>
              <a:defRPr sz="1269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753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7471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91771" y="552843"/>
            <a:ext cx="1564332" cy="87998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773" y="552843"/>
            <a:ext cx="4602311" cy="87998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624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939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94" y="2588752"/>
            <a:ext cx="6257330" cy="4319387"/>
          </a:xfrm>
        </p:spPr>
        <p:txBody>
          <a:bodyPr anchor="b"/>
          <a:lstStyle>
            <a:lvl1pPr>
              <a:defRPr sz="47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94" y="6949002"/>
            <a:ext cx="6257330" cy="2271464"/>
          </a:xfrm>
        </p:spPr>
        <p:txBody>
          <a:bodyPr/>
          <a:lstStyle>
            <a:lvl1pPr marL="0" indent="0">
              <a:buNone/>
              <a:defRPr sz="1904">
                <a:solidFill>
                  <a:schemeClr val="tx1"/>
                </a:solidFill>
              </a:defRPr>
            </a:lvl1pPr>
            <a:lvl2pPr marL="362742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2pPr>
            <a:lvl3pPr marL="725485" indent="0">
              <a:buNone/>
              <a:defRPr sz="1428">
                <a:solidFill>
                  <a:schemeClr val="tx1">
                    <a:tint val="75000"/>
                  </a:schemeClr>
                </a:solidFill>
              </a:defRPr>
            </a:lvl3pPr>
            <a:lvl4pPr marL="1088227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4pPr>
            <a:lvl5pPr marL="1450970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5pPr>
            <a:lvl6pPr marL="1813712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6pPr>
            <a:lvl7pPr marL="2176455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7pPr>
            <a:lvl8pPr marL="2539197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8pPr>
            <a:lvl9pPr marL="2901940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2567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773" y="2764216"/>
            <a:ext cx="3083322" cy="65884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72780" y="2764216"/>
            <a:ext cx="3083322" cy="65884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943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17" y="552846"/>
            <a:ext cx="6257330" cy="200706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718" y="2545483"/>
            <a:ext cx="3069152" cy="1247502"/>
          </a:xfrm>
        </p:spPr>
        <p:txBody>
          <a:bodyPr anchor="b"/>
          <a:lstStyle>
            <a:lvl1pPr marL="0" indent="0">
              <a:buNone/>
              <a:defRPr sz="1904" b="1"/>
            </a:lvl1pPr>
            <a:lvl2pPr marL="362742" indent="0">
              <a:buNone/>
              <a:defRPr sz="1587" b="1"/>
            </a:lvl2pPr>
            <a:lvl3pPr marL="725485" indent="0">
              <a:buNone/>
              <a:defRPr sz="1428" b="1"/>
            </a:lvl3pPr>
            <a:lvl4pPr marL="1088227" indent="0">
              <a:buNone/>
              <a:defRPr sz="1269" b="1"/>
            </a:lvl4pPr>
            <a:lvl5pPr marL="1450970" indent="0">
              <a:buNone/>
              <a:defRPr sz="1269" b="1"/>
            </a:lvl5pPr>
            <a:lvl6pPr marL="1813712" indent="0">
              <a:buNone/>
              <a:defRPr sz="1269" b="1"/>
            </a:lvl6pPr>
            <a:lvl7pPr marL="2176455" indent="0">
              <a:buNone/>
              <a:defRPr sz="1269" b="1"/>
            </a:lvl7pPr>
            <a:lvl8pPr marL="2539197" indent="0">
              <a:buNone/>
              <a:defRPr sz="1269" b="1"/>
            </a:lvl8pPr>
            <a:lvl9pPr marL="2901940" indent="0">
              <a:buNone/>
              <a:defRPr sz="1269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18" y="3792985"/>
            <a:ext cx="3069152" cy="557891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72781" y="2545483"/>
            <a:ext cx="3084267" cy="1247502"/>
          </a:xfrm>
        </p:spPr>
        <p:txBody>
          <a:bodyPr anchor="b"/>
          <a:lstStyle>
            <a:lvl1pPr marL="0" indent="0">
              <a:buNone/>
              <a:defRPr sz="1904" b="1"/>
            </a:lvl1pPr>
            <a:lvl2pPr marL="362742" indent="0">
              <a:buNone/>
              <a:defRPr sz="1587" b="1"/>
            </a:lvl2pPr>
            <a:lvl3pPr marL="725485" indent="0">
              <a:buNone/>
              <a:defRPr sz="1428" b="1"/>
            </a:lvl3pPr>
            <a:lvl4pPr marL="1088227" indent="0">
              <a:buNone/>
              <a:defRPr sz="1269" b="1"/>
            </a:lvl4pPr>
            <a:lvl5pPr marL="1450970" indent="0">
              <a:buNone/>
              <a:defRPr sz="1269" b="1"/>
            </a:lvl5pPr>
            <a:lvl6pPr marL="1813712" indent="0">
              <a:buNone/>
              <a:defRPr sz="1269" b="1"/>
            </a:lvl6pPr>
            <a:lvl7pPr marL="2176455" indent="0">
              <a:buNone/>
              <a:defRPr sz="1269" b="1"/>
            </a:lvl7pPr>
            <a:lvl8pPr marL="2539197" indent="0">
              <a:buNone/>
              <a:defRPr sz="1269" b="1"/>
            </a:lvl8pPr>
            <a:lvl9pPr marL="2901940" indent="0">
              <a:buNone/>
              <a:defRPr sz="1269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72781" y="3792985"/>
            <a:ext cx="3084267" cy="557891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321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8480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082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18" y="692256"/>
            <a:ext cx="2339886" cy="2422896"/>
          </a:xfrm>
        </p:spPr>
        <p:txBody>
          <a:bodyPr anchor="b"/>
          <a:lstStyle>
            <a:lvl1pPr>
              <a:defRPr sz="253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4267" y="1495083"/>
            <a:ext cx="3672780" cy="7379255"/>
          </a:xfrm>
        </p:spPr>
        <p:txBody>
          <a:bodyPr/>
          <a:lstStyle>
            <a:lvl1pPr>
              <a:defRPr sz="2539"/>
            </a:lvl1pPr>
            <a:lvl2pPr>
              <a:defRPr sz="2222"/>
            </a:lvl2pPr>
            <a:lvl3pPr>
              <a:defRPr sz="1904"/>
            </a:lvl3pPr>
            <a:lvl4pPr>
              <a:defRPr sz="1587"/>
            </a:lvl4pPr>
            <a:lvl5pPr>
              <a:defRPr sz="1587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718" y="3115152"/>
            <a:ext cx="2339886" cy="5771203"/>
          </a:xfrm>
        </p:spPr>
        <p:txBody>
          <a:bodyPr/>
          <a:lstStyle>
            <a:lvl1pPr marL="0" indent="0">
              <a:buNone/>
              <a:defRPr sz="1269"/>
            </a:lvl1pPr>
            <a:lvl2pPr marL="362742" indent="0">
              <a:buNone/>
              <a:defRPr sz="1111"/>
            </a:lvl2pPr>
            <a:lvl3pPr marL="725485" indent="0">
              <a:buNone/>
              <a:defRPr sz="952"/>
            </a:lvl3pPr>
            <a:lvl4pPr marL="1088227" indent="0">
              <a:buNone/>
              <a:defRPr sz="793"/>
            </a:lvl4pPr>
            <a:lvl5pPr marL="1450970" indent="0">
              <a:buNone/>
              <a:defRPr sz="793"/>
            </a:lvl5pPr>
            <a:lvl6pPr marL="1813712" indent="0">
              <a:buNone/>
              <a:defRPr sz="793"/>
            </a:lvl6pPr>
            <a:lvl7pPr marL="2176455" indent="0">
              <a:buNone/>
              <a:defRPr sz="793"/>
            </a:lvl7pPr>
            <a:lvl8pPr marL="2539197" indent="0">
              <a:buNone/>
              <a:defRPr sz="793"/>
            </a:lvl8pPr>
            <a:lvl9pPr marL="2901940" indent="0">
              <a:buNone/>
              <a:defRPr sz="793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168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18" y="692256"/>
            <a:ext cx="2339886" cy="2422896"/>
          </a:xfrm>
        </p:spPr>
        <p:txBody>
          <a:bodyPr anchor="b"/>
          <a:lstStyle>
            <a:lvl1pPr>
              <a:defRPr sz="253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84267" y="1495083"/>
            <a:ext cx="3672780" cy="7379255"/>
          </a:xfrm>
        </p:spPr>
        <p:txBody>
          <a:bodyPr anchor="t"/>
          <a:lstStyle>
            <a:lvl1pPr marL="0" indent="0">
              <a:buNone/>
              <a:defRPr sz="2539"/>
            </a:lvl1pPr>
            <a:lvl2pPr marL="362742" indent="0">
              <a:buNone/>
              <a:defRPr sz="2222"/>
            </a:lvl2pPr>
            <a:lvl3pPr marL="725485" indent="0">
              <a:buNone/>
              <a:defRPr sz="1904"/>
            </a:lvl3pPr>
            <a:lvl4pPr marL="1088227" indent="0">
              <a:buNone/>
              <a:defRPr sz="1587"/>
            </a:lvl4pPr>
            <a:lvl5pPr marL="1450970" indent="0">
              <a:buNone/>
              <a:defRPr sz="1587"/>
            </a:lvl5pPr>
            <a:lvl6pPr marL="1813712" indent="0">
              <a:buNone/>
              <a:defRPr sz="1587"/>
            </a:lvl6pPr>
            <a:lvl7pPr marL="2176455" indent="0">
              <a:buNone/>
              <a:defRPr sz="1587"/>
            </a:lvl7pPr>
            <a:lvl8pPr marL="2539197" indent="0">
              <a:buNone/>
              <a:defRPr sz="1587"/>
            </a:lvl8pPr>
            <a:lvl9pPr marL="2901940" indent="0">
              <a:buNone/>
              <a:defRPr sz="1587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718" y="3115152"/>
            <a:ext cx="2339886" cy="5771203"/>
          </a:xfrm>
        </p:spPr>
        <p:txBody>
          <a:bodyPr/>
          <a:lstStyle>
            <a:lvl1pPr marL="0" indent="0">
              <a:buNone/>
              <a:defRPr sz="1269"/>
            </a:lvl1pPr>
            <a:lvl2pPr marL="362742" indent="0">
              <a:buNone/>
              <a:defRPr sz="1111"/>
            </a:lvl2pPr>
            <a:lvl3pPr marL="725485" indent="0">
              <a:buNone/>
              <a:defRPr sz="952"/>
            </a:lvl3pPr>
            <a:lvl4pPr marL="1088227" indent="0">
              <a:buNone/>
              <a:defRPr sz="793"/>
            </a:lvl4pPr>
            <a:lvl5pPr marL="1450970" indent="0">
              <a:buNone/>
              <a:defRPr sz="793"/>
            </a:lvl5pPr>
            <a:lvl6pPr marL="1813712" indent="0">
              <a:buNone/>
              <a:defRPr sz="793"/>
            </a:lvl6pPr>
            <a:lvl7pPr marL="2176455" indent="0">
              <a:buNone/>
              <a:defRPr sz="793"/>
            </a:lvl7pPr>
            <a:lvl8pPr marL="2539197" indent="0">
              <a:buNone/>
              <a:defRPr sz="793"/>
            </a:lvl8pPr>
            <a:lvl9pPr marL="2901940" indent="0">
              <a:buNone/>
              <a:defRPr sz="793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06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773" y="552846"/>
            <a:ext cx="6257330" cy="2007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773" y="2764216"/>
            <a:ext cx="6257330" cy="6588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8773" y="9624282"/>
            <a:ext cx="1632347" cy="552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63EBD-6E2A-4ABA-8132-0A0B49D21BC3}" type="datetimeFigureOut">
              <a:rPr lang="ko-KR" altLang="en-US" smtClean="0"/>
              <a:t>2024-04-11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3178" y="9624282"/>
            <a:ext cx="2448520" cy="552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3755" y="9624282"/>
            <a:ext cx="1632347" cy="552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FBD19-AD03-4C94-800A-ABC34EC06FA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19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25485" rtl="0" eaLnBrk="1" latinLnBrk="1" hangingPunct="1">
        <a:lnSpc>
          <a:spcPct val="90000"/>
        </a:lnSpc>
        <a:spcBef>
          <a:spcPct val="0"/>
        </a:spcBef>
        <a:buNone/>
        <a:defRPr sz="34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371" indent="-181371" algn="l" defTabSz="725485" rtl="0" eaLnBrk="1" latinLnBrk="1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1pPr>
      <a:lvl2pPr marL="544114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906856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587" kern="1200">
          <a:solidFill>
            <a:schemeClr val="tx1"/>
          </a:solidFill>
          <a:latin typeface="+mn-lt"/>
          <a:ea typeface="+mn-ea"/>
          <a:cs typeface="+mn-cs"/>
        </a:defRPr>
      </a:lvl3pPr>
      <a:lvl4pPr marL="1269599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632341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995084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357826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720569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3083311" indent="-181371" algn="l" defTabSz="725485" rtl="0" eaLnBrk="1" latinLnBrk="1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1pPr>
      <a:lvl2pPr marL="362742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2pPr>
      <a:lvl3pPr marL="725485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3pPr>
      <a:lvl4pPr marL="1088227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450970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813712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176455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539197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2901940" algn="l" defTabSz="725485" rtl="0" eaLnBrk="1" latinLnBrk="1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1" t="49082" r="27709" b="47082"/>
          <a:stretch/>
        </p:blipFill>
        <p:spPr>
          <a:xfrm>
            <a:off x="4062096" y="1238379"/>
            <a:ext cx="758826" cy="209532"/>
          </a:xfrm>
          <a:prstGeom prst="rect">
            <a:avLst/>
          </a:prstGeom>
        </p:spPr>
      </p:pic>
      <p:cxnSp>
        <p:nvCxnSpPr>
          <p:cNvPr id="4" name="직선 연결선 3"/>
          <p:cNvCxnSpPr/>
          <p:nvPr/>
        </p:nvCxnSpPr>
        <p:spPr>
          <a:xfrm>
            <a:off x="1318380" y="1205670"/>
            <a:ext cx="5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1966080" y="1205670"/>
            <a:ext cx="5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2659500" y="1205670"/>
            <a:ext cx="5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451980" y="1205670"/>
            <a:ext cx="5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4122540" y="1205670"/>
            <a:ext cx="5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57922" y="742451"/>
            <a:ext cx="4748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LAS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2762" y="74245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REV</a:t>
            </a:r>
            <a:endParaRPr lang="ko-KR" alt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676182" y="742451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STM</a:t>
            </a:r>
            <a:endParaRPr lang="ko-KR" alt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3483902" y="742451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WUS</a:t>
            </a:r>
            <a:endParaRPr lang="ko-KR" alt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146842" y="750071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err="1" smtClean="0"/>
              <a:t>rbc</a:t>
            </a:r>
            <a:r>
              <a:rPr lang="en-US" altLang="ko-KR" sz="1200" dirty="0" smtClean="0"/>
              <a:t> L</a:t>
            </a:r>
            <a:endParaRPr lang="ko-KR" alt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1319822" y="963431"/>
            <a:ext cx="617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W    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7522" y="971051"/>
            <a:ext cx="617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W</a:t>
            </a:r>
            <a:r>
              <a:rPr lang="en-US" altLang="ko-KR" sz="1200" dirty="0" smtClean="0"/>
              <a:t>    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60942" y="978671"/>
            <a:ext cx="617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W</a:t>
            </a:r>
            <a:r>
              <a:rPr lang="en-US" altLang="ko-KR" sz="1200" dirty="0" smtClean="0"/>
              <a:t>    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30562" y="971051"/>
            <a:ext cx="617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W</a:t>
            </a:r>
            <a:r>
              <a:rPr lang="en-US" altLang="ko-KR" sz="1200" dirty="0" smtClean="0"/>
              <a:t>    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93502" y="963431"/>
            <a:ext cx="617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W</a:t>
            </a:r>
            <a:r>
              <a:rPr lang="en-US" altLang="ko-KR" sz="1200" dirty="0" smtClean="0"/>
              <a:t>    M</a:t>
            </a:r>
          </a:p>
        </p:txBody>
      </p:sp>
      <p:cxnSp>
        <p:nvCxnSpPr>
          <p:cNvPr id="20" name="직선 연결선 19"/>
          <p:cNvCxnSpPr/>
          <p:nvPr/>
        </p:nvCxnSpPr>
        <p:spPr>
          <a:xfrm>
            <a:off x="449700" y="1647630"/>
            <a:ext cx="54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5590" y="236220"/>
            <a:ext cx="9765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S. Figure 1</a:t>
            </a:r>
            <a:endParaRPr lang="ko-KR" altLang="en-US" sz="1400" dirty="0"/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6" t="45240" r="45976" b="50897"/>
          <a:stretch/>
        </p:blipFill>
        <p:spPr>
          <a:xfrm>
            <a:off x="1268096" y="1238378"/>
            <a:ext cx="2082800" cy="211015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1697" r="37124" b="54439"/>
          <a:stretch/>
        </p:blipFill>
        <p:spPr>
          <a:xfrm>
            <a:off x="3350896" y="1238378"/>
            <a:ext cx="711200" cy="21101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268096" y="1584640"/>
            <a:ext cx="3544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000" dirty="0" smtClean="0"/>
              <a:t>S. Figure 1. Reverse-transcription PCR of genes involved in axillary stem initiation; </a:t>
            </a:r>
            <a:r>
              <a:rPr lang="en-US" altLang="ko-KR" sz="1000" i="1" dirty="0" smtClean="0"/>
              <a:t>STM</a:t>
            </a:r>
            <a:r>
              <a:rPr lang="en-US" altLang="ko-KR" sz="1000" dirty="0" smtClean="0"/>
              <a:t>, </a:t>
            </a:r>
            <a:r>
              <a:rPr lang="en-US" altLang="ko-KR" sz="1000" i="1" dirty="0" smtClean="0"/>
              <a:t>LAS</a:t>
            </a:r>
            <a:r>
              <a:rPr lang="en-US" altLang="ko-KR" sz="1000" dirty="0" smtClean="0"/>
              <a:t>, </a:t>
            </a:r>
            <a:r>
              <a:rPr lang="en-US" altLang="ko-KR" sz="1000" i="1" dirty="0" smtClean="0"/>
              <a:t>REV</a:t>
            </a:r>
            <a:r>
              <a:rPr lang="en-US" altLang="ko-KR" sz="1000" dirty="0" smtClean="0"/>
              <a:t>, </a:t>
            </a:r>
            <a:r>
              <a:rPr lang="en-US" altLang="ko-KR" sz="1000" i="1" dirty="0" smtClean="0"/>
              <a:t>WUS</a:t>
            </a:r>
            <a:r>
              <a:rPr lang="en-US" altLang="ko-KR" sz="1000" dirty="0" smtClean="0"/>
              <a:t>. PCR conditions: 95 °C for 30 s, 28 cycles including 95 °C for 30 s, 58 °C for 30 s, and 72 °C for 1 min, and 72 °C for 5 min. Ten </a:t>
            </a:r>
            <a:r>
              <a:rPr lang="el-GR" altLang="ko-K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altLang="ko-K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 of </a:t>
            </a:r>
            <a:r>
              <a:rPr lang="en-US" altLang="ko-KR" sz="1000" dirty="0" smtClean="0"/>
              <a:t>PCR product were load on 1% agar for electrophoresis. W, wild type; M, mutant. 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04373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590" y="236220"/>
            <a:ext cx="9014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S. Table 1</a:t>
            </a:r>
            <a:endParaRPr lang="ko-KR" altLang="en-US" sz="1400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676395"/>
              </p:ext>
            </p:extLst>
          </p:nvPr>
        </p:nvGraphicFramePr>
        <p:xfrm>
          <a:off x="635971" y="945893"/>
          <a:ext cx="5886749" cy="2352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8029">
                  <a:extLst>
                    <a:ext uri="{9D8B030D-6E8A-4147-A177-3AD203B41FA5}">
                      <a16:colId xmlns:a16="http://schemas.microsoft.com/office/drawing/2014/main" val="366441821"/>
                    </a:ext>
                  </a:extLst>
                </a:gridCol>
                <a:gridCol w="3415145">
                  <a:extLst>
                    <a:ext uri="{9D8B030D-6E8A-4147-A177-3AD203B41FA5}">
                      <a16:colId xmlns:a16="http://schemas.microsoft.com/office/drawing/2014/main" val="1335202044"/>
                    </a:ext>
                  </a:extLst>
                </a:gridCol>
                <a:gridCol w="1583575">
                  <a:extLst>
                    <a:ext uri="{9D8B030D-6E8A-4147-A177-3AD203B41FA5}">
                      <a16:colId xmlns:a16="http://schemas.microsoft.com/office/drawing/2014/main" val="1659887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Primer</a:t>
                      </a:r>
                      <a:r>
                        <a:rPr lang="en-US" altLang="ko-KR" sz="1000" baseline="0" dirty="0" smtClean="0">
                          <a:latin typeface="+mn-lt"/>
                        </a:rPr>
                        <a:t> Name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Sequences (5’ to 3’)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Reference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8300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i="1" dirty="0" err="1" smtClean="0">
                          <a:latin typeface="+mn-lt"/>
                        </a:rPr>
                        <a:t>rbcL</a:t>
                      </a:r>
                      <a:r>
                        <a:rPr lang="en-US" altLang="ko-KR" sz="1000" dirty="0" err="1" smtClean="0">
                          <a:latin typeface="+mn-lt"/>
                        </a:rPr>
                        <a:t>_F</a:t>
                      </a:r>
                      <a:endParaRPr lang="en-US" altLang="ko-KR" sz="1000" dirty="0" smtClean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000" i="1" dirty="0" err="1" smtClean="0">
                          <a:latin typeface="+mn-lt"/>
                        </a:rPr>
                        <a:t>rbcL</a:t>
                      </a:r>
                      <a:r>
                        <a:rPr lang="en-US" altLang="ko-KR" sz="1000" dirty="0" err="1" smtClean="0">
                          <a:latin typeface="+mn-lt"/>
                        </a:rPr>
                        <a:t>_R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ATGTCACCACAAACAGAGACTAAAGC</a:t>
                      </a: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GTAAAATCAAGTCCACCRCG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err="1" smtClean="0">
                          <a:latin typeface="+mn-lt"/>
                        </a:rPr>
                        <a:t>Anabal</a:t>
                      </a:r>
                      <a:r>
                        <a:rPr lang="el-GR" altLang="ko-KR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ό</a:t>
                      </a:r>
                      <a:r>
                        <a:rPr lang="en-US" altLang="ko-KR" sz="1000" dirty="0" smtClean="0">
                          <a:latin typeface="+mn-lt"/>
                        </a:rPr>
                        <a:t>n et al (2022)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5493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LAS</a:t>
                      </a:r>
                      <a:r>
                        <a:rPr lang="en-US" altLang="ko-KR" sz="1000" baseline="0" dirty="0" smtClean="0">
                          <a:latin typeface="+mn-lt"/>
                        </a:rPr>
                        <a:t> F</a:t>
                      </a:r>
                    </a:p>
                    <a:p>
                      <a:pPr algn="ctr" latinLnBrk="1"/>
                      <a:r>
                        <a:rPr lang="en-US" altLang="ko-KR" sz="1000" baseline="0" dirty="0" smtClean="0">
                          <a:latin typeface="+mn-lt"/>
                        </a:rPr>
                        <a:t>LAS R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CCTCATCTCATCATCAACGCAC</a:t>
                      </a: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AGCTAGTGCCATGAAGATACCG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In</a:t>
                      </a:r>
                      <a:r>
                        <a:rPr lang="en-US" altLang="ko-KR" sz="1000" baseline="0" dirty="0" smtClean="0">
                          <a:latin typeface="+mn-lt"/>
                        </a:rPr>
                        <a:t> this study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2014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REV F</a:t>
                      </a: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REV R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GCAAGGTCGTTATTGACTATTG</a:t>
                      </a: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TTCACACAAAAGACCAGTTTAC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7254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smtClean="0">
                          <a:latin typeface="+mn-lt"/>
                        </a:rPr>
                        <a:t>In</a:t>
                      </a:r>
                      <a:r>
                        <a:rPr lang="en-US" altLang="ko-KR" sz="1000" baseline="0" dirty="0" smtClean="0">
                          <a:latin typeface="+mn-lt"/>
                        </a:rPr>
                        <a:t> this study</a:t>
                      </a:r>
                      <a:endParaRPr lang="ko-KR" altLang="en-US" sz="1000" dirty="0" smtClean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3416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STM F</a:t>
                      </a: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STM R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GACCAAGTATGAGCAAGAGCTT</a:t>
                      </a: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GAGAAGAGAGGGAGAAATGTCC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7254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smtClean="0">
                          <a:latin typeface="+mn-lt"/>
                        </a:rPr>
                        <a:t>In</a:t>
                      </a:r>
                      <a:r>
                        <a:rPr lang="en-US" altLang="ko-KR" sz="1000" baseline="0" dirty="0" smtClean="0">
                          <a:latin typeface="+mn-lt"/>
                        </a:rPr>
                        <a:t> this study</a:t>
                      </a:r>
                      <a:endParaRPr lang="ko-KR" altLang="en-US" sz="1000" dirty="0" smtClean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1812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WUS F</a:t>
                      </a: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WUS R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CGACAGTATGGTAAGATCGAGG</a:t>
                      </a:r>
                    </a:p>
                    <a:p>
                      <a:pPr algn="ctr" latinLnBrk="1"/>
                      <a:r>
                        <a:rPr lang="en-US" altLang="ko-KR" sz="1000" dirty="0" smtClean="0">
                          <a:latin typeface="+mn-lt"/>
                        </a:rPr>
                        <a:t>TTTCATCATGCATGGGAGTCCG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7254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smtClean="0">
                          <a:latin typeface="+mn-lt"/>
                        </a:rPr>
                        <a:t>In</a:t>
                      </a:r>
                      <a:r>
                        <a:rPr lang="en-US" altLang="ko-KR" sz="1000" baseline="0" dirty="0" smtClean="0">
                          <a:latin typeface="+mn-lt"/>
                        </a:rPr>
                        <a:t> this study</a:t>
                      </a:r>
                      <a:endParaRPr lang="ko-KR" altLang="en-US" sz="1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5500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014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 setting">
      <a:majorFont>
        <a:latin typeface="Times New Roman"/>
        <a:ea typeface="맑은 고딕"/>
        <a:cs typeface=""/>
      </a:majorFont>
      <a:minorFont>
        <a:latin typeface="Times New Roman"/>
        <a:ea typeface="맑은 고딕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1779</TotalTime>
  <Words>172</Words>
  <Application>Microsoft Office PowerPoint</Application>
  <PresentationFormat>사용자 지정</PresentationFormat>
  <Paragraphs>41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Arial</vt:lpstr>
      <vt:lpstr>Times New Roman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김주영/선임급(외부)/방사선육종연구실</dc:creator>
  <cp:lastModifiedBy>김주영/선임급(외부)/방사선육종연구실</cp:lastModifiedBy>
  <cp:revision>37</cp:revision>
  <cp:lastPrinted>2023-07-31T07:07:46Z</cp:lastPrinted>
  <dcterms:created xsi:type="dcterms:W3CDTF">2023-07-31T06:25:22Z</dcterms:created>
  <dcterms:modified xsi:type="dcterms:W3CDTF">2024-04-11T06:30:45Z</dcterms:modified>
</cp:coreProperties>
</file>