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granthedblom\Desktop\Comparative%20Genomics\Subsystems%20Assignments%20and%20Figure%20Draft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79157704624957"/>
          <c:y val="2.4017467248908297E-2"/>
          <c:w val="0.7349010095371673"/>
          <c:h val="0.877139394147783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Sheet2!$A$11</c:f>
              <c:strCache>
                <c:ptCount val="1"/>
                <c:pt idx="0">
                  <c:v>SFB-turkey</c:v>
                </c:pt>
              </c:strCache>
            </c:strRef>
          </c:tx>
          <c:spPr>
            <a:solidFill>
              <a:srgbClr val="DE305B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Sheet2!$B$10:$K$10</c:f>
              <c:strCache>
                <c:ptCount val="10"/>
                <c:pt idx="0">
                  <c:v>Regulation and Cell Signaling</c:v>
                </c:pt>
                <c:pt idx="1">
                  <c:v>Membrane Transport</c:v>
                </c:pt>
                <c:pt idx="2">
                  <c:v>Cell Envelope</c:v>
                </c:pt>
                <c:pt idx="3">
                  <c:v>Energy</c:v>
                </c:pt>
                <c:pt idx="4">
                  <c:v>RNA Processing</c:v>
                </c:pt>
                <c:pt idx="5">
                  <c:v>Stress Response, Defense, Virulence</c:v>
                </c:pt>
                <c:pt idx="6">
                  <c:v>DNA Processing</c:v>
                </c:pt>
                <c:pt idx="7">
                  <c:v>Cellular Processes</c:v>
                </c:pt>
                <c:pt idx="8">
                  <c:v>Metabolism</c:v>
                </c:pt>
                <c:pt idx="9">
                  <c:v>Protein Processing</c:v>
                </c:pt>
              </c:strCache>
            </c:strRef>
          </c:cat>
          <c:val>
            <c:numRef>
              <c:f>Sheet2!$B$11:$K$11</c:f>
              <c:numCache>
                <c:formatCode>General</c:formatCode>
                <c:ptCount val="10"/>
                <c:pt idx="0">
                  <c:v>5</c:v>
                </c:pt>
                <c:pt idx="1">
                  <c:v>5</c:v>
                </c:pt>
                <c:pt idx="2">
                  <c:v>6</c:v>
                </c:pt>
                <c:pt idx="3">
                  <c:v>33</c:v>
                </c:pt>
                <c:pt idx="4">
                  <c:v>38</c:v>
                </c:pt>
                <c:pt idx="5">
                  <c:v>44</c:v>
                </c:pt>
                <c:pt idx="6">
                  <c:v>63</c:v>
                </c:pt>
                <c:pt idx="7">
                  <c:v>83</c:v>
                </c:pt>
                <c:pt idx="8">
                  <c:v>169</c:v>
                </c:pt>
                <c:pt idx="9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09-F047-B035-113DF7424C00}"/>
            </c:ext>
          </c:extLst>
        </c:ser>
        <c:ser>
          <c:idx val="1"/>
          <c:order val="1"/>
          <c:tx>
            <c:strRef>
              <c:f>Sheet2!$A$12</c:f>
              <c:strCache>
                <c:ptCount val="1"/>
                <c:pt idx="0">
                  <c:v>SFB-mouse (avg)</c:v>
                </c:pt>
              </c:strCache>
            </c:strRef>
          </c:tx>
          <c:spPr>
            <a:solidFill>
              <a:srgbClr val="FFC121"/>
            </a:solidFill>
            <a:ln w="12700">
              <a:solidFill>
                <a:srgbClr val="000000"/>
              </a:solidFill>
            </a:ln>
            <a:effectLst/>
          </c:spPr>
          <c:invertIfNegative val="0"/>
          <c:cat>
            <c:strRef>
              <c:f>Sheet2!$B$10:$K$10</c:f>
              <c:strCache>
                <c:ptCount val="10"/>
                <c:pt idx="0">
                  <c:v>Regulation and Cell Signaling</c:v>
                </c:pt>
                <c:pt idx="1">
                  <c:v>Membrane Transport</c:v>
                </c:pt>
                <c:pt idx="2">
                  <c:v>Cell Envelope</c:v>
                </c:pt>
                <c:pt idx="3">
                  <c:v>Energy</c:v>
                </c:pt>
                <c:pt idx="4">
                  <c:v>RNA Processing</c:v>
                </c:pt>
                <c:pt idx="5">
                  <c:v>Stress Response, Defense, Virulence</c:v>
                </c:pt>
                <c:pt idx="6">
                  <c:v>DNA Processing</c:v>
                </c:pt>
                <c:pt idx="7">
                  <c:v>Cellular Processes</c:v>
                </c:pt>
                <c:pt idx="8">
                  <c:v>Metabolism</c:v>
                </c:pt>
                <c:pt idx="9">
                  <c:v>Protein Processing</c:v>
                </c:pt>
              </c:strCache>
            </c:strRef>
          </c:cat>
          <c:val>
            <c:numRef>
              <c:f>Sheet2!$B$12:$K$12</c:f>
              <c:numCache>
                <c:formatCode>General</c:formatCode>
                <c:ptCount val="10"/>
                <c:pt idx="0">
                  <c:v>4</c:v>
                </c:pt>
                <c:pt idx="1">
                  <c:v>6.2</c:v>
                </c:pt>
                <c:pt idx="2">
                  <c:v>2</c:v>
                </c:pt>
                <c:pt idx="3">
                  <c:v>33</c:v>
                </c:pt>
                <c:pt idx="4">
                  <c:v>35.200000000000003</c:v>
                </c:pt>
                <c:pt idx="5">
                  <c:v>46.2</c:v>
                </c:pt>
                <c:pt idx="6">
                  <c:v>63.6</c:v>
                </c:pt>
                <c:pt idx="7">
                  <c:v>139.19999999999999</c:v>
                </c:pt>
                <c:pt idx="8">
                  <c:v>153.19999999999999</c:v>
                </c:pt>
                <c:pt idx="9">
                  <c:v>185.6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09-F047-B035-113DF7424C00}"/>
            </c:ext>
          </c:extLst>
        </c:ser>
        <c:ser>
          <c:idx val="2"/>
          <c:order val="2"/>
          <c:tx>
            <c:strRef>
              <c:f>Sheet2!$A$13</c:f>
              <c:strCache>
                <c:ptCount val="1"/>
                <c:pt idx="0">
                  <c:v>SFB-rat-Yit</c:v>
                </c:pt>
              </c:strCache>
            </c:strRef>
          </c:tx>
          <c:spPr>
            <a:solidFill>
              <a:srgbClr val="009DA2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Sheet2!$B$10:$K$10</c:f>
              <c:strCache>
                <c:ptCount val="10"/>
                <c:pt idx="0">
                  <c:v>Regulation and Cell Signaling</c:v>
                </c:pt>
                <c:pt idx="1">
                  <c:v>Membrane Transport</c:v>
                </c:pt>
                <c:pt idx="2">
                  <c:v>Cell Envelope</c:v>
                </c:pt>
                <c:pt idx="3">
                  <c:v>Energy</c:v>
                </c:pt>
                <c:pt idx="4">
                  <c:v>RNA Processing</c:v>
                </c:pt>
                <c:pt idx="5">
                  <c:v>Stress Response, Defense, Virulence</c:v>
                </c:pt>
                <c:pt idx="6">
                  <c:v>DNA Processing</c:v>
                </c:pt>
                <c:pt idx="7">
                  <c:v>Cellular Processes</c:v>
                </c:pt>
                <c:pt idx="8">
                  <c:v>Metabolism</c:v>
                </c:pt>
                <c:pt idx="9">
                  <c:v>Protein Processing</c:v>
                </c:pt>
              </c:strCache>
            </c:strRef>
          </c:cat>
          <c:val>
            <c:numRef>
              <c:f>Sheet2!$B$13:$K$13</c:f>
              <c:numCache>
                <c:formatCode>General</c:formatCode>
                <c:ptCount val="10"/>
                <c:pt idx="0">
                  <c:v>4</c:v>
                </c:pt>
                <c:pt idx="1">
                  <c:v>6</c:v>
                </c:pt>
                <c:pt idx="2">
                  <c:v>2</c:v>
                </c:pt>
                <c:pt idx="3">
                  <c:v>34</c:v>
                </c:pt>
                <c:pt idx="4">
                  <c:v>35</c:v>
                </c:pt>
                <c:pt idx="5">
                  <c:v>45</c:v>
                </c:pt>
                <c:pt idx="6">
                  <c:v>57</c:v>
                </c:pt>
                <c:pt idx="7">
                  <c:v>125</c:v>
                </c:pt>
                <c:pt idx="8">
                  <c:v>150</c:v>
                </c:pt>
                <c:pt idx="9">
                  <c:v>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09-F047-B035-113DF7424C00}"/>
            </c:ext>
          </c:extLst>
        </c:ser>
        <c:ser>
          <c:idx val="3"/>
          <c:order val="3"/>
          <c:tx>
            <c:strRef>
              <c:f>Sheet2!$A$14</c:f>
              <c:strCache>
                <c:ptCount val="1"/>
                <c:pt idx="0">
                  <c:v>C. beijerinckii</c:v>
                </c:pt>
              </c:strCache>
            </c:strRef>
          </c:tx>
          <c:spPr>
            <a:solidFill>
              <a:srgbClr val="5C4396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Sheet2!$B$10:$K$10</c:f>
              <c:strCache>
                <c:ptCount val="10"/>
                <c:pt idx="0">
                  <c:v>Regulation and Cell Signaling</c:v>
                </c:pt>
                <c:pt idx="1">
                  <c:v>Membrane Transport</c:v>
                </c:pt>
                <c:pt idx="2">
                  <c:v>Cell Envelope</c:v>
                </c:pt>
                <c:pt idx="3">
                  <c:v>Energy</c:v>
                </c:pt>
                <c:pt idx="4">
                  <c:v>RNA Processing</c:v>
                </c:pt>
                <c:pt idx="5">
                  <c:v>Stress Response, Defense, Virulence</c:v>
                </c:pt>
                <c:pt idx="6">
                  <c:v>DNA Processing</c:v>
                </c:pt>
                <c:pt idx="7">
                  <c:v>Cellular Processes</c:v>
                </c:pt>
                <c:pt idx="8">
                  <c:v>Metabolism</c:v>
                </c:pt>
                <c:pt idx="9">
                  <c:v>Protein Processing</c:v>
                </c:pt>
              </c:strCache>
            </c:strRef>
          </c:cat>
          <c:val>
            <c:numRef>
              <c:f>Sheet2!$B$14:$K$14</c:f>
              <c:numCache>
                <c:formatCode>General</c:formatCode>
                <c:ptCount val="10"/>
                <c:pt idx="0">
                  <c:v>10</c:v>
                </c:pt>
                <c:pt idx="1">
                  <c:v>38</c:v>
                </c:pt>
                <c:pt idx="2">
                  <c:v>20</c:v>
                </c:pt>
                <c:pt idx="3">
                  <c:v>179</c:v>
                </c:pt>
                <c:pt idx="4">
                  <c:v>56</c:v>
                </c:pt>
                <c:pt idx="5">
                  <c:v>93</c:v>
                </c:pt>
                <c:pt idx="6">
                  <c:v>99</c:v>
                </c:pt>
                <c:pt idx="7">
                  <c:v>239</c:v>
                </c:pt>
                <c:pt idx="8">
                  <c:v>731</c:v>
                </c:pt>
                <c:pt idx="9">
                  <c:v>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09-F047-B035-113DF7424C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26472544"/>
        <c:axId val="2026390928"/>
      </c:barChart>
      <c:catAx>
        <c:axId val="2026472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6390928"/>
        <c:crosses val="autoZero"/>
        <c:auto val="1"/>
        <c:lblAlgn val="ctr"/>
        <c:lblOffset val="100"/>
        <c:noMultiLvlLbl val="0"/>
      </c:catAx>
      <c:valAx>
        <c:axId val="2026390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Number of Genes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6472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1334536307961502"/>
          <c:y val="0.76353747448235643"/>
          <c:w val="0.15103455818022749"/>
          <c:h val="0.1198040092150053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1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0.01503</cdr:x>
      <cdr:y>0.086</cdr:y>
    </cdr:from>
    <cdr:to>
      <cdr:x>0.16766</cdr:x>
      <cdr:y>0.13986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3729FFC-446B-470F-81F2-54C94B17F61F}"/>
            </a:ext>
          </a:extLst>
        </cdr:cNvPr>
        <cdr:cNvSpPr txBox="1"/>
      </cdr:nvSpPr>
      <cdr:spPr>
        <a:xfrm xmlns:a="http://schemas.openxmlformats.org/drawingml/2006/main">
          <a:off x="137428" y="589815"/>
          <a:ext cx="139566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Figure S1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95C7-0AD3-4E3E-9734-E6C9314CB35D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51B37-6A58-409F-91D1-2855F5E57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3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Figure S1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389A3-BF96-F948-9384-C1C254D407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0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46D6-B8AA-436F-9F52-B1ABD0711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65689-B9B1-4DE8-9486-468632BB9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2EDA1-8B97-42D0-8A02-4297FBCE9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EFFBD-4903-4C47-83A8-E3C8E7ED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4E771-B64F-4047-97F9-21B318DD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26B70-0416-4BA8-AD87-1F487BE0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5540A-C451-471A-8107-68A98EFE2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CE0FD-AE1D-4493-9504-C9C69EDBE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D835C-7240-4E17-8D88-374D6665C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068BE-3B50-4AFF-AEA9-110E0F0D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77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F0412E-C102-4107-8E3E-9E79C1D50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BEDE6-4532-45A3-AAC9-E46C7F754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1AAF8-B195-4577-9409-3F0AFB89D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D5D62-6373-4EDB-AE6A-76F20C7CB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66E24-1DCE-4E2F-B7A0-83BC1B9C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5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84EA3-CBB7-4B18-9176-BC73AF77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67DE2-5D50-4107-A793-2FF640C1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543AE-9CC2-4EAD-BD1F-6A0F8BF25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5B24B-BFBD-4362-8980-F4032708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5256D-F77D-46F5-A4B6-C7C337767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8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9C3C3-7B25-40E1-8791-A6BAE8F25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DA792-5FAB-45FF-9D33-97D49762E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8AC69-0132-4C56-9957-66755C23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B3F7B-7351-4F3F-A493-387F60345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07110-6837-4FEC-9E94-AFA4ABC1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16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B872-C08D-4F7E-A7FD-64CB49C7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51C5C-2A7E-46DC-A46B-1BE6E1E26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31F1B-3FAA-4BA0-8636-81ABD9E89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BDF37-CBCE-4768-9F0E-CA0510C6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16B95-E40F-4BB7-9EE1-80FE717C1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B984C9-59E4-43C1-8C30-16A62990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2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40C20-75CA-4AB4-91CC-910FFA74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A52D5-335E-404D-87C6-321FA1FAD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3F710-9B43-4DD6-9332-1137696B7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7961F-99C9-4D9D-9617-110C53FC8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623DDE-0B59-4129-80B4-A586D63A0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7A58AA-5681-4C4F-8EC2-F03CA2D9E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9E4DF9-587F-44BB-A4AD-F6C1E5F97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C0514A-3B27-4A72-A689-FA0BD44D0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0A3A7-5248-4F6F-87C6-CD8DD282B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094C1-2FDD-4B5F-881E-D3EB8B2F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3B4FC-8E13-4AF8-B448-264833B4C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98C69-C678-4A27-A726-2E6F08AC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5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40BF8E-1F34-41FA-9F50-BC5015766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79477-9504-4DB0-86EF-078A2029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8F7C9-E525-4F7D-91E9-7FC54471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2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ED3D4-DF14-4BEE-A923-9945CC436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B50AE-38F8-4A1A-AA78-C8EF9199C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BED13-5AA9-43B1-A223-F7F08F2D4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372BB-4458-484B-B958-0C193767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84F3E-C0B6-4463-998E-5ACA75933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18653-6217-406E-8242-1987FB922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3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55347-614B-4001-9C40-611B3DE6F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72C161-B98D-4523-B649-B2462E037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2C28D-8A05-4CA4-9870-5EACBA85C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017C0-58CD-4FAA-8250-40CE401AD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2C2F1-50D7-47FA-A925-83857E9A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2E357-C1BA-48E3-A77B-A900BDD0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5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EBC994-3C9D-4B1B-B051-B41C0D2AD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45331-F694-4AEC-99F9-23E72F8D6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BDCFE-7B5D-4824-9484-78832672E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A87D3-7655-448F-9908-DA65951AF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B0C45-043E-4F68-AE87-0CC2154FD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9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DF1BB8A-6A1E-7A4D-968D-5EDA228D530E}"/>
              </a:ext>
            </a:extLst>
          </p:cNvPr>
          <p:cNvGraphicFramePr>
            <a:graphicFrameLocks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54957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 Baumler</dc:creator>
  <cp:lastModifiedBy>David J Baumler</cp:lastModifiedBy>
  <cp:revision>6</cp:revision>
  <dcterms:created xsi:type="dcterms:W3CDTF">2021-04-14T18:44:13Z</dcterms:created>
  <dcterms:modified xsi:type="dcterms:W3CDTF">2021-04-14T18:53:25Z</dcterms:modified>
</cp:coreProperties>
</file>