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 autoAdjust="0"/>
    <p:restoredTop sz="94660"/>
  </p:normalViewPr>
  <p:slideViewPr>
    <p:cSldViewPr snapToGrid="0">
      <p:cViewPr varScale="1">
        <p:scale>
          <a:sx n="98" d="100"/>
          <a:sy n="98" d="100"/>
        </p:scale>
        <p:origin x="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95C7-0AD3-4E3E-9734-E6C9314CB35D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51B37-6A58-409F-91D1-2855F5E57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30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Table S1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389A3-BF96-F948-9384-C1C254D407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81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A46D6-B8AA-436F-9F52-B1ABD0711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65689-B9B1-4DE8-9486-468632BB9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2EDA1-8B97-42D0-8A02-4297FBCE9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EFFBD-4903-4C47-83A8-E3C8E7ED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4E771-B64F-4047-97F9-21B318DD3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2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26B70-0416-4BA8-AD87-1F487BE0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55540A-C451-471A-8107-68A98EFE2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CE0FD-AE1D-4493-9504-C9C69EDBE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D835C-7240-4E17-8D88-374D6665C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068BE-3B50-4AFF-AEA9-110E0F0D5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77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F0412E-C102-4107-8E3E-9E79C1D509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DBEDE6-4532-45A3-AAC9-E46C7F754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1AAF8-B195-4577-9409-3F0AFB89D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D5D62-6373-4EDB-AE6A-76F20C7CB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66E24-1DCE-4E2F-B7A0-83BC1B9C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58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84EA3-CBB7-4B18-9176-BC73AF77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67DE2-5D50-4107-A793-2FF640C11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543AE-9CC2-4EAD-BD1F-6A0F8BF25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5B24B-BFBD-4362-8980-F4032708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5256D-F77D-46F5-A4B6-C7C337767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8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9C3C3-7B25-40E1-8791-A6BAE8F25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DA792-5FAB-45FF-9D33-97D49762E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8AC69-0132-4C56-9957-66755C23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B3F7B-7351-4F3F-A493-387F60345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07110-6837-4FEC-9E94-AFA4ABC11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16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B872-C08D-4F7E-A7FD-64CB49C71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51C5C-2A7E-46DC-A46B-1BE6E1E26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931F1B-3FAA-4BA0-8636-81ABD9E89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BDF37-CBCE-4768-9F0E-CA0510C6B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16B95-E40F-4BB7-9EE1-80FE717C1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B984C9-59E4-43C1-8C30-16A62990C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2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40C20-75CA-4AB4-91CC-910FFA747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A52D5-335E-404D-87C6-321FA1FAD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3F710-9B43-4DD6-9332-1137696B7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57961F-99C9-4D9D-9617-110C53FC85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623DDE-0B59-4129-80B4-A586D63A0A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7A58AA-5681-4C4F-8EC2-F03CA2D9E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9E4DF9-587F-44BB-A4AD-F6C1E5F97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C0514A-3B27-4A72-A689-FA0BD44D0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0A3A7-5248-4F6F-87C6-CD8DD282B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094C1-2FDD-4B5F-881E-D3EB8B2F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3B4FC-8E13-4AF8-B448-264833B4C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898C69-C678-4A27-A726-2E6F08AC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5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40BF8E-1F34-41FA-9F50-BC5015766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79477-9504-4DB0-86EF-078A2029E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8F7C9-E525-4F7D-91E9-7FC544714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2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ED3D4-DF14-4BEE-A923-9945CC436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B50AE-38F8-4A1A-AA78-C8EF9199C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FBED13-5AA9-43B1-A223-F7F08F2D4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372BB-4458-484B-B958-0C1937671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84F3E-C0B6-4463-998E-5ACA75933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18653-6217-406E-8242-1987FB922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3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55347-614B-4001-9C40-611B3DE6F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72C161-B98D-4523-B649-B2462E037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2C28D-8A05-4CA4-9870-5EACBA85C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017C0-58CD-4FAA-8250-40CE401AD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2C2F1-50D7-47FA-A925-83857E9A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2E357-C1BA-48E3-A77B-A900BDD00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5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EBC994-3C9D-4B1B-B051-B41C0D2AD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45331-F694-4AEC-99F9-23E72F8D6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BDCFE-7B5D-4824-9484-78832672E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A87D3-7655-448F-9908-DA65951AFE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B0C45-043E-4F68-AE87-0CC2154FD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9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17B4294-ACB4-1142-88F6-A74E31FF174E}"/>
              </a:ext>
            </a:extLst>
          </p:cNvPr>
          <p:cNvGraphicFramePr>
            <a:graphicFrameLocks noGrp="1"/>
          </p:cNvGraphicFramePr>
          <p:nvPr/>
        </p:nvGraphicFramePr>
        <p:xfrm>
          <a:off x="2423081" y="2129743"/>
          <a:ext cx="7463287" cy="267703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658103">
                  <a:extLst>
                    <a:ext uri="{9D8B030D-6E8A-4147-A177-3AD203B41FA5}">
                      <a16:colId xmlns:a16="http://schemas.microsoft.com/office/drawing/2014/main" val="386202068"/>
                    </a:ext>
                  </a:extLst>
                </a:gridCol>
                <a:gridCol w="690733">
                  <a:extLst>
                    <a:ext uri="{9D8B030D-6E8A-4147-A177-3AD203B41FA5}">
                      <a16:colId xmlns:a16="http://schemas.microsoft.com/office/drawing/2014/main" val="3056028968"/>
                    </a:ext>
                  </a:extLst>
                </a:gridCol>
                <a:gridCol w="710985">
                  <a:extLst>
                    <a:ext uri="{9D8B030D-6E8A-4147-A177-3AD203B41FA5}">
                      <a16:colId xmlns:a16="http://schemas.microsoft.com/office/drawing/2014/main" val="3748008800"/>
                    </a:ext>
                  </a:extLst>
                </a:gridCol>
                <a:gridCol w="571826">
                  <a:extLst>
                    <a:ext uri="{9D8B030D-6E8A-4147-A177-3AD203B41FA5}">
                      <a16:colId xmlns:a16="http://schemas.microsoft.com/office/drawing/2014/main" val="3278458096"/>
                    </a:ext>
                  </a:extLst>
                </a:gridCol>
                <a:gridCol w="690733">
                  <a:extLst>
                    <a:ext uri="{9D8B030D-6E8A-4147-A177-3AD203B41FA5}">
                      <a16:colId xmlns:a16="http://schemas.microsoft.com/office/drawing/2014/main" val="3917979164"/>
                    </a:ext>
                  </a:extLst>
                </a:gridCol>
                <a:gridCol w="671605">
                  <a:extLst>
                    <a:ext uri="{9D8B030D-6E8A-4147-A177-3AD203B41FA5}">
                      <a16:colId xmlns:a16="http://schemas.microsoft.com/office/drawing/2014/main" val="3487102555"/>
                    </a:ext>
                  </a:extLst>
                </a:gridCol>
                <a:gridCol w="690733">
                  <a:extLst>
                    <a:ext uri="{9D8B030D-6E8A-4147-A177-3AD203B41FA5}">
                      <a16:colId xmlns:a16="http://schemas.microsoft.com/office/drawing/2014/main" val="3942025862"/>
                    </a:ext>
                  </a:extLst>
                </a:gridCol>
                <a:gridCol w="482579">
                  <a:extLst>
                    <a:ext uri="{9D8B030D-6E8A-4147-A177-3AD203B41FA5}">
                      <a16:colId xmlns:a16="http://schemas.microsoft.com/office/drawing/2014/main" val="765298288"/>
                    </a:ext>
                  </a:extLst>
                </a:gridCol>
                <a:gridCol w="599595">
                  <a:extLst>
                    <a:ext uri="{9D8B030D-6E8A-4147-A177-3AD203B41FA5}">
                      <a16:colId xmlns:a16="http://schemas.microsoft.com/office/drawing/2014/main" val="2717952882"/>
                    </a:ext>
                  </a:extLst>
                </a:gridCol>
                <a:gridCol w="672730">
                  <a:extLst>
                    <a:ext uri="{9D8B030D-6E8A-4147-A177-3AD203B41FA5}">
                      <a16:colId xmlns:a16="http://schemas.microsoft.com/office/drawing/2014/main" val="3673728612"/>
                    </a:ext>
                  </a:extLst>
                </a:gridCol>
                <a:gridCol w="671605">
                  <a:extLst>
                    <a:ext uri="{9D8B030D-6E8A-4147-A177-3AD203B41FA5}">
                      <a16:colId xmlns:a16="http://schemas.microsoft.com/office/drawing/2014/main" val="1822442143"/>
                    </a:ext>
                  </a:extLst>
                </a:gridCol>
                <a:gridCol w="352060">
                  <a:extLst>
                    <a:ext uri="{9D8B030D-6E8A-4147-A177-3AD203B41FA5}">
                      <a16:colId xmlns:a16="http://schemas.microsoft.com/office/drawing/2014/main" val="1964253447"/>
                    </a:ext>
                  </a:extLst>
                </a:gridCol>
              </a:tblGrid>
              <a:tr h="129447">
                <a:tc rowSpan="2">
                  <a:txBody>
                    <a:bodyPr/>
                    <a:lstStyle/>
                    <a:p>
                      <a:pPr algn="r" rtl="0" fontAlgn="b"/>
                      <a:r>
                        <a:rPr lang="en-US" sz="900" b="0" dirty="0">
                          <a:effectLst/>
                        </a:rPr>
                        <a:t>Strain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1"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Number of Genes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648295"/>
                  </a:ext>
                </a:extLst>
              </a:tr>
              <a:tr h="607629">
                <a:tc vMerge="1">
                  <a:txBody>
                    <a:bodyPr/>
                    <a:lstStyle/>
                    <a:p>
                      <a:pPr algn="r" rtl="0" fontAlgn="b"/>
                      <a:endParaRPr lang="en-US" sz="900" dirty="0">
                        <a:effectLst/>
                      </a:endParaRP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>
                          <a:effectLst/>
                        </a:rPr>
                        <a:t>Protein Processing</a:t>
                      </a:r>
                    </a:p>
                  </a:txBody>
                  <a:tcPr marL="15020" marR="15020" marT="10013" marB="10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>
                          <a:effectLst/>
                        </a:rPr>
                        <a:t>Metabolism</a:t>
                      </a:r>
                    </a:p>
                  </a:txBody>
                  <a:tcPr marL="15020" marR="15020" marT="10013" marB="10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>
                          <a:effectLst/>
                        </a:rPr>
                        <a:t>Cellular Processes</a:t>
                      </a:r>
                    </a:p>
                  </a:txBody>
                  <a:tcPr marL="15020" marR="15020" marT="10013" marB="10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>
                          <a:effectLst/>
                        </a:rPr>
                        <a:t>DNA Processing</a:t>
                      </a:r>
                    </a:p>
                  </a:txBody>
                  <a:tcPr marL="15020" marR="15020" marT="10013" marB="10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>
                          <a:effectLst/>
                        </a:rPr>
                        <a:t>Stress Response, Defense, Virulence</a:t>
                      </a:r>
                    </a:p>
                  </a:txBody>
                  <a:tcPr marL="15020" marR="15020" marT="10013" marB="10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>
                          <a:effectLst/>
                        </a:rPr>
                        <a:t>RNA Processing</a:t>
                      </a:r>
                    </a:p>
                  </a:txBody>
                  <a:tcPr marL="15020" marR="15020" marT="10013" marB="10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>
                          <a:effectLst/>
                        </a:rPr>
                        <a:t>Energy</a:t>
                      </a:r>
                    </a:p>
                  </a:txBody>
                  <a:tcPr marL="15020" marR="15020" marT="10013" marB="10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>
                          <a:effectLst/>
                        </a:rPr>
                        <a:t>Cell Envelope</a:t>
                      </a:r>
                    </a:p>
                  </a:txBody>
                  <a:tcPr marL="15020" marR="15020" marT="10013" marB="10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>
                          <a:effectLst/>
                        </a:rPr>
                        <a:t>Membrane Transport</a:t>
                      </a:r>
                    </a:p>
                  </a:txBody>
                  <a:tcPr marL="15020" marR="15020" marT="10013" marB="10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>
                          <a:effectLst/>
                        </a:rPr>
                        <a:t>Regulation and Cell Signaling</a:t>
                      </a:r>
                    </a:p>
                  </a:txBody>
                  <a:tcPr marL="15020" marR="15020" marT="10013" marB="10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>
                          <a:effectLst/>
                        </a:rPr>
                        <a:t>Misc</a:t>
                      </a:r>
                    </a:p>
                  </a:txBody>
                  <a:tcPr marL="15020" marR="15020" marT="10013" marB="100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2936522"/>
                  </a:ext>
                </a:extLst>
              </a:tr>
              <a:tr h="186370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900">
                          <a:effectLst/>
                        </a:rPr>
                        <a:t>Turkey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158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169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83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63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44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38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5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5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370200"/>
                  </a:ext>
                </a:extLst>
              </a:tr>
              <a:tr h="326790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900">
                          <a:effectLst/>
                        </a:rPr>
                        <a:t>Mouse-Japan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185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153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139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67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46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2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7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2445729"/>
                  </a:ext>
                </a:extLst>
              </a:tr>
              <a:tr h="186370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900">
                          <a:effectLst/>
                        </a:rPr>
                        <a:t>Mouse-YIT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185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153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139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63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35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2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6198067"/>
                  </a:ext>
                </a:extLst>
              </a:tr>
              <a:tr h="186370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900">
                          <a:effectLst/>
                        </a:rPr>
                        <a:t>Mouse-NL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183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152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139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59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35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2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4790348"/>
                  </a:ext>
                </a:extLst>
              </a:tr>
              <a:tr h="326790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900">
                          <a:effectLst/>
                        </a:rPr>
                        <a:t>Mouse-NYU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186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154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139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62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35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2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4368437"/>
                  </a:ext>
                </a:extLst>
              </a:tr>
              <a:tr h="186370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900">
                          <a:effectLst/>
                        </a:rPr>
                        <a:t>Mouse-SU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189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154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140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67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47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35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2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1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467589"/>
                  </a:ext>
                </a:extLst>
              </a:tr>
              <a:tr h="186370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900">
                          <a:effectLst/>
                        </a:rPr>
                        <a:t>Rat-YIT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177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150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125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57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45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35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34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2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4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162808"/>
                  </a:ext>
                </a:extLst>
              </a:tr>
              <a:tr h="326790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900" dirty="0">
                          <a:effectLst/>
                        </a:rPr>
                        <a:t>C. </a:t>
                      </a:r>
                      <a:r>
                        <a:rPr lang="en-US" sz="900" dirty="0" err="1">
                          <a:effectLst/>
                        </a:rPr>
                        <a:t>beijerinckii</a:t>
                      </a:r>
                      <a:endParaRPr lang="en-US" sz="900" i="1" dirty="0">
                        <a:effectLst/>
                      </a:endParaRP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224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731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239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99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93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56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179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20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38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>
                          <a:effectLst/>
                        </a:rPr>
                        <a:t>10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dirty="0">
                          <a:effectLst/>
                        </a:rPr>
                        <a:t>6</a:t>
                      </a:r>
                    </a:p>
                  </a:txBody>
                  <a:tcPr marL="15020" marR="15020" marT="10013" marB="100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115150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222B5F7-8A18-BD4F-9027-5190690D23F6}"/>
              </a:ext>
            </a:extLst>
          </p:cNvPr>
          <p:cNvSpPr txBox="1"/>
          <p:nvPr/>
        </p:nvSpPr>
        <p:spPr>
          <a:xfrm>
            <a:off x="4564912" y="1041991"/>
            <a:ext cx="955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Table S1</a:t>
            </a:r>
          </a:p>
        </p:txBody>
      </p:sp>
    </p:spTree>
    <p:extLst>
      <p:ext uri="{BB962C8B-B14F-4D97-AF65-F5344CB8AC3E}">
        <p14:creationId xmlns:p14="http://schemas.microsoft.com/office/powerpoint/2010/main" val="228082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132</Words>
  <Application>Microsoft Office PowerPoint</Application>
  <PresentationFormat>Widescreen</PresentationFormat>
  <Paragraphs>112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 Baumler</dc:creator>
  <cp:lastModifiedBy>David J Baumler</cp:lastModifiedBy>
  <cp:revision>7</cp:revision>
  <dcterms:created xsi:type="dcterms:W3CDTF">2021-04-14T18:44:13Z</dcterms:created>
  <dcterms:modified xsi:type="dcterms:W3CDTF">2021-04-14T18:54:03Z</dcterms:modified>
</cp:coreProperties>
</file>