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95C7-0AD3-4E3E-9734-E6C9314CB35D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51B37-6A58-409F-91D1-2855F5E57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3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Figure S3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389A3-BF96-F948-9384-C1C254D407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712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46D6-B8AA-436F-9F52-B1ABD0711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65689-B9B1-4DE8-9486-468632BB9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2EDA1-8B97-42D0-8A02-4297FBCE9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EFFBD-4903-4C47-83A8-E3C8E7ED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4E771-B64F-4047-97F9-21B318DD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26B70-0416-4BA8-AD87-1F487BE0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5540A-C451-471A-8107-68A98EFE2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CE0FD-AE1D-4493-9504-C9C69EDBE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D835C-7240-4E17-8D88-374D6665C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068BE-3B50-4AFF-AEA9-110E0F0D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77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F0412E-C102-4107-8E3E-9E79C1D50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DBEDE6-4532-45A3-AAC9-E46C7F754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1AAF8-B195-4577-9409-3F0AFB89D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D5D62-6373-4EDB-AE6A-76F20C7CB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66E24-1DCE-4E2F-B7A0-83BC1B9C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5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84EA3-CBB7-4B18-9176-BC73AF77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67DE2-5D50-4107-A793-2FF640C11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543AE-9CC2-4EAD-BD1F-6A0F8BF25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5B24B-BFBD-4362-8980-F4032708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5256D-F77D-46F5-A4B6-C7C337767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8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9C3C3-7B25-40E1-8791-A6BAE8F25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DA792-5FAB-45FF-9D33-97D49762E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8AC69-0132-4C56-9957-66755C23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B3F7B-7351-4F3F-A493-387F60345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07110-6837-4FEC-9E94-AFA4ABC1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16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B872-C08D-4F7E-A7FD-64CB49C7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51C5C-2A7E-46DC-A46B-1BE6E1E26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931F1B-3FAA-4BA0-8636-81ABD9E89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BDF37-CBCE-4768-9F0E-CA0510C6B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16B95-E40F-4BB7-9EE1-80FE717C1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B984C9-59E4-43C1-8C30-16A62990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2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40C20-75CA-4AB4-91CC-910FFA747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A52D5-335E-404D-87C6-321FA1FAD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3F710-9B43-4DD6-9332-1137696B7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57961F-99C9-4D9D-9617-110C53FC8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623DDE-0B59-4129-80B4-A586D63A0A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7A58AA-5681-4C4F-8EC2-F03CA2D9E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9E4DF9-587F-44BB-A4AD-F6C1E5F97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C0514A-3B27-4A72-A689-FA0BD44D0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0A3A7-5248-4F6F-87C6-CD8DD282B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094C1-2FDD-4B5F-881E-D3EB8B2F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3B4FC-8E13-4AF8-B448-264833B4C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98C69-C678-4A27-A726-2E6F08AC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5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40BF8E-1F34-41FA-9F50-BC5015766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79477-9504-4DB0-86EF-078A2029E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8F7C9-E525-4F7D-91E9-7FC54471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2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ED3D4-DF14-4BEE-A923-9945CC436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B50AE-38F8-4A1A-AA78-C8EF9199C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BED13-5AA9-43B1-A223-F7F08F2D4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372BB-4458-484B-B958-0C193767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84F3E-C0B6-4463-998E-5ACA75933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18653-6217-406E-8242-1987FB922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3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55347-614B-4001-9C40-611B3DE6F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72C161-B98D-4523-B649-B2462E037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2C28D-8A05-4CA4-9870-5EACBA85C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017C0-58CD-4FAA-8250-40CE401AD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2C2F1-50D7-47FA-A925-83857E9A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2E357-C1BA-48E3-A77B-A900BDD0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5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EBC994-3C9D-4B1B-B051-B41C0D2AD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45331-F694-4AEC-99F9-23E72F8D6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BDCFE-7B5D-4824-9484-78832672E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A87D3-7655-448F-9908-DA65951AF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B0C45-043E-4F68-AE87-0CC2154FD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9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A191C3-B177-4A4D-A4ED-D635E02F3268}"/>
              </a:ext>
            </a:extLst>
          </p:cNvPr>
          <p:cNvSpPr txBox="1"/>
          <p:nvPr/>
        </p:nvSpPr>
        <p:spPr>
          <a:xfrm>
            <a:off x="4723075" y="3298195"/>
            <a:ext cx="492981" cy="261610"/>
          </a:xfrm>
          <a:prstGeom prst="rect">
            <a:avLst/>
          </a:prstGeom>
          <a:solidFill>
            <a:schemeClr val="tx1">
              <a:alpha val="75000"/>
            </a:schemeClr>
          </a:solidFill>
          <a:ln w="1270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solidFill>
                  <a:srgbClr val="FFF9CC"/>
                </a:solidFill>
                <a:latin typeface="Helvetica" pitchFamily="2" charset="0"/>
              </a:rPr>
              <a:t>RNA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9B53D4-C6D4-7842-9370-E81D6821A5F1}"/>
              </a:ext>
            </a:extLst>
          </p:cNvPr>
          <p:cNvSpPr txBox="1"/>
          <p:nvPr/>
        </p:nvSpPr>
        <p:spPr>
          <a:xfrm>
            <a:off x="5573865" y="3298195"/>
            <a:ext cx="492981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ATP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F592E3F-71D7-B840-BF5E-41D98E1DAB50}"/>
              </a:ext>
            </a:extLst>
          </p:cNvPr>
          <p:cNvCxnSpPr>
            <a:cxnSpLocks/>
            <a:stCxn id="2" idx="3"/>
            <a:endCxn id="3" idx="1"/>
          </p:cNvCxnSpPr>
          <p:nvPr/>
        </p:nvCxnSpPr>
        <p:spPr>
          <a:xfrm>
            <a:off x="5216056" y="3429000"/>
            <a:ext cx="357809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3B8B129-3359-5D4D-B3D2-B5660639145C}"/>
              </a:ext>
            </a:extLst>
          </p:cNvPr>
          <p:cNvCxnSpPr>
            <a:cxnSpLocks/>
            <a:stCxn id="3" idx="3"/>
            <a:endCxn id="6" idx="1"/>
          </p:cNvCxnSpPr>
          <p:nvPr/>
        </p:nvCxnSpPr>
        <p:spPr>
          <a:xfrm>
            <a:off x="6066846" y="3429000"/>
            <a:ext cx="357809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5CB6D38-4333-B44D-B933-D0E798A96B34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>
            <a:off x="6917635" y="3429000"/>
            <a:ext cx="341906" cy="0"/>
          </a:xfrm>
          <a:prstGeom prst="straightConnector1">
            <a:avLst/>
          </a:prstGeom>
          <a:ln w="9525">
            <a:solidFill>
              <a:schemeClr val="tx1"/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63C7E3D-3196-4446-A2A2-6BB74740F66A}"/>
              </a:ext>
            </a:extLst>
          </p:cNvPr>
          <p:cNvSpPr txBox="1"/>
          <p:nvPr/>
        </p:nvSpPr>
        <p:spPr>
          <a:xfrm>
            <a:off x="8158039" y="3298195"/>
            <a:ext cx="556591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dATP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3687C7A-ED1B-7C47-AF67-D7A7E6827B41}"/>
              </a:ext>
            </a:extLst>
          </p:cNvPr>
          <p:cNvCxnSpPr>
            <a:cxnSpLocks/>
            <a:stCxn id="8" idx="3"/>
            <a:endCxn id="11" idx="1"/>
          </p:cNvCxnSpPr>
          <p:nvPr/>
        </p:nvCxnSpPr>
        <p:spPr>
          <a:xfrm>
            <a:off x="7816132" y="3429000"/>
            <a:ext cx="341906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63E1B30-4721-B940-8AE1-1AB041A5FA18}"/>
              </a:ext>
            </a:extLst>
          </p:cNvPr>
          <p:cNvSpPr txBox="1"/>
          <p:nvPr/>
        </p:nvSpPr>
        <p:spPr>
          <a:xfrm>
            <a:off x="9056536" y="3298195"/>
            <a:ext cx="485030" cy="261610"/>
          </a:xfrm>
          <a:prstGeom prst="rect">
            <a:avLst/>
          </a:prstGeom>
          <a:solidFill>
            <a:schemeClr val="tx1">
              <a:alpha val="75000"/>
            </a:schemeClr>
          </a:solidFill>
          <a:ln w="1270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solidFill>
                  <a:srgbClr val="FFF9CC"/>
                </a:solidFill>
                <a:latin typeface="Helvetica" pitchFamily="2" charset="0"/>
              </a:rPr>
              <a:t>DNA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49015AC-1F04-0E45-B7BA-05649909DA5B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>
            <a:off x="8714630" y="3429000"/>
            <a:ext cx="341907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6E579FB-E504-074E-9372-49619F6155D5}"/>
              </a:ext>
            </a:extLst>
          </p:cNvPr>
          <p:cNvSpPr txBox="1"/>
          <p:nvPr/>
        </p:nvSpPr>
        <p:spPr>
          <a:xfrm>
            <a:off x="9883474" y="3298195"/>
            <a:ext cx="556590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dCTP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92CA0A8-1C1F-DC41-9DBE-CFCC5459CA25}"/>
              </a:ext>
            </a:extLst>
          </p:cNvPr>
          <p:cNvCxnSpPr>
            <a:cxnSpLocks/>
            <a:stCxn id="13" idx="3"/>
            <a:endCxn id="16" idx="1"/>
          </p:cNvCxnSpPr>
          <p:nvPr/>
        </p:nvCxnSpPr>
        <p:spPr>
          <a:xfrm>
            <a:off x="9541566" y="3429000"/>
            <a:ext cx="341908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F59D2C1-D031-C349-9C52-04A59D1EDE3E}"/>
              </a:ext>
            </a:extLst>
          </p:cNvPr>
          <p:cNvSpPr txBox="1"/>
          <p:nvPr/>
        </p:nvSpPr>
        <p:spPr>
          <a:xfrm>
            <a:off x="9020756" y="2669714"/>
            <a:ext cx="556590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dGTP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2A0B69F-A701-1142-ADFA-BE48DB5EA827}"/>
              </a:ext>
            </a:extLst>
          </p:cNvPr>
          <p:cNvCxnSpPr>
            <a:cxnSpLocks/>
          </p:cNvCxnSpPr>
          <p:nvPr/>
        </p:nvCxnSpPr>
        <p:spPr>
          <a:xfrm flipV="1">
            <a:off x="9299051" y="2950723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EADC20E-1D43-194F-831C-20004B067049}"/>
              </a:ext>
            </a:extLst>
          </p:cNvPr>
          <p:cNvSpPr txBox="1"/>
          <p:nvPr/>
        </p:nvSpPr>
        <p:spPr>
          <a:xfrm>
            <a:off x="9020756" y="3907277"/>
            <a:ext cx="556590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dTTP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7993B46-F601-744D-BEED-BB70D6EC4F52}"/>
              </a:ext>
            </a:extLst>
          </p:cNvPr>
          <p:cNvCxnSpPr>
            <a:cxnSpLocks/>
          </p:cNvCxnSpPr>
          <p:nvPr/>
        </p:nvCxnSpPr>
        <p:spPr>
          <a:xfrm flipV="1">
            <a:off x="9299051" y="3559805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A48083B-7DF0-DB43-ADA0-DB5222614718}"/>
              </a:ext>
            </a:extLst>
          </p:cNvPr>
          <p:cNvSpPr txBox="1"/>
          <p:nvPr/>
        </p:nvSpPr>
        <p:spPr>
          <a:xfrm>
            <a:off x="6424655" y="2669714"/>
            <a:ext cx="493193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AMP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1190C60-503E-4C4C-A3C7-18C6BFD71196}"/>
              </a:ext>
            </a:extLst>
          </p:cNvPr>
          <p:cNvCxnSpPr>
            <a:cxnSpLocks/>
          </p:cNvCxnSpPr>
          <p:nvPr/>
        </p:nvCxnSpPr>
        <p:spPr>
          <a:xfrm flipV="1">
            <a:off x="6671252" y="2937510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6042747-71EB-9C45-B4BF-C1204B97AB3F}"/>
              </a:ext>
            </a:extLst>
          </p:cNvPr>
          <p:cNvSpPr txBox="1"/>
          <p:nvPr/>
        </p:nvSpPr>
        <p:spPr>
          <a:xfrm>
            <a:off x="7268734" y="2682585"/>
            <a:ext cx="611009" cy="23083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dirty="0">
                <a:latin typeface="Helvetica" pitchFamily="2" charset="0"/>
              </a:rPr>
              <a:t>Adenine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5C58F98-5B4C-4E4A-A2BD-EA4CEA98E4F5}"/>
              </a:ext>
            </a:extLst>
          </p:cNvPr>
          <p:cNvCxnSpPr>
            <a:cxnSpLocks/>
            <a:endCxn id="36" idx="1"/>
          </p:cNvCxnSpPr>
          <p:nvPr/>
        </p:nvCxnSpPr>
        <p:spPr>
          <a:xfrm flipV="1">
            <a:off x="6926827" y="2798001"/>
            <a:ext cx="341906" cy="2"/>
          </a:xfrm>
          <a:prstGeom prst="straightConnector1">
            <a:avLst/>
          </a:prstGeom>
          <a:ln w="9525">
            <a:solidFill>
              <a:schemeClr val="tx1"/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F0AE819-81BB-EA4D-ACAF-0A1311CB265D}"/>
              </a:ext>
            </a:extLst>
          </p:cNvPr>
          <p:cNvSpPr txBox="1"/>
          <p:nvPr/>
        </p:nvSpPr>
        <p:spPr>
          <a:xfrm>
            <a:off x="6330786" y="1973208"/>
            <a:ext cx="679159" cy="33855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latin typeface="Helvetica" pitchFamily="2" charset="0"/>
              </a:rPr>
              <a:t>Adenylo- Succinate</a:t>
            </a:r>
            <a:endParaRPr lang="en-US" sz="1100" dirty="0">
              <a:latin typeface="Helvetica" pitchFamily="2" charset="0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E040909-3D6D-1C40-9B16-383A88A9E729}"/>
              </a:ext>
            </a:extLst>
          </p:cNvPr>
          <p:cNvCxnSpPr>
            <a:cxnSpLocks/>
          </p:cNvCxnSpPr>
          <p:nvPr/>
        </p:nvCxnSpPr>
        <p:spPr>
          <a:xfrm flipV="1">
            <a:off x="6670365" y="2309029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6CD25A45-B505-D64C-9741-6CAE2629E64D}"/>
              </a:ext>
            </a:extLst>
          </p:cNvPr>
          <p:cNvSpPr txBox="1"/>
          <p:nvPr/>
        </p:nvSpPr>
        <p:spPr>
          <a:xfrm>
            <a:off x="6423769" y="1353646"/>
            <a:ext cx="493193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IMP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3D86F1D-8EF7-D840-AA12-F9E89CDF232D}"/>
              </a:ext>
            </a:extLst>
          </p:cNvPr>
          <p:cNvCxnSpPr>
            <a:cxnSpLocks/>
          </p:cNvCxnSpPr>
          <p:nvPr/>
        </p:nvCxnSpPr>
        <p:spPr>
          <a:xfrm flipV="1">
            <a:off x="6670366" y="1621442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734A5999-877C-B645-8E08-6B586C1D82CD}"/>
              </a:ext>
            </a:extLst>
          </p:cNvPr>
          <p:cNvSpPr txBox="1"/>
          <p:nvPr/>
        </p:nvSpPr>
        <p:spPr>
          <a:xfrm>
            <a:off x="5573653" y="1353646"/>
            <a:ext cx="493193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XMP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51AE491-3D9B-8A47-BCE6-02F0997418A2}"/>
              </a:ext>
            </a:extLst>
          </p:cNvPr>
          <p:cNvCxnSpPr>
            <a:cxnSpLocks/>
          </p:cNvCxnSpPr>
          <p:nvPr/>
        </p:nvCxnSpPr>
        <p:spPr>
          <a:xfrm>
            <a:off x="6065960" y="1481730"/>
            <a:ext cx="357809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DDA194AE-1BD0-6E48-801E-EAAB978ECF68}"/>
              </a:ext>
            </a:extLst>
          </p:cNvPr>
          <p:cNvSpPr txBox="1"/>
          <p:nvPr/>
        </p:nvSpPr>
        <p:spPr>
          <a:xfrm>
            <a:off x="4723075" y="2675900"/>
            <a:ext cx="492981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GDP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A8C174E-9C0A-184E-A660-3CC261BDD8FE}"/>
              </a:ext>
            </a:extLst>
          </p:cNvPr>
          <p:cNvCxnSpPr>
            <a:cxnSpLocks/>
          </p:cNvCxnSpPr>
          <p:nvPr/>
        </p:nvCxnSpPr>
        <p:spPr>
          <a:xfrm flipV="1">
            <a:off x="4969351" y="2948205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25BB4CD1-3A85-8743-8D84-2C1667C78AD0}"/>
              </a:ext>
            </a:extLst>
          </p:cNvPr>
          <p:cNvSpPr txBox="1"/>
          <p:nvPr/>
        </p:nvSpPr>
        <p:spPr>
          <a:xfrm>
            <a:off x="4714210" y="2058767"/>
            <a:ext cx="510713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GMP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B79C2A0-EF75-E24C-950B-D9AB381D75AF}"/>
              </a:ext>
            </a:extLst>
          </p:cNvPr>
          <p:cNvCxnSpPr>
            <a:cxnSpLocks/>
          </p:cNvCxnSpPr>
          <p:nvPr/>
        </p:nvCxnSpPr>
        <p:spPr>
          <a:xfrm flipV="1">
            <a:off x="4969351" y="2320377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E270F13B-9BDD-7247-8AA1-773847505624}"/>
              </a:ext>
            </a:extLst>
          </p:cNvPr>
          <p:cNvCxnSpPr>
            <a:cxnSpLocks/>
            <a:stCxn id="49" idx="0"/>
            <a:endCxn id="45" idx="1"/>
          </p:cNvCxnSpPr>
          <p:nvPr/>
        </p:nvCxnSpPr>
        <p:spPr>
          <a:xfrm rot="5400000" flipH="1" flipV="1">
            <a:off x="4984451" y="1469566"/>
            <a:ext cx="574316" cy="604086"/>
          </a:xfrm>
          <a:prstGeom prst="bentConnector2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29DBF37-3692-9A4F-A47A-DF242F254E4F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7537837" y="2913417"/>
            <a:ext cx="0" cy="384778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7B587B3-E3C6-D943-AAFB-1CD14960E859}"/>
              </a:ext>
            </a:extLst>
          </p:cNvPr>
          <p:cNvCxnSpPr>
            <a:cxnSpLocks/>
            <a:stCxn id="55" idx="3"/>
          </p:cNvCxnSpPr>
          <p:nvPr/>
        </p:nvCxnSpPr>
        <p:spPr>
          <a:xfrm>
            <a:off x="4321745" y="2806706"/>
            <a:ext cx="394408" cy="1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B6EFFD31-198C-8F4F-BB7B-E93CDFD0058D}"/>
              </a:ext>
            </a:extLst>
          </p:cNvPr>
          <p:cNvSpPr txBox="1"/>
          <p:nvPr/>
        </p:nvSpPr>
        <p:spPr>
          <a:xfrm>
            <a:off x="5578621" y="2672964"/>
            <a:ext cx="492981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GTP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E317AA3A-388E-294E-8BB7-027D53DC9721}"/>
              </a:ext>
            </a:extLst>
          </p:cNvPr>
          <p:cNvCxnSpPr>
            <a:cxnSpLocks/>
          </p:cNvCxnSpPr>
          <p:nvPr/>
        </p:nvCxnSpPr>
        <p:spPr>
          <a:xfrm>
            <a:off x="5215844" y="2806705"/>
            <a:ext cx="357809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4DEC72B-1BAE-6041-9052-A04B7A06A6BB}"/>
              </a:ext>
            </a:extLst>
          </p:cNvPr>
          <p:cNvCxnSpPr>
            <a:cxnSpLocks/>
          </p:cNvCxnSpPr>
          <p:nvPr/>
        </p:nvCxnSpPr>
        <p:spPr>
          <a:xfrm flipV="1">
            <a:off x="5211564" y="2931325"/>
            <a:ext cx="367056" cy="364353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81037327-39E0-7D4F-BF71-3572A56F7CB7}"/>
              </a:ext>
            </a:extLst>
          </p:cNvPr>
          <p:cNvSpPr txBox="1"/>
          <p:nvPr/>
        </p:nvSpPr>
        <p:spPr>
          <a:xfrm>
            <a:off x="3740013" y="2058767"/>
            <a:ext cx="581733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dGMP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D391580-F31A-344B-BE6A-58431976A107}"/>
              </a:ext>
            </a:extLst>
          </p:cNvPr>
          <p:cNvCxnSpPr>
            <a:cxnSpLocks/>
          </p:cNvCxnSpPr>
          <p:nvPr/>
        </p:nvCxnSpPr>
        <p:spPr>
          <a:xfrm flipV="1">
            <a:off x="4033492" y="2317045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F7EC15A1-F964-1348-8A68-EE48B4E5D54C}"/>
              </a:ext>
            </a:extLst>
          </p:cNvPr>
          <p:cNvSpPr txBox="1"/>
          <p:nvPr/>
        </p:nvSpPr>
        <p:spPr>
          <a:xfrm>
            <a:off x="3723491" y="1475110"/>
            <a:ext cx="614777" cy="23083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dirty="0">
                <a:latin typeface="Helvetica" pitchFamily="2" charset="0"/>
              </a:rPr>
              <a:t>Guanine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A4D438EC-26AF-A041-9C51-39B88DCDE121}"/>
              </a:ext>
            </a:extLst>
          </p:cNvPr>
          <p:cNvCxnSpPr>
            <a:cxnSpLocks/>
          </p:cNvCxnSpPr>
          <p:nvPr/>
        </p:nvCxnSpPr>
        <p:spPr>
          <a:xfrm flipV="1">
            <a:off x="4028112" y="1711295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B76D78DF-E9BA-9B4D-A35E-E08E5E4848BD}"/>
              </a:ext>
            </a:extLst>
          </p:cNvPr>
          <p:cNvCxnSpPr>
            <a:cxnSpLocks/>
          </p:cNvCxnSpPr>
          <p:nvPr/>
        </p:nvCxnSpPr>
        <p:spPr>
          <a:xfrm>
            <a:off x="4332735" y="1703244"/>
            <a:ext cx="378446" cy="344828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B7F3B3D0-07B1-B541-B32C-DA952D22CC23}"/>
              </a:ext>
            </a:extLst>
          </p:cNvPr>
          <p:cNvCxnSpPr>
            <a:cxnSpLocks/>
            <a:stCxn id="55" idx="1"/>
            <a:endCxn id="19" idx="0"/>
          </p:cNvCxnSpPr>
          <p:nvPr/>
        </p:nvCxnSpPr>
        <p:spPr>
          <a:xfrm rot="10800000" flipH="1">
            <a:off x="3739253" y="2669716"/>
            <a:ext cx="5559798" cy="136991"/>
          </a:xfrm>
          <a:prstGeom prst="bentConnector4">
            <a:avLst>
              <a:gd name="adj1" fmla="val -2589"/>
              <a:gd name="adj2" fmla="val 1129046"/>
            </a:avLst>
          </a:prstGeom>
          <a:ln w="9525">
            <a:solidFill>
              <a:schemeClr val="tx1">
                <a:lumMod val="65000"/>
                <a:lumOff val="3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8F0AF6BB-214C-D446-B697-B24B80981579}"/>
              </a:ext>
            </a:extLst>
          </p:cNvPr>
          <p:cNvSpPr txBox="1"/>
          <p:nvPr/>
        </p:nvSpPr>
        <p:spPr>
          <a:xfrm>
            <a:off x="4722861" y="3917970"/>
            <a:ext cx="492981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CTP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60EE639-1E2F-864F-96FE-DC3CF6FF966E}"/>
              </a:ext>
            </a:extLst>
          </p:cNvPr>
          <p:cNvCxnSpPr>
            <a:cxnSpLocks/>
          </p:cNvCxnSpPr>
          <p:nvPr/>
        </p:nvCxnSpPr>
        <p:spPr>
          <a:xfrm flipV="1">
            <a:off x="4969351" y="3559805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774C2AB1-FE9A-CC45-BC86-2652673E02F9}"/>
              </a:ext>
            </a:extLst>
          </p:cNvPr>
          <p:cNvCxnSpPr>
            <a:cxnSpLocks/>
          </p:cNvCxnSpPr>
          <p:nvPr/>
        </p:nvCxnSpPr>
        <p:spPr>
          <a:xfrm flipH="1" flipV="1">
            <a:off x="5211432" y="3570500"/>
            <a:ext cx="362220" cy="36092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F723CC34-410A-704C-882F-BD03A7FC53A4}"/>
              </a:ext>
            </a:extLst>
          </p:cNvPr>
          <p:cNvSpPr txBox="1"/>
          <p:nvPr/>
        </p:nvSpPr>
        <p:spPr>
          <a:xfrm>
            <a:off x="6375096" y="3926676"/>
            <a:ext cx="590536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dCDP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4EF98F50-AB7A-B14C-8E59-41B61C502223}"/>
              </a:ext>
            </a:extLst>
          </p:cNvPr>
          <p:cNvCxnSpPr>
            <a:cxnSpLocks/>
            <a:stCxn id="77" idx="3"/>
            <a:endCxn id="82" idx="1"/>
          </p:cNvCxnSpPr>
          <p:nvPr/>
        </p:nvCxnSpPr>
        <p:spPr>
          <a:xfrm flipV="1">
            <a:off x="6062224" y="4057481"/>
            <a:ext cx="312872" cy="4744"/>
          </a:xfrm>
          <a:prstGeom prst="straightConnector1">
            <a:avLst/>
          </a:prstGeom>
          <a:ln w="9525">
            <a:solidFill>
              <a:schemeClr val="tx1"/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CE3CA110-8484-294C-8F5A-B74F4ED60B8B}"/>
              </a:ext>
            </a:extLst>
          </p:cNvPr>
          <p:cNvSpPr txBox="1"/>
          <p:nvPr/>
        </p:nvSpPr>
        <p:spPr>
          <a:xfrm>
            <a:off x="3871858" y="3900350"/>
            <a:ext cx="492981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UTP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8DFE6D3B-5B04-0F4D-8B80-67FC46D67F15}"/>
              </a:ext>
            </a:extLst>
          </p:cNvPr>
          <p:cNvCxnSpPr/>
          <p:nvPr/>
        </p:nvCxnSpPr>
        <p:spPr>
          <a:xfrm>
            <a:off x="4365052" y="4038082"/>
            <a:ext cx="357809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E9CEAEAB-A5C0-7346-9C8D-F651B3258D1D}"/>
              </a:ext>
            </a:extLst>
          </p:cNvPr>
          <p:cNvSpPr txBox="1"/>
          <p:nvPr/>
        </p:nvSpPr>
        <p:spPr>
          <a:xfrm>
            <a:off x="5573652" y="3931420"/>
            <a:ext cx="488572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CDP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56A6BD-C655-2E4B-9B0B-5ACAFE96102E}"/>
              </a:ext>
            </a:extLst>
          </p:cNvPr>
          <p:cNvSpPr txBox="1"/>
          <p:nvPr/>
        </p:nvSpPr>
        <p:spPr>
          <a:xfrm>
            <a:off x="6424655" y="3298195"/>
            <a:ext cx="492981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ADP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E1E13B4-1A22-F247-ADBB-BC7665A37167}"/>
              </a:ext>
            </a:extLst>
          </p:cNvPr>
          <p:cNvSpPr txBox="1"/>
          <p:nvPr/>
        </p:nvSpPr>
        <p:spPr>
          <a:xfrm>
            <a:off x="3739253" y="2675900"/>
            <a:ext cx="582492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dGDP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B3BAE2-6EB3-FE41-8910-28E2AA2CE803}"/>
              </a:ext>
            </a:extLst>
          </p:cNvPr>
          <p:cNvSpPr txBox="1"/>
          <p:nvPr/>
        </p:nvSpPr>
        <p:spPr>
          <a:xfrm>
            <a:off x="7259542" y="3298195"/>
            <a:ext cx="556591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dADP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07F9CF4-A4B1-834E-B2F1-65C6B56806B0}"/>
              </a:ext>
            </a:extLst>
          </p:cNvPr>
          <p:cNvCxnSpPr>
            <a:cxnSpLocks/>
          </p:cNvCxnSpPr>
          <p:nvPr/>
        </p:nvCxnSpPr>
        <p:spPr>
          <a:xfrm flipV="1">
            <a:off x="4368378" y="3550089"/>
            <a:ext cx="361612" cy="346496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1D21F512-B4BA-0348-881C-B3BA9B1FA6D4}"/>
              </a:ext>
            </a:extLst>
          </p:cNvPr>
          <p:cNvCxnSpPr>
            <a:cxnSpLocks/>
            <a:stCxn id="91" idx="3"/>
            <a:endCxn id="2" idx="1"/>
          </p:cNvCxnSpPr>
          <p:nvPr/>
        </p:nvCxnSpPr>
        <p:spPr>
          <a:xfrm>
            <a:off x="4279982" y="3429000"/>
            <a:ext cx="443092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B03DC29F-54CB-D84B-AA3E-15A30B0E754F}"/>
              </a:ext>
            </a:extLst>
          </p:cNvPr>
          <p:cNvSpPr txBox="1"/>
          <p:nvPr/>
        </p:nvSpPr>
        <p:spPr>
          <a:xfrm>
            <a:off x="2776750" y="3298195"/>
            <a:ext cx="536977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UMP</a:t>
            </a: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67073C77-E2F5-D84B-978C-67E439E3AD34}"/>
              </a:ext>
            </a:extLst>
          </p:cNvPr>
          <p:cNvCxnSpPr>
            <a:cxnSpLocks/>
            <a:stCxn id="93" idx="3"/>
            <a:endCxn id="91" idx="1"/>
          </p:cNvCxnSpPr>
          <p:nvPr/>
        </p:nvCxnSpPr>
        <p:spPr>
          <a:xfrm>
            <a:off x="3313727" y="3429000"/>
            <a:ext cx="473275" cy="0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53A7FF3-5123-7E4A-B866-7698CCD6C5E3}"/>
              </a:ext>
            </a:extLst>
          </p:cNvPr>
          <p:cNvSpPr txBox="1"/>
          <p:nvPr/>
        </p:nvSpPr>
        <p:spPr>
          <a:xfrm>
            <a:off x="2931099" y="3903637"/>
            <a:ext cx="594689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dUDP</a:t>
            </a:r>
          </a:p>
        </p:txBody>
      </p: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EB06550F-CC26-AF4D-924E-001C410A7E91}"/>
              </a:ext>
            </a:extLst>
          </p:cNvPr>
          <p:cNvCxnSpPr>
            <a:cxnSpLocks/>
            <a:stCxn id="91" idx="2"/>
            <a:endCxn id="97" idx="0"/>
          </p:cNvCxnSpPr>
          <p:nvPr/>
        </p:nvCxnSpPr>
        <p:spPr>
          <a:xfrm rot="5400000">
            <a:off x="3459052" y="3329198"/>
            <a:ext cx="343832" cy="805049"/>
          </a:xfrm>
          <a:prstGeom prst="bentConnector3">
            <a:avLst/>
          </a:prstGeom>
          <a:ln w="9525">
            <a:solidFill>
              <a:schemeClr val="tx1"/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7F226DBD-AA40-804E-B022-D48C0E74F2F9}"/>
              </a:ext>
            </a:extLst>
          </p:cNvPr>
          <p:cNvSpPr txBox="1"/>
          <p:nvPr/>
        </p:nvSpPr>
        <p:spPr>
          <a:xfrm>
            <a:off x="3787002" y="3298195"/>
            <a:ext cx="492981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UDP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DF667CC-6466-AE44-92AB-AE8D6F97EB17}"/>
              </a:ext>
            </a:extLst>
          </p:cNvPr>
          <p:cNvSpPr txBox="1"/>
          <p:nvPr/>
        </p:nvSpPr>
        <p:spPr>
          <a:xfrm>
            <a:off x="2931098" y="4511628"/>
            <a:ext cx="594689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dUMP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23AB8F48-CDE1-D047-9651-F7C45BAAEF3A}"/>
              </a:ext>
            </a:extLst>
          </p:cNvPr>
          <p:cNvCxnSpPr>
            <a:cxnSpLocks/>
          </p:cNvCxnSpPr>
          <p:nvPr/>
        </p:nvCxnSpPr>
        <p:spPr>
          <a:xfrm flipV="1">
            <a:off x="3228443" y="4167767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3092738F-F56A-EE4A-A345-71935B54836B}"/>
              </a:ext>
            </a:extLst>
          </p:cNvPr>
          <p:cNvSpPr txBox="1"/>
          <p:nvPr/>
        </p:nvSpPr>
        <p:spPr>
          <a:xfrm>
            <a:off x="2931098" y="5117099"/>
            <a:ext cx="594689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dUTP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DB87228B-D98F-764A-B8BA-A64AC87D04FF}"/>
              </a:ext>
            </a:extLst>
          </p:cNvPr>
          <p:cNvCxnSpPr>
            <a:cxnSpLocks/>
            <a:stCxn id="100" idx="3"/>
            <a:endCxn id="105" idx="1"/>
          </p:cNvCxnSpPr>
          <p:nvPr/>
        </p:nvCxnSpPr>
        <p:spPr>
          <a:xfrm>
            <a:off x="3525786" y="4642434"/>
            <a:ext cx="291846" cy="4731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508C5830-3856-084D-A621-58C6326399C8}"/>
              </a:ext>
            </a:extLst>
          </p:cNvPr>
          <p:cNvSpPr txBox="1"/>
          <p:nvPr/>
        </p:nvSpPr>
        <p:spPr>
          <a:xfrm>
            <a:off x="3817632" y="4516359"/>
            <a:ext cx="587172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dTMP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2E54F72-3674-E343-AE1A-529B7D683B63}"/>
              </a:ext>
            </a:extLst>
          </p:cNvPr>
          <p:cNvSpPr txBox="1"/>
          <p:nvPr/>
        </p:nvSpPr>
        <p:spPr>
          <a:xfrm>
            <a:off x="4675764" y="4509080"/>
            <a:ext cx="587172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dTDP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00D14C07-5FB6-5B4E-8DF3-3E219E704004}"/>
              </a:ext>
            </a:extLst>
          </p:cNvPr>
          <p:cNvCxnSpPr>
            <a:cxnSpLocks/>
            <a:endCxn id="107" idx="1"/>
          </p:cNvCxnSpPr>
          <p:nvPr/>
        </p:nvCxnSpPr>
        <p:spPr>
          <a:xfrm flipV="1">
            <a:off x="4404804" y="4639885"/>
            <a:ext cx="270960" cy="2548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E6E7678E-B5AA-CB46-93B4-DFE37ED79078}"/>
              </a:ext>
            </a:extLst>
          </p:cNvPr>
          <p:cNvSpPr txBox="1"/>
          <p:nvPr/>
        </p:nvSpPr>
        <p:spPr>
          <a:xfrm>
            <a:off x="4605314" y="5117518"/>
            <a:ext cx="728072" cy="23083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dirty="0">
                <a:latin typeface="Helvetica" pitchFamily="2" charset="0"/>
              </a:rPr>
              <a:t>Thymidine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2DB1CF8-ABD2-6340-B04F-F347FC0ADE59}"/>
              </a:ext>
            </a:extLst>
          </p:cNvPr>
          <p:cNvSpPr txBox="1"/>
          <p:nvPr/>
        </p:nvSpPr>
        <p:spPr>
          <a:xfrm>
            <a:off x="3665943" y="5125212"/>
            <a:ext cx="799215" cy="21544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latin typeface="Helvetica" pitchFamily="2" charset="0"/>
              </a:rPr>
              <a:t>Deoxyuridine</a:t>
            </a:r>
          </a:p>
        </p:txBody>
      </p:sp>
      <p:cxnSp>
        <p:nvCxnSpPr>
          <p:cNvPr id="116" name="Elbow Connector 115">
            <a:extLst>
              <a:ext uri="{FF2B5EF4-FFF2-40B4-BE49-F238E27FC236}">
                <a16:creationId xmlns:a16="http://schemas.microsoft.com/office/drawing/2014/main" id="{E9BC2750-A0C1-0645-92C4-D8FB652B02C4}"/>
              </a:ext>
            </a:extLst>
          </p:cNvPr>
          <p:cNvCxnSpPr>
            <a:cxnSpLocks/>
            <a:stCxn id="105" idx="2"/>
            <a:endCxn id="111" idx="0"/>
          </p:cNvCxnSpPr>
          <p:nvPr/>
        </p:nvCxnSpPr>
        <p:spPr>
          <a:xfrm rot="16200000" flipH="1">
            <a:off x="4370511" y="4518677"/>
            <a:ext cx="339549" cy="858132"/>
          </a:xfrm>
          <a:prstGeom prst="bentConnector3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Elbow Connector 123">
            <a:extLst>
              <a:ext uri="{FF2B5EF4-FFF2-40B4-BE49-F238E27FC236}">
                <a16:creationId xmlns:a16="http://schemas.microsoft.com/office/drawing/2014/main" id="{BE715E6C-1361-004D-B607-283D20677496}"/>
              </a:ext>
            </a:extLst>
          </p:cNvPr>
          <p:cNvCxnSpPr>
            <a:cxnSpLocks/>
            <a:stCxn id="100" idx="1"/>
            <a:endCxn id="102" idx="1"/>
          </p:cNvCxnSpPr>
          <p:nvPr/>
        </p:nvCxnSpPr>
        <p:spPr>
          <a:xfrm rot="10800000" flipV="1">
            <a:off x="2931097" y="4642433"/>
            <a:ext cx="12700" cy="605471"/>
          </a:xfrm>
          <a:prstGeom prst="bentConnector3">
            <a:avLst>
              <a:gd name="adj1" fmla="val 1200000"/>
            </a:avLst>
          </a:prstGeom>
          <a:ln w="9525">
            <a:solidFill>
              <a:schemeClr val="tx1">
                <a:lumMod val="65000"/>
                <a:lumOff val="3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Elbow Connector 125">
            <a:extLst>
              <a:ext uri="{FF2B5EF4-FFF2-40B4-BE49-F238E27FC236}">
                <a16:creationId xmlns:a16="http://schemas.microsoft.com/office/drawing/2014/main" id="{2EA8D3D1-95D8-C147-B344-71AB69FA8FD4}"/>
              </a:ext>
            </a:extLst>
          </p:cNvPr>
          <p:cNvCxnSpPr>
            <a:cxnSpLocks/>
            <a:stCxn id="100" idx="2"/>
            <a:endCxn id="114" idx="0"/>
          </p:cNvCxnSpPr>
          <p:nvPr/>
        </p:nvCxnSpPr>
        <p:spPr>
          <a:xfrm rot="16200000" flipH="1">
            <a:off x="3471009" y="4530671"/>
            <a:ext cx="351974" cy="837108"/>
          </a:xfrm>
          <a:prstGeom prst="bentConnector3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752BC63F-F19F-D84F-B14C-851BE33A93E2}"/>
              </a:ext>
            </a:extLst>
          </p:cNvPr>
          <p:cNvSpPr txBox="1"/>
          <p:nvPr/>
        </p:nvSpPr>
        <p:spPr>
          <a:xfrm>
            <a:off x="2776750" y="2684656"/>
            <a:ext cx="536977" cy="215444"/>
          </a:xfrm>
          <a:prstGeom prst="rect">
            <a:avLst/>
          </a:prstGeom>
          <a:solidFill>
            <a:srgbClr val="942191">
              <a:alpha val="24706"/>
            </a:srgbClr>
          </a:solidFill>
          <a:ln w="12700">
            <a:solidFill>
              <a:srgbClr val="94219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latin typeface="Helvetica" pitchFamily="2" charset="0"/>
              </a:rPr>
              <a:t>Orotate</a:t>
            </a:r>
          </a:p>
        </p:txBody>
      </p: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3CA1C1E6-3D42-5C43-97FD-A6ABC3B1AE99}"/>
              </a:ext>
            </a:extLst>
          </p:cNvPr>
          <p:cNvCxnSpPr>
            <a:cxnSpLocks/>
            <a:stCxn id="129" idx="2"/>
            <a:endCxn id="93" idx="0"/>
          </p:cNvCxnSpPr>
          <p:nvPr/>
        </p:nvCxnSpPr>
        <p:spPr>
          <a:xfrm>
            <a:off x="3045238" y="2900101"/>
            <a:ext cx="0" cy="398095"/>
          </a:xfrm>
          <a:prstGeom prst="straightConnector1">
            <a:avLst/>
          </a:prstGeom>
          <a:ln w="38100">
            <a:solidFill>
              <a:srgbClr val="94219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43B08AFD-3E7F-2948-94ED-CC3A01C7EE81}"/>
              </a:ext>
            </a:extLst>
          </p:cNvPr>
          <p:cNvSpPr txBox="1"/>
          <p:nvPr/>
        </p:nvSpPr>
        <p:spPr>
          <a:xfrm>
            <a:off x="2758581" y="2033745"/>
            <a:ext cx="581728" cy="338554"/>
          </a:xfrm>
          <a:prstGeom prst="rect">
            <a:avLst/>
          </a:prstGeom>
          <a:solidFill>
            <a:srgbClr val="942191">
              <a:alpha val="25098"/>
            </a:srgbClr>
          </a:solidFill>
          <a:ln w="12700">
            <a:solidFill>
              <a:srgbClr val="94219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latin typeface="Helvetica" pitchFamily="2" charset="0"/>
              </a:rPr>
              <a:t>Dihydro-</a:t>
            </a:r>
          </a:p>
          <a:p>
            <a:pPr algn="ctr"/>
            <a:r>
              <a:rPr lang="en-US" sz="800" dirty="0">
                <a:latin typeface="Helvetica" pitchFamily="2" charset="0"/>
              </a:rPr>
              <a:t>Orotate</a:t>
            </a:r>
          </a:p>
        </p:txBody>
      </p: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ADFFA2D5-11E1-C440-B965-6EFB60AF7D55}"/>
              </a:ext>
            </a:extLst>
          </p:cNvPr>
          <p:cNvCxnSpPr>
            <a:cxnSpLocks/>
            <a:stCxn id="132" idx="2"/>
            <a:endCxn id="129" idx="0"/>
          </p:cNvCxnSpPr>
          <p:nvPr/>
        </p:nvCxnSpPr>
        <p:spPr>
          <a:xfrm flipH="1">
            <a:off x="3045239" y="2372300"/>
            <a:ext cx="4207" cy="312357"/>
          </a:xfrm>
          <a:prstGeom prst="straightConnector1">
            <a:avLst/>
          </a:prstGeom>
          <a:ln w="38100">
            <a:solidFill>
              <a:srgbClr val="94219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B31A9650-A829-B947-9A1D-870FE60076DD}"/>
              </a:ext>
            </a:extLst>
          </p:cNvPr>
          <p:cNvSpPr txBox="1"/>
          <p:nvPr/>
        </p:nvSpPr>
        <p:spPr>
          <a:xfrm>
            <a:off x="2633391" y="1396227"/>
            <a:ext cx="823693" cy="338554"/>
          </a:xfrm>
          <a:prstGeom prst="rect">
            <a:avLst/>
          </a:prstGeom>
          <a:solidFill>
            <a:srgbClr val="942191">
              <a:alpha val="25098"/>
            </a:srgbClr>
          </a:solidFill>
          <a:ln w="12700">
            <a:solidFill>
              <a:srgbClr val="94219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latin typeface="Helvetica" pitchFamily="2" charset="0"/>
              </a:rPr>
              <a:t>L-Carbamoyl L-Aspartate</a:t>
            </a:r>
          </a:p>
        </p:txBody>
      </p: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0CF8091D-B6CD-A149-AE27-5833CB22DC29}"/>
              </a:ext>
            </a:extLst>
          </p:cNvPr>
          <p:cNvCxnSpPr>
            <a:cxnSpLocks/>
            <a:stCxn id="136" idx="2"/>
          </p:cNvCxnSpPr>
          <p:nvPr/>
        </p:nvCxnSpPr>
        <p:spPr>
          <a:xfrm>
            <a:off x="3045237" y="1734782"/>
            <a:ext cx="0" cy="288269"/>
          </a:xfrm>
          <a:prstGeom prst="straightConnector1">
            <a:avLst/>
          </a:prstGeom>
          <a:ln w="38100">
            <a:solidFill>
              <a:srgbClr val="94219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F0A02B52-EA2E-6548-8633-2F02E34FF412}"/>
              </a:ext>
            </a:extLst>
          </p:cNvPr>
          <p:cNvSpPr txBox="1"/>
          <p:nvPr/>
        </p:nvSpPr>
        <p:spPr>
          <a:xfrm>
            <a:off x="2633391" y="884212"/>
            <a:ext cx="823693" cy="215444"/>
          </a:xfrm>
          <a:prstGeom prst="rect">
            <a:avLst/>
          </a:prstGeom>
          <a:solidFill>
            <a:srgbClr val="942191">
              <a:alpha val="25490"/>
            </a:srgbClr>
          </a:solidFill>
          <a:ln w="12700">
            <a:solidFill>
              <a:srgbClr val="94219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latin typeface="Helvetica" pitchFamily="2" charset="0"/>
              </a:rPr>
              <a:t>Carbamoyl-P</a:t>
            </a: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975E296F-85FC-9547-84FF-7F63B514EC7B}"/>
              </a:ext>
            </a:extLst>
          </p:cNvPr>
          <p:cNvCxnSpPr>
            <a:cxnSpLocks/>
            <a:stCxn id="141" idx="2"/>
            <a:endCxn id="136" idx="0"/>
          </p:cNvCxnSpPr>
          <p:nvPr/>
        </p:nvCxnSpPr>
        <p:spPr>
          <a:xfrm>
            <a:off x="3045237" y="1099657"/>
            <a:ext cx="0" cy="296571"/>
          </a:xfrm>
          <a:prstGeom prst="straightConnector1">
            <a:avLst/>
          </a:prstGeom>
          <a:ln w="38100">
            <a:solidFill>
              <a:srgbClr val="94219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A08C4F1A-99D6-A54C-939C-88EB0C5C329E}"/>
              </a:ext>
            </a:extLst>
          </p:cNvPr>
          <p:cNvSpPr txBox="1"/>
          <p:nvPr/>
        </p:nvSpPr>
        <p:spPr>
          <a:xfrm>
            <a:off x="2633390" y="369804"/>
            <a:ext cx="823693" cy="215444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>
                <a:latin typeface="Helvetica" pitchFamily="2" charset="0"/>
              </a:rPr>
              <a:t>L-Glutamine</a:t>
            </a:r>
          </a:p>
        </p:txBody>
      </p: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3C66A58E-580A-F440-BEF4-3CEC5A5B47CF}"/>
              </a:ext>
            </a:extLst>
          </p:cNvPr>
          <p:cNvCxnSpPr>
            <a:cxnSpLocks/>
            <a:stCxn id="148" idx="2"/>
            <a:endCxn id="141" idx="0"/>
          </p:cNvCxnSpPr>
          <p:nvPr/>
        </p:nvCxnSpPr>
        <p:spPr>
          <a:xfrm>
            <a:off x="3045237" y="585248"/>
            <a:ext cx="1" cy="298964"/>
          </a:xfrm>
          <a:prstGeom prst="straightConnector1">
            <a:avLst/>
          </a:prstGeom>
          <a:ln w="38100">
            <a:solidFill>
              <a:srgbClr val="942191"/>
            </a:solidFill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12E06296-1257-9346-A5F5-580D13D63F97}"/>
              </a:ext>
            </a:extLst>
          </p:cNvPr>
          <p:cNvSpPr txBox="1"/>
          <p:nvPr/>
        </p:nvSpPr>
        <p:spPr>
          <a:xfrm>
            <a:off x="1844113" y="2664517"/>
            <a:ext cx="577717" cy="26161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100" dirty="0">
                <a:latin typeface="Helvetica" pitchFamily="2" charset="0"/>
              </a:rPr>
              <a:t>PRPP</a:t>
            </a:r>
          </a:p>
        </p:txBody>
      </p:sp>
      <p:cxnSp>
        <p:nvCxnSpPr>
          <p:cNvPr id="156" name="Elbow Connector 155">
            <a:extLst>
              <a:ext uri="{FF2B5EF4-FFF2-40B4-BE49-F238E27FC236}">
                <a16:creationId xmlns:a16="http://schemas.microsoft.com/office/drawing/2014/main" id="{9E3A76E4-C80F-2A4D-B4B1-E77489630D65}"/>
              </a:ext>
            </a:extLst>
          </p:cNvPr>
          <p:cNvCxnSpPr>
            <a:cxnSpLocks/>
            <a:stCxn id="154" idx="2"/>
          </p:cNvCxnSpPr>
          <p:nvPr/>
        </p:nvCxnSpPr>
        <p:spPr>
          <a:xfrm rot="16200000" flipH="1">
            <a:off x="2502593" y="2556505"/>
            <a:ext cx="173020" cy="912264"/>
          </a:xfrm>
          <a:prstGeom prst="bentConnector2">
            <a:avLst/>
          </a:prstGeom>
          <a:ln w="38100">
            <a:solidFill>
              <a:srgbClr val="942191"/>
            </a:solidFill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FC7DE641-1FD2-114D-9099-1A564035A743}"/>
              </a:ext>
            </a:extLst>
          </p:cNvPr>
          <p:cNvSpPr txBox="1"/>
          <p:nvPr/>
        </p:nvSpPr>
        <p:spPr>
          <a:xfrm>
            <a:off x="2007692" y="3922666"/>
            <a:ext cx="477689" cy="23083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dirty="0">
                <a:latin typeface="Helvetica" pitchFamily="2" charset="0"/>
              </a:rPr>
              <a:t>Uracil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A6D2FE52-6F19-C54B-AF11-E813CFADAC36}"/>
              </a:ext>
            </a:extLst>
          </p:cNvPr>
          <p:cNvSpPr txBox="1"/>
          <p:nvPr/>
        </p:nvSpPr>
        <p:spPr>
          <a:xfrm>
            <a:off x="1925077" y="4532677"/>
            <a:ext cx="655922" cy="23083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dirty="0">
                <a:latin typeface="Helvetica" pitchFamily="2" charset="0"/>
              </a:rPr>
              <a:t>Cytosine</a:t>
            </a:r>
          </a:p>
        </p:txBody>
      </p: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74BBB39B-3531-C54D-B1AA-8640CA652044}"/>
              </a:ext>
            </a:extLst>
          </p:cNvPr>
          <p:cNvCxnSpPr>
            <a:cxnSpLocks/>
          </p:cNvCxnSpPr>
          <p:nvPr/>
        </p:nvCxnSpPr>
        <p:spPr>
          <a:xfrm flipV="1">
            <a:off x="2246038" y="4168887"/>
            <a:ext cx="0" cy="347472"/>
          </a:xfrm>
          <a:prstGeom prst="straightConnector1">
            <a:avLst/>
          </a:prstGeom>
          <a:ln w="9525">
            <a:solidFill>
              <a:schemeClr val="tx1"/>
            </a:solidFill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>
            <a:extLst>
              <a:ext uri="{FF2B5EF4-FFF2-40B4-BE49-F238E27FC236}">
                <a16:creationId xmlns:a16="http://schemas.microsoft.com/office/drawing/2014/main" id="{08269DC1-96BE-1D4E-A072-94FEB3D70059}"/>
              </a:ext>
            </a:extLst>
          </p:cNvPr>
          <p:cNvCxnSpPr>
            <a:cxnSpLocks/>
            <a:stCxn id="157" idx="3"/>
          </p:cNvCxnSpPr>
          <p:nvPr/>
        </p:nvCxnSpPr>
        <p:spPr>
          <a:xfrm flipV="1">
            <a:off x="2485381" y="4031156"/>
            <a:ext cx="445717" cy="6926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TextBox 166">
            <a:extLst>
              <a:ext uri="{FF2B5EF4-FFF2-40B4-BE49-F238E27FC236}">
                <a16:creationId xmlns:a16="http://schemas.microsoft.com/office/drawing/2014/main" id="{13083360-6397-3942-BBB3-7E0615F46D73}"/>
              </a:ext>
            </a:extLst>
          </p:cNvPr>
          <p:cNvSpPr txBox="1"/>
          <p:nvPr/>
        </p:nvSpPr>
        <p:spPr>
          <a:xfrm>
            <a:off x="1915028" y="5125212"/>
            <a:ext cx="655922" cy="23083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dirty="0">
                <a:latin typeface="Helvetica" pitchFamily="2" charset="0"/>
              </a:rPr>
              <a:t>Cytidine</a:t>
            </a:r>
          </a:p>
        </p:txBody>
      </p: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6329914A-5EAC-554D-82A7-90A218251C0C}"/>
              </a:ext>
            </a:extLst>
          </p:cNvPr>
          <p:cNvCxnSpPr>
            <a:cxnSpLocks/>
          </p:cNvCxnSpPr>
          <p:nvPr/>
        </p:nvCxnSpPr>
        <p:spPr>
          <a:xfrm flipV="1">
            <a:off x="2242989" y="4777968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03BCBB54-F189-AE4A-AA73-49BE6BBCAB9A}"/>
              </a:ext>
            </a:extLst>
          </p:cNvPr>
          <p:cNvSpPr txBox="1"/>
          <p:nvPr/>
        </p:nvSpPr>
        <p:spPr>
          <a:xfrm>
            <a:off x="1915028" y="5712044"/>
            <a:ext cx="655922" cy="23083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dirty="0">
                <a:latin typeface="Helvetica" pitchFamily="2" charset="0"/>
              </a:rPr>
              <a:t>Uridine</a:t>
            </a:r>
          </a:p>
        </p:txBody>
      </p:sp>
      <p:cxnSp>
        <p:nvCxnSpPr>
          <p:cNvPr id="170" name="Straight Arrow Connector 169">
            <a:extLst>
              <a:ext uri="{FF2B5EF4-FFF2-40B4-BE49-F238E27FC236}">
                <a16:creationId xmlns:a16="http://schemas.microsoft.com/office/drawing/2014/main" id="{E4A671E1-DF72-414F-A814-618ED6E26E09}"/>
              </a:ext>
            </a:extLst>
          </p:cNvPr>
          <p:cNvCxnSpPr>
            <a:cxnSpLocks/>
          </p:cNvCxnSpPr>
          <p:nvPr/>
        </p:nvCxnSpPr>
        <p:spPr>
          <a:xfrm flipV="1">
            <a:off x="2242989" y="5364572"/>
            <a:ext cx="0" cy="347472"/>
          </a:xfrm>
          <a:prstGeom prst="straightConnector1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>
            <a:extLst>
              <a:ext uri="{FF2B5EF4-FFF2-40B4-BE49-F238E27FC236}">
                <a16:creationId xmlns:a16="http://schemas.microsoft.com/office/drawing/2014/main" id="{DD410C11-B54D-284B-8111-1C439547D01F}"/>
              </a:ext>
            </a:extLst>
          </p:cNvPr>
          <p:cNvSpPr txBox="1"/>
          <p:nvPr/>
        </p:nvSpPr>
        <p:spPr>
          <a:xfrm>
            <a:off x="1722618" y="1838909"/>
            <a:ext cx="820705" cy="507831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900" b="1" i="1" dirty="0">
                <a:latin typeface="Helvetica" pitchFamily="2" charset="0"/>
              </a:rPr>
              <a:t>Pentose Phosphate Pathway</a:t>
            </a:r>
          </a:p>
        </p:txBody>
      </p: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8CF06E1F-A7D6-6C47-83F9-E035D0CF90AE}"/>
              </a:ext>
            </a:extLst>
          </p:cNvPr>
          <p:cNvCxnSpPr>
            <a:cxnSpLocks/>
          </p:cNvCxnSpPr>
          <p:nvPr/>
        </p:nvCxnSpPr>
        <p:spPr>
          <a:xfrm flipV="1">
            <a:off x="2132970" y="2317045"/>
            <a:ext cx="0" cy="347472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919BE7EA-7F89-AE4F-92DF-77C5037FC384}"/>
              </a:ext>
            </a:extLst>
          </p:cNvPr>
          <p:cNvCxnSpPr>
            <a:stCxn id="93" idx="1"/>
            <a:endCxn id="157" idx="0"/>
          </p:cNvCxnSpPr>
          <p:nvPr/>
        </p:nvCxnSpPr>
        <p:spPr>
          <a:xfrm rot="10800000" flipV="1">
            <a:off x="2246538" y="3429000"/>
            <a:ext cx="530213" cy="493666"/>
          </a:xfrm>
          <a:prstGeom prst="bentConnector2">
            <a:avLst/>
          </a:prstGeom>
          <a:ln w="9525">
            <a:solidFill>
              <a:schemeClr val="tx1">
                <a:lumMod val="65000"/>
                <a:lumOff val="35000"/>
              </a:schemeClr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EA1AECAC-F91F-4BC6-85C2-8E5E1EEEB7C2}"/>
              </a:ext>
            </a:extLst>
          </p:cNvPr>
          <p:cNvSpPr txBox="1"/>
          <p:nvPr/>
        </p:nvSpPr>
        <p:spPr>
          <a:xfrm>
            <a:off x="448450" y="400582"/>
            <a:ext cx="1395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S3</a:t>
            </a:r>
          </a:p>
        </p:txBody>
      </p:sp>
    </p:spTree>
    <p:extLst>
      <p:ext uri="{BB962C8B-B14F-4D97-AF65-F5344CB8AC3E}">
        <p14:creationId xmlns:p14="http://schemas.microsoft.com/office/powerpoint/2010/main" val="3357524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54</Words>
  <Application>Microsoft Office PowerPoint</Application>
  <PresentationFormat>Widescreen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 Baumler</dc:creator>
  <cp:lastModifiedBy>David J Baumler</cp:lastModifiedBy>
  <cp:revision>10</cp:revision>
  <dcterms:created xsi:type="dcterms:W3CDTF">2021-04-14T18:44:13Z</dcterms:created>
  <dcterms:modified xsi:type="dcterms:W3CDTF">2021-04-14T18:55:35Z</dcterms:modified>
</cp:coreProperties>
</file>